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1"/>
  </p:sldMasterIdLst>
  <p:notesMasterIdLst>
    <p:notesMasterId r:id="rId59"/>
  </p:notesMasterIdLst>
  <p:handoutMasterIdLst>
    <p:handoutMasterId r:id="rId60"/>
  </p:handoutMasterIdLst>
  <p:sldIdLst>
    <p:sldId id="256" r:id="rId2"/>
    <p:sldId id="350" r:id="rId3"/>
    <p:sldId id="351" r:id="rId4"/>
    <p:sldId id="398" r:id="rId5"/>
    <p:sldId id="399" r:id="rId6"/>
    <p:sldId id="400" r:id="rId7"/>
    <p:sldId id="420" r:id="rId8"/>
    <p:sldId id="401" r:id="rId9"/>
    <p:sldId id="259" r:id="rId10"/>
    <p:sldId id="404" r:id="rId11"/>
    <p:sldId id="364" r:id="rId12"/>
    <p:sldId id="406" r:id="rId13"/>
    <p:sldId id="405" r:id="rId14"/>
    <p:sldId id="426" r:id="rId15"/>
    <p:sldId id="403" r:id="rId16"/>
    <p:sldId id="402" r:id="rId17"/>
    <p:sldId id="260" r:id="rId18"/>
    <p:sldId id="383" r:id="rId19"/>
    <p:sldId id="431" r:id="rId20"/>
    <p:sldId id="428" r:id="rId21"/>
    <p:sldId id="432" r:id="rId22"/>
    <p:sldId id="262" r:id="rId23"/>
    <p:sldId id="342" r:id="rId24"/>
    <p:sldId id="366" r:id="rId25"/>
    <p:sldId id="367" r:id="rId26"/>
    <p:sldId id="408" r:id="rId27"/>
    <p:sldId id="409" r:id="rId28"/>
    <p:sldId id="411" r:id="rId29"/>
    <p:sldId id="372" r:id="rId30"/>
    <p:sldId id="413" r:id="rId31"/>
    <p:sldId id="412" r:id="rId32"/>
    <p:sldId id="373" r:id="rId33"/>
    <p:sldId id="286" r:id="rId34"/>
    <p:sldId id="287" r:id="rId35"/>
    <p:sldId id="435" r:id="rId36"/>
    <p:sldId id="414" r:id="rId37"/>
    <p:sldId id="422" r:id="rId38"/>
    <p:sldId id="344" r:id="rId39"/>
    <p:sldId id="415" r:id="rId40"/>
    <p:sldId id="418" r:id="rId41"/>
    <p:sldId id="416" r:id="rId42"/>
    <p:sldId id="345" r:id="rId43"/>
    <p:sldId id="423" r:id="rId44"/>
    <p:sldId id="321" r:id="rId45"/>
    <p:sldId id="374" r:id="rId46"/>
    <p:sldId id="425" r:id="rId47"/>
    <p:sldId id="357" r:id="rId48"/>
    <p:sldId id="436" r:id="rId49"/>
    <p:sldId id="437" r:id="rId50"/>
    <p:sldId id="389" r:id="rId51"/>
    <p:sldId id="390" r:id="rId52"/>
    <p:sldId id="393" r:id="rId53"/>
    <p:sldId id="394" r:id="rId54"/>
    <p:sldId id="395" r:id="rId55"/>
    <p:sldId id="396" r:id="rId56"/>
    <p:sldId id="386" r:id="rId57"/>
    <p:sldId id="434"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FCD"/>
    <a:srgbClr val="CC3300"/>
    <a:srgbClr val="371B15"/>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0508" autoAdjust="0"/>
  </p:normalViewPr>
  <p:slideViewPr>
    <p:cSldViewPr snapToGrid="0">
      <p:cViewPr varScale="1">
        <p:scale>
          <a:sx n="83" d="100"/>
          <a:sy n="83" d="100"/>
        </p:scale>
        <p:origin x="566" y="67"/>
      </p:cViewPr>
      <p:guideLst/>
    </p:cSldViewPr>
  </p:slideViewPr>
  <p:notesTextViewPr>
    <p:cViewPr>
      <p:scale>
        <a:sx n="1" d="1"/>
        <a:sy n="1" d="1"/>
      </p:scale>
      <p:origin x="0" y="0"/>
    </p:cViewPr>
  </p:notesTextViewPr>
  <p:notesViewPr>
    <p:cSldViewPr snapToGrid="0">
      <p:cViewPr varScale="1">
        <p:scale>
          <a:sx n="63" d="100"/>
          <a:sy n="63" d="100"/>
        </p:scale>
        <p:origin x="3134" y="6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834B27-F5E3-4497-9884-4D44E1E85864}"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464A25C1-201C-4B2A-9E29-764851E7AFF2}">
      <dgm:prSet/>
      <dgm:spPr/>
      <dgm:t>
        <a:bodyPr/>
        <a:lstStyle/>
        <a:p>
          <a:r>
            <a:rPr lang="en-US" b="1"/>
            <a:t>Figure 5 – Geographical position of study area:</a:t>
          </a:r>
          <a:endParaRPr lang="en-US"/>
        </a:p>
      </dgm:t>
    </dgm:pt>
    <dgm:pt modelId="{F021D072-774D-48F8-854A-419A092413A7}" type="parTrans" cxnId="{B6A26ED5-0AD9-4FD9-AAA8-CDDFED48A6A0}">
      <dgm:prSet/>
      <dgm:spPr/>
      <dgm:t>
        <a:bodyPr/>
        <a:lstStyle/>
        <a:p>
          <a:endParaRPr lang="en-US"/>
        </a:p>
      </dgm:t>
    </dgm:pt>
    <dgm:pt modelId="{52061C4D-AC22-458F-9BBB-1653E168449B}" type="sibTrans" cxnId="{B6A26ED5-0AD9-4FD9-AAA8-CDDFED48A6A0}">
      <dgm:prSet/>
      <dgm:spPr/>
      <dgm:t>
        <a:bodyPr/>
        <a:lstStyle/>
        <a:p>
          <a:endParaRPr lang="en-US"/>
        </a:p>
      </dgm:t>
    </dgm:pt>
    <dgm:pt modelId="{376E0EF1-F48A-47B6-9D1F-F89016881E04}">
      <dgm:prSet/>
      <dgm:spPr/>
      <dgm:t>
        <a:bodyPr/>
        <a:lstStyle/>
        <a:p>
          <a:r>
            <a:rPr lang="en-US"/>
            <a:t>1</a:t>
          </a:r>
          <a:r>
            <a:rPr lang="it-IT"/>
            <a:t>- </a:t>
          </a:r>
          <a:r>
            <a:rPr lang="en-US"/>
            <a:t>Shows the </a:t>
          </a:r>
          <a:r>
            <a:rPr lang="en-US" b="1"/>
            <a:t>location in Shanxi Province, China</a:t>
          </a:r>
          <a:r>
            <a:rPr lang="en-US"/>
            <a:t>, with </a:t>
          </a:r>
          <a:r>
            <a:rPr lang="en-US" b="1"/>
            <a:t>Xinzhou City</a:t>
          </a:r>
          <a:r>
            <a:rPr lang="en-US"/>
            <a:t> marked as the study area.</a:t>
          </a:r>
        </a:p>
      </dgm:t>
    </dgm:pt>
    <dgm:pt modelId="{F8C22A97-3615-48D5-91FB-2CC55810F16E}" type="parTrans" cxnId="{AD4AB319-37B0-4908-A698-21418A8BB199}">
      <dgm:prSet/>
      <dgm:spPr/>
      <dgm:t>
        <a:bodyPr/>
        <a:lstStyle/>
        <a:p>
          <a:endParaRPr lang="en-US"/>
        </a:p>
      </dgm:t>
    </dgm:pt>
    <dgm:pt modelId="{07FFB091-D36D-4746-BD3D-A2E7AB00ECA2}" type="sibTrans" cxnId="{AD4AB319-37B0-4908-A698-21418A8BB199}">
      <dgm:prSet/>
      <dgm:spPr/>
      <dgm:t>
        <a:bodyPr/>
        <a:lstStyle/>
        <a:p>
          <a:endParaRPr lang="en-US"/>
        </a:p>
      </dgm:t>
    </dgm:pt>
    <dgm:pt modelId="{CC8D8760-3786-4097-A8A9-C6A35C333682}">
      <dgm:prSet/>
      <dgm:spPr/>
      <dgm:t>
        <a:bodyPr/>
        <a:lstStyle/>
        <a:p>
          <a:r>
            <a:rPr lang="en-US"/>
            <a:t>2- The right panel provides a UAV orthophoto showing mixed urban and agricultural zones, where images were collected for analysis.</a:t>
          </a:r>
        </a:p>
      </dgm:t>
    </dgm:pt>
    <dgm:pt modelId="{18A02BDE-4115-425A-95A0-1BFB8CAC32EA}" type="parTrans" cxnId="{E43559B5-0EBC-466B-AB1D-552240FF2597}">
      <dgm:prSet/>
      <dgm:spPr/>
      <dgm:t>
        <a:bodyPr/>
        <a:lstStyle/>
        <a:p>
          <a:endParaRPr lang="en-US"/>
        </a:p>
      </dgm:t>
    </dgm:pt>
    <dgm:pt modelId="{75F1C5A4-49E2-452A-8A0D-847FAC228860}" type="sibTrans" cxnId="{E43559B5-0EBC-466B-AB1D-552240FF2597}">
      <dgm:prSet/>
      <dgm:spPr/>
      <dgm:t>
        <a:bodyPr/>
        <a:lstStyle/>
        <a:p>
          <a:endParaRPr lang="en-US"/>
        </a:p>
      </dgm:t>
    </dgm:pt>
    <dgm:pt modelId="{926BD53E-FB85-43FF-A1FF-8DB2F2C1A913}" type="pres">
      <dgm:prSet presAssocID="{88834B27-F5E3-4497-9884-4D44E1E85864}" presName="hierChild1" presStyleCnt="0">
        <dgm:presLayoutVars>
          <dgm:chPref val="1"/>
          <dgm:dir/>
          <dgm:animOne val="branch"/>
          <dgm:animLvl val="lvl"/>
          <dgm:resizeHandles/>
        </dgm:presLayoutVars>
      </dgm:prSet>
      <dgm:spPr/>
    </dgm:pt>
    <dgm:pt modelId="{80531BFA-B0B4-4753-96EE-878E5E1142E3}" type="pres">
      <dgm:prSet presAssocID="{464A25C1-201C-4B2A-9E29-764851E7AFF2}" presName="hierRoot1" presStyleCnt="0"/>
      <dgm:spPr/>
    </dgm:pt>
    <dgm:pt modelId="{623726F5-C2C1-43AB-B2B6-159F1C9AB525}" type="pres">
      <dgm:prSet presAssocID="{464A25C1-201C-4B2A-9E29-764851E7AFF2}" presName="composite" presStyleCnt="0"/>
      <dgm:spPr/>
    </dgm:pt>
    <dgm:pt modelId="{C4998EAE-A173-4128-A2CB-25A6833A7375}" type="pres">
      <dgm:prSet presAssocID="{464A25C1-201C-4B2A-9E29-764851E7AFF2}" presName="background" presStyleLbl="node0" presStyleIdx="0" presStyleCnt="3"/>
      <dgm:spPr/>
    </dgm:pt>
    <dgm:pt modelId="{A1D6F4C7-232A-45C9-99A8-F8BE7EA0ACBE}" type="pres">
      <dgm:prSet presAssocID="{464A25C1-201C-4B2A-9E29-764851E7AFF2}" presName="text" presStyleLbl="fgAcc0" presStyleIdx="0" presStyleCnt="3">
        <dgm:presLayoutVars>
          <dgm:chPref val="3"/>
        </dgm:presLayoutVars>
      </dgm:prSet>
      <dgm:spPr/>
    </dgm:pt>
    <dgm:pt modelId="{7F2CFA5B-A7FE-4C71-9563-3E7929D32CA9}" type="pres">
      <dgm:prSet presAssocID="{464A25C1-201C-4B2A-9E29-764851E7AFF2}" presName="hierChild2" presStyleCnt="0"/>
      <dgm:spPr/>
    </dgm:pt>
    <dgm:pt modelId="{5621B112-8353-48AC-A831-6CB0EA0D51CF}" type="pres">
      <dgm:prSet presAssocID="{376E0EF1-F48A-47B6-9D1F-F89016881E04}" presName="hierRoot1" presStyleCnt="0"/>
      <dgm:spPr/>
    </dgm:pt>
    <dgm:pt modelId="{E96B7FE3-580B-4855-A401-4757BF174B0F}" type="pres">
      <dgm:prSet presAssocID="{376E0EF1-F48A-47B6-9D1F-F89016881E04}" presName="composite" presStyleCnt="0"/>
      <dgm:spPr/>
    </dgm:pt>
    <dgm:pt modelId="{B086AD41-5CC2-4C08-8C0E-A70C6223EE1A}" type="pres">
      <dgm:prSet presAssocID="{376E0EF1-F48A-47B6-9D1F-F89016881E04}" presName="background" presStyleLbl="node0" presStyleIdx="1" presStyleCnt="3"/>
      <dgm:spPr/>
    </dgm:pt>
    <dgm:pt modelId="{78EBA89A-59E3-4238-880E-3783DDD1E93C}" type="pres">
      <dgm:prSet presAssocID="{376E0EF1-F48A-47B6-9D1F-F89016881E04}" presName="text" presStyleLbl="fgAcc0" presStyleIdx="1" presStyleCnt="3">
        <dgm:presLayoutVars>
          <dgm:chPref val="3"/>
        </dgm:presLayoutVars>
      </dgm:prSet>
      <dgm:spPr/>
    </dgm:pt>
    <dgm:pt modelId="{24648A14-F4E7-40E0-B0FB-2DFEABFFB8B5}" type="pres">
      <dgm:prSet presAssocID="{376E0EF1-F48A-47B6-9D1F-F89016881E04}" presName="hierChild2" presStyleCnt="0"/>
      <dgm:spPr/>
    </dgm:pt>
    <dgm:pt modelId="{08428820-26B0-4AAF-886B-A8CA9C032E35}" type="pres">
      <dgm:prSet presAssocID="{CC8D8760-3786-4097-A8A9-C6A35C333682}" presName="hierRoot1" presStyleCnt="0"/>
      <dgm:spPr/>
    </dgm:pt>
    <dgm:pt modelId="{D1A67716-AC3B-4C3D-A797-AC785757B749}" type="pres">
      <dgm:prSet presAssocID="{CC8D8760-3786-4097-A8A9-C6A35C333682}" presName="composite" presStyleCnt="0"/>
      <dgm:spPr/>
    </dgm:pt>
    <dgm:pt modelId="{8AEB412D-3B08-4813-940B-14C5411FFF16}" type="pres">
      <dgm:prSet presAssocID="{CC8D8760-3786-4097-A8A9-C6A35C333682}" presName="background" presStyleLbl="node0" presStyleIdx="2" presStyleCnt="3"/>
      <dgm:spPr/>
    </dgm:pt>
    <dgm:pt modelId="{BCE64E63-A18B-4D84-931C-3124752E4E42}" type="pres">
      <dgm:prSet presAssocID="{CC8D8760-3786-4097-A8A9-C6A35C333682}" presName="text" presStyleLbl="fgAcc0" presStyleIdx="2" presStyleCnt="3">
        <dgm:presLayoutVars>
          <dgm:chPref val="3"/>
        </dgm:presLayoutVars>
      </dgm:prSet>
      <dgm:spPr/>
    </dgm:pt>
    <dgm:pt modelId="{4354051B-D4F5-4762-A1B7-57627ECB1E2E}" type="pres">
      <dgm:prSet presAssocID="{CC8D8760-3786-4097-A8A9-C6A35C333682}" presName="hierChild2" presStyleCnt="0"/>
      <dgm:spPr/>
    </dgm:pt>
  </dgm:ptLst>
  <dgm:cxnLst>
    <dgm:cxn modelId="{AD4AB319-37B0-4908-A698-21418A8BB199}" srcId="{88834B27-F5E3-4497-9884-4D44E1E85864}" destId="{376E0EF1-F48A-47B6-9D1F-F89016881E04}" srcOrd="1" destOrd="0" parTransId="{F8C22A97-3615-48D5-91FB-2CC55810F16E}" sibTransId="{07FFB091-D36D-4746-BD3D-A2E7AB00ECA2}"/>
    <dgm:cxn modelId="{8801F57A-914C-4C81-98D8-3511F55657A6}" type="presOf" srcId="{88834B27-F5E3-4497-9884-4D44E1E85864}" destId="{926BD53E-FB85-43FF-A1FF-8DB2F2C1A913}" srcOrd="0" destOrd="0" presId="urn:microsoft.com/office/officeart/2005/8/layout/hierarchy1"/>
    <dgm:cxn modelId="{63A93A96-2AB6-4AFA-8704-E061F59CC93C}" type="presOf" srcId="{376E0EF1-F48A-47B6-9D1F-F89016881E04}" destId="{78EBA89A-59E3-4238-880E-3783DDD1E93C}" srcOrd="0" destOrd="0" presId="urn:microsoft.com/office/officeart/2005/8/layout/hierarchy1"/>
    <dgm:cxn modelId="{E43559B5-0EBC-466B-AB1D-552240FF2597}" srcId="{88834B27-F5E3-4497-9884-4D44E1E85864}" destId="{CC8D8760-3786-4097-A8A9-C6A35C333682}" srcOrd="2" destOrd="0" parTransId="{18A02BDE-4115-425A-95A0-1BFB8CAC32EA}" sibTransId="{75F1C5A4-49E2-452A-8A0D-847FAC228860}"/>
    <dgm:cxn modelId="{2998A3BA-FEC1-4D54-A8CE-331E13D1E5CB}" type="presOf" srcId="{464A25C1-201C-4B2A-9E29-764851E7AFF2}" destId="{A1D6F4C7-232A-45C9-99A8-F8BE7EA0ACBE}" srcOrd="0" destOrd="0" presId="urn:microsoft.com/office/officeart/2005/8/layout/hierarchy1"/>
    <dgm:cxn modelId="{7F36B4CC-C182-42D4-AE6B-096D00F07EB9}" type="presOf" srcId="{CC8D8760-3786-4097-A8A9-C6A35C333682}" destId="{BCE64E63-A18B-4D84-931C-3124752E4E42}" srcOrd="0" destOrd="0" presId="urn:microsoft.com/office/officeart/2005/8/layout/hierarchy1"/>
    <dgm:cxn modelId="{B6A26ED5-0AD9-4FD9-AAA8-CDDFED48A6A0}" srcId="{88834B27-F5E3-4497-9884-4D44E1E85864}" destId="{464A25C1-201C-4B2A-9E29-764851E7AFF2}" srcOrd="0" destOrd="0" parTransId="{F021D072-774D-48F8-854A-419A092413A7}" sibTransId="{52061C4D-AC22-458F-9BBB-1653E168449B}"/>
    <dgm:cxn modelId="{FCFAE8D8-318B-4201-835D-11A464B3B131}" type="presParOf" srcId="{926BD53E-FB85-43FF-A1FF-8DB2F2C1A913}" destId="{80531BFA-B0B4-4753-96EE-878E5E1142E3}" srcOrd="0" destOrd="0" presId="urn:microsoft.com/office/officeart/2005/8/layout/hierarchy1"/>
    <dgm:cxn modelId="{C6CC86BC-1AF8-4E6C-BDE0-7C7B2FAA5689}" type="presParOf" srcId="{80531BFA-B0B4-4753-96EE-878E5E1142E3}" destId="{623726F5-C2C1-43AB-B2B6-159F1C9AB525}" srcOrd="0" destOrd="0" presId="urn:microsoft.com/office/officeart/2005/8/layout/hierarchy1"/>
    <dgm:cxn modelId="{9AB2D801-A7C7-4D25-A543-1E26811C03C2}" type="presParOf" srcId="{623726F5-C2C1-43AB-B2B6-159F1C9AB525}" destId="{C4998EAE-A173-4128-A2CB-25A6833A7375}" srcOrd="0" destOrd="0" presId="urn:microsoft.com/office/officeart/2005/8/layout/hierarchy1"/>
    <dgm:cxn modelId="{F60D334E-6420-48D0-A2D7-848085087816}" type="presParOf" srcId="{623726F5-C2C1-43AB-B2B6-159F1C9AB525}" destId="{A1D6F4C7-232A-45C9-99A8-F8BE7EA0ACBE}" srcOrd="1" destOrd="0" presId="urn:microsoft.com/office/officeart/2005/8/layout/hierarchy1"/>
    <dgm:cxn modelId="{DB9E0121-672E-48A6-A946-B39B1FE5E9ED}" type="presParOf" srcId="{80531BFA-B0B4-4753-96EE-878E5E1142E3}" destId="{7F2CFA5B-A7FE-4C71-9563-3E7929D32CA9}" srcOrd="1" destOrd="0" presId="urn:microsoft.com/office/officeart/2005/8/layout/hierarchy1"/>
    <dgm:cxn modelId="{A7C48733-6242-43FB-B253-9A464EAA27D5}" type="presParOf" srcId="{926BD53E-FB85-43FF-A1FF-8DB2F2C1A913}" destId="{5621B112-8353-48AC-A831-6CB0EA0D51CF}" srcOrd="1" destOrd="0" presId="urn:microsoft.com/office/officeart/2005/8/layout/hierarchy1"/>
    <dgm:cxn modelId="{77F965A6-6B60-4884-AA05-607F1074482D}" type="presParOf" srcId="{5621B112-8353-48AC-A831-6CB0EA0D51CF}" destId="{E96B7FE3-580B-4855-A401-4757BF174B0F}" srcOrd="0" destOrd="0" presId="urn:microsoft.com/office/officeart/2005/8/layout/hierarchy1"/>
    <dgm:cxn modelId="{43E125C1-FF89-4F7A-8F6D-3C9F5AAA1BE6}" type="presParOf" srcId="{E96B7FE3-580B-4855-A401-4757BF174B0F}" destId="{B086AD41-5CC2-4C08-8C0E-A70C6223EE1A}" srcOrd="0" destOrd="0" presId="urn:microsoft.com/office/officeart/2005/8/layout/hierarchy1"/>
    <dgm:cxn modelId="{F23F2F26-642C-4D81-9D56-C5A8FF3019D2}" type="presParOf" srcId="{E96B7FE3-580B-4855-A401-4757BF174B0F}" destId="{78EBA89A-59E3-4238-880E-3783DDD1E93C}" srcOrd="1" destOrd="0" presId="urn:microsoft.com/office/officeart/2005/8/layout/hierarchy1"/>
    <dgm:cxn modelId="{1BBF825F-6171-4183-A4DD-4E4CED43BFCA}" type="presParOf" srcId="{5621B112-8353-48AC-A831-6CB0EA0D51CF}" destId="{24648A14-F4E7-40E0-B0FB-2DFEABFFB8B5}" srcOrd="1" destOrd="0" presId="urn:microsoft.com/office/officeart/2005/8/layout/hierarchy1"/>
    <dgm:cxn modelId="{31AAE0FA-997C-4662-B255-0BFB5405CD99}" type="presParOf" srcId="{926BD53E-FB85-43FF-A1FF-8DB2F2C1A913}" destId="{08428820-26B0-4AAF-886B-A8CA9C032E35}" srcOrd="2" destOrd="0" presId="urn:microsoft.com/office/officeart/2005/8/layout/hierarchy1"/>
    <dgm:cxn modelId="{44795454-BC34-4763-98C0-4DD58BE9E02B}" type="presParOf" srcId="{08428820-26B0-4AAF-886B-A8CA9C032E35}" destId="{D1A67716-AC3B-4C3D-A797-AC785757B749}" srcOrd="0" destOrd="0" presId="urn:microsoft.com/office/officeart/2005/8/layout/hierarchy1"/>
    <dgm:cxn modelId="{0D214085-74BD-4F03-B069-AC31B6A1C290}" type="presParOf" srcId="{D1A67716-AC3B-4C3D-A797-AC785757B749}" destId="{8AEB412D-3B08-4813-940B-14C5411FFF16}" srcOrd="0" destOrd="0" presId="urn:microsoft.com/office/officeart/2005/8/layout/hierarchy1"/>
    <dgm:cxn modelId="{AECF7543-E9B9-404B-A4FA-C9DB7B5CD7CB}" type="presParOf" srcId="{D1A67716-AC3B-4C3D-A797-AC785757B749}" destId="{BCE64E63-A18B-4D84-931C-3124752E4E42}" srcOrd="1" destOrd="0" presId="urn:microsoft.com/office/officeart/2005/8/layout/hierarchy1"/>
    <dgm:cxn modelId="{529F23A7-8270-45E1-A59E-31BADC94B740}" type="presParOf" srcId="{08428820-26B0-4AAF-886B-A8CA9C032E35}" destId="{4354051B-D4F5-4762-A1B7-57627ECB1E2E}"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1EDED3-B37F-4D45-861C-D0B9250F4FD0}"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8FB0301F-D077-4A95-BAD1-A5D172FB21FB}">
      <dgm:prSet custT="1"/>
      <dgm:spPr/>
      <dgm:t>
        <a:bodyPr/>
        <a:lstStyle/>
        <a:p>
          <a:r>
            <a:rPr lang="en-US" sz="1400" b="1" dirty="0"/>
            <a:t>Figure 6 – UAV RGB images and corresponding shadow masks:</a:t>
          </a:r>
          <a:endParaRPr lang="en-US" sz="1400" dirty="0"/>
        </a:p>
      </dgm:t>
    </dgm:pt>
    <dgm:pt modelId="{618EBBAF-B20D-4DA7-859A-1F2BF5C00EE2}" type="parTrans" cxnId="{E358BF2D-5D39-414B-9C79-EF8CC8025968}">
      <dgm:prSet/>
      <dgm:spPr/>
      <dgm:t>
        <a:bodyPr/>
        <a:lstStyle/>
        <a:p>
          <a:endParaRPr lang="en-US"/>
        </a:p>
      </dgm:t>
    </dgm:pt>
    <dgm:pt modelId="{A3DFD1E3-76A0-402D-8FAB-0C523109E9CF}" type="sibTrans" cxnId="{E358BF2D-5D39-414B-9C79-EF8CC8025968}">
      <dgm:prSet/>
      <dgm:spPr/>
      <dgm:t>
        <a:bodyPr/>
        <a:lstStyle/>
        <a:p>
          <a:endParaRPr lang="en-US"/>
        </a:p>
      </dgm:t>
    </dgm:pt>
    <dgm:pt modelId="{C263D162-B1DE-4FFA-B834-CFCBA7E862AB}">
      <dgm:prSet custT="1"/>
      <dgm:spPr/>
      <dgm:t>
        <a:bodyPr/>
        <a:lstStyle/>
        <a:p>
          <a:r>
            <a:rPr lang="en-US" sz="1400"/>
            <a:t>(a) ROI1 and (b) ROI2: </a:t>
          </a:r>
          <a:r>
            <a:rPr lang="en-US" sz="1400" b="1"/>
            <a:t>Urban environments</a:t>
          </a:r>
          <a:r>
            <a:rPr lang="en-US" sz="1400"/>
            <a:t>, including rooftops, roads, and vegetation strips.</a:t>
          </a:r>
        </a:p>
      </dgm:t>
    </dgm:pt>
    <dgm:pt modelId="{49F7EC9E-C635-4EFA-8596-69690D32E8DA}" type="parTrans" cxnId="{840B2947-1E00-44C1-847D-0422898E4C57}">
      <dgm:prSet/>
      <dgm:spPr/>
      <dgm:t>
        <a:bodyPr/>
        <a:lstStyle/>
        <a:p>
          <a:endParaRPr lang="en-US"/>
        </a:p>
      </dgm:t>
    </dgm:pt>
    <dgm:pt modelId="{F9741C88-D24E-4D9F-BBFB-56754B35FBD1}" type="sibTrans" cxnId="{840B2947-1E00-44C1-847D-0422898E4C57}">
      <dgm:prSet/>
      <dgm:spPr/>
      <dgm:t>
        <a:bodyPr/>
        <a:lstStyle/>
        <a:p>
          <a:endParaRPr lang="en-US"/>
        </a:p>
      </dgm:t>
    </dgm:pt>
    <dgm:pt modelId="{7420B1C9-DDBF-4585-AD47-BC3184CA5D85}">
      <dgm:prSet custT="1"/>
      <dgm:spPr/>
      <dgm:t>
        <a:bodyPr/>
        <a:lstStyle/>
        <a:p>
          <a:r>
            <a:rPr lang="en-US" sz="1400" dirty="0"/>
            <a:t>(c) ROI3 and (d) ROI4: </a:t>
          </a:r>
          <a:r>
            <a:rPr lang="en-US" sz="1400" b="1" dirty="0"/>
            <a:t>Agricultural fields</a:t>
          </a:r>
          <a:r>
            <a:rPr lang="en-US" sz="1400" dirty="0"/>
            <a:t>, mainly with crops showing irregular, fragmented shadows.</a:t>
          </a:r>
        </a:p>
      </dgm:t>
    </dgm:pt>
    <dgm:pt modelId="{E448F8C2-2F1C-4E01-816F-B16E448774FE}" type="parTrans" cxnId="{B867CE54-943F-42F0-8A71-37C042F53D6E}">
      <dgm:prSet/>
      <dgm:spPr/>
      <dgm:t>
        <a:bodyPr/>
        <a:lstStyle/>
        <a:p>
          <a:endParaRPr lang="en-US"/>
        </a:p>
      </dgm:t>
    </dgm:pt>
    <dgm:pt modelId="{E0B3063B-7DB0-4B85-9FF1-E492C931CBD6}" type="sibTrans" cxnId="{B867CE54-943F-42F0-8A71-37C042F53D6E}">
      <dgm:prSet/>
      <dgm:spPr/>
      <dgm:t>
        <a:bodyPr/>
        <a:lstStyle/>
        <a:p>
          <a:endParaRPr lang="en-US"/>
        </a:p>
      </dgm:t>
    </dgm:pt>
    <dgm:pt modelId="{EAE50897-5D99-4BD3-BB17-953AD02B6DFA}" type="pres">
      <dgm:prSet presAssocID="{DF1EDED3-B37F-4D45-861C-D0B9250F4FD0}" presName="hierChild1" presStyleCnt="0">
        <dgm:presLayoutVars>
          <dgm:chPref val="1"/>
          <dgm:dir/>
          <dgm:animOne val="branch"/>
          <dgm:animLvl val="lvl"/>
          <dgm:resizeHandles/>
        </dgm:presLayoutVars>
      </dgm:prSet>
      <dgm:spPr/>
    </dgm:pt>
    <dgm:pt modelId="{D530D982-0AB4-4E5F-A1D1-BB9B3897721F}" type="pres">
      <dgm:prSet presAssocID="{8FB0301F-D077-4A95-BAD1-A5D172FB21FB}" presName="hierRoot1" presStyleCnt="0"/>
      <dgm:spPr/>
    </dgm:pt>
    <dgm:pt modelId="{C886FC5A-CA5B-4B70-9CE4-388EC6391A5C}" type="pres">
      <dgm:prSet presAssocID="{8FB0301F-D077-4A95-BAD1-A5D172FB21FB}" presName="composite" presStyleCnt="0"/>
      <dgm:spPr/>
    </dgm:pt>
    <dgm:pt modelId="{B36C69EF-B4B4-4F44-A68B-9603AD6989E7}" type="pres">
      <dgm:prSet presAssocID="{8FB0301F-D077-4A95-BAD1-A5D172FB21FB}" presName="background" presStyleLbl="node0" presStyleIdx="0" presStyleCnt="3"/>
      <dgm:spPr/>
    </dgm:pt>
    <dgm:pt modelId="{3215F5E3-00EE-44C8-A69F-CB48C2E29495}" type="pres">
      <dgm:prSet presAssocID="{8FB0301F-D077-4A95-BAD1-A5D172FB21FB}" presName="text" presStyleLbl="fgAcc0" presStyleIdx="0" presStyleCnt="3">
        <dgm:presLayoutVars>
          <dgm:chPref val="3"/>
        </dgm:presLayoutVars>
      </dgm:prSet>
      <dgm:spPr/>
    </dgm:pt>
    <dgm:pt modelId="{0254F502-DEFC-471E-A205-295782D14DE5}" type="pres">
      <dgm:prSet presAssocID="{8FB0301F-D077-4A95-BAD1-A5D172FB21FB}" presName="hierChild2" presStyleCnt="0"/>
      <dgm:spPr/>
    </dgm:pt>
    <dgm:pt modelId="{142FFC2D-4905-46E9-8E51-4E8814A21D40}" type="pres">
      <dgm:prSet presAssocID="{C263D162-B1DE-4FFA-B834-CFCBA7E862AB}" presName="hierRoot1" presStyleCnt="0"/>
      <dgm:spPr/>
    </dgm:pt>
    <dgm:pt modelId="{287650D7-285D-4CFC-98BD-7C7D20B75D0B}" type="pres">
      <dgm:prSet presAssocID="{C263D162-B1DE-4FFA-B834-CFCBA7E862AB}" presName="composite" presStyleCnt="0"/>
      <dgm:spPr/>
    </dgm:pt>
    <dgm:pt modelId="{818A5389-1AF4-4A92-BDE7-7A50F3E8F131}" type="pres">
      <dgm:prSet presAssocID="{C263D162-B1DE-4FFA-B834-CFCBA7E862AB}" presName="background" presStyleLbl="node0" presStyleIdx="1" presStyleCnt="3"/>
      <dgm:spPr/>
    </dgm:pt>
    <dgm:pt modelId="{B7AE8CC4-E311-4B5B-9B04-AFB1DAA36D73}" type="pres">
      <dgm:prSet presAssocID="{C263D162-B1DE-4FFA-B834-CFCBA7E862AB}" presName="text" presStyleLbl="fgAcc0" presStyleIdx="1" presStyleCnt="3">
        <dgm:presLayoutVars>
          <dgm:chPref val="3"/>
        </dgm:presLayoutVars>
      </dgm:prSet>
      <dgm:spPr/>
    </dgm:pt>
    <dgm:pt modelId="{A268130E-8CDD-493F-B512-E232C694EAE0}" type="pres">
      <dgm:prSet presAssocID="{C263D162-B1DE-4FFA-B834-CFCBA7E862AB}" presName="hierChild2" presStyleCnt="0"/>
      <dgm:spPr/>
    </dgm:pt>
    <dgm:pt modelId="{33F7805F-5A6A-4042-95C0-D7F6B7D04584}" type="pres">
      <dgm:prSet presAssocID="{7420B1C9-DDBF-4585-AD47-BC3184CA5D85}" presName="hierRoot1" presStyleCnt="0"/>
      <dgm:spPr/>
    </dgm:pt>
    <dgm:pt modelId="{C3839F39-B44C-4747-B7B5-3D134D0A14E9}" type="pres">
      <dgm:prSet presAssocID="{7420B1C9-DDBF-4585-AD47-BC3184CA5D85}" presName="composite" presStyleCnt="0"/>
      <dgm:spPr/>
    </dgm:pt>
    <dgm:pt modelId="{593D3ECD-4EB7-4E63-8F71-C9788FD38CB2}" type="pres">
      <dgm:prSet presAssocID="{7420B1C9-DDBF-4585-AD47-BC3184CA5D85}" presName="background" presStyleLbl="node0" presStyleIdx="2" presStyleCnt="3"/>
      <dgm:spPr/>
    </dgm:pt>
    <dgm:pt modelId="{13B137E5-3ADE-4BE1-ABAD-5982F421C233}" type="pres">
      <dgm:prSet presAssocID="{7420B1C9-DDBF-4585-AD47-BC3184CA5D85}" presName="text" presStyleLbl="fgAcc0" presStyleIdx="2" presStyleCnt="3" custLinFactNeighborX="633" custLinFactNeighborY="7976">
        <dgm:presLayoutVars>
          <dgm:chPref val="3"/>
        </dgm:presLayoutVars>
      </dgm:prSet>
      <dgm:spPr/>
    </dgm:pt>
    <dgm:pt modelId="{5920BA37-0281-4715-ACC6-2C809AAC6908}" type="pres">
      <dgm:prSet presAssocID="{7420B1C9-DDBF-4585-AD47-BC3184CA5D85}" presName="hierChild2" presStyleCnt="0"/>
      <dgm:spPr/>
    </dgm:pt>
  </dgm:ptLst>
  <dgm:cxnLst>
    <dgm:cxn modelId="{36219F06-D56A-4BA9-AB82-1684A9504E44}" type="presOf" srcId="{7420B1C9-DDBF-4585-AD47-BC3184CA5D85}" destId="{13B137E5-3ADE-4BE1-ABAD-5982F421C233}" srcOrd="0" destOrd="0" presId="urn:microsoft.com/office/officeart/2005/8/layout/hierarchy1"/>
    <dgm:cxn modelId="{E358BF2D-5D39-414B-9C79-EF8CC8025968}" srcId="{DF1EDED3-B37F-4D45-861C-D0B9250F4FD0}" destId="{8FB0301F-D077-4A95-BAD1-A5D172FB21FB}" srcOrd="0" destOrd="0" parTransId="{618EBBAF-B20D-4DA7-859A-1F2BF5C00EE2}" sibTransId="{A3DFD1E3-76A0-402D-8FAB-0C523109E9CF}"/>
    <dgm:cxn modelId="{840B2947-1E00-44C1-847D-0422898E4C57}" srcId="{DF1EDED3-B37F-4D45-861C-D0B9250F4FD0}" destId="{C263D162-B1DE-4FFA-B834-CFCBA7E862AB}" srcOrd="1" destOrd="0" parTransId="{49F7EC9E-C635-4EFA-8596-69690D32E8DA}" sibTransId="{F9741C88-D24E-4D9F-BBFB-56754B35FBD1}"/>
    <dgm:cxn modelId="{3F53B750-56E2-49F1-8B3B-0AC96F548753}" type="presOf" srcId="{C263D162-B1DE-4FFA-B834-CFCBA7E862AB}" destId="{B7AE8CC4-E311-4B5B-9B04-AFB1DAA36D73}" srcOrd="0" destOrd="0" presId="urn:microsoft.com/office/officeart/2005/8/layout/hierarchy1"/>
    <dgm:cxn modelId="{B867CE54-943F-42F0-8A71-37C042F53D6E}" srcId="{DF1EDED3-B37F-4D45-861C-D0B9250F4FD0}" destId="{7420B1C9-DDBF-4585-AD47-BC3184CA5D85}" srcOrd="2" destOrd="0" parTransId="{E448F8C2-2F1C-4E01-816F-B16E448774FE}" sibTransId="{E0B3063B-7DB0-4B85-9FF1-E492C931CBD6}"/>
    <dgm:cxn modelId="{91C9E8C9-76DE-4867-8BB9-A4F171A98564}" type="presOf" srcId="{8FB0301F-D077-4A95-BAD1-A5D172FB21FB}" destId="{3215F5E3-00EE-44C8-A69F-CB48C2E29495}" srcOrd="0" destOrd="0" presId="urn:microsoft.com/office/officeart/2005/8/layout/hierarchy1"/>
    <dgm:cxn modelId="{E1E481E3-D752-4E59-8F7F-DE77919FA9C6}" type="presOf" srcId="{DF1EDED3-B37F-4D45-861C-D0B9250F4FD0}" destId="{EAE50897-5D99-4BD3-BB17-953AD02B6DFA}" srcOrd="0" destOrd="0" presId="urn:microsoft.com/office/officeart/2005/8/layout/hierarchy1"/>
    <dgm:cxn modelId="{20AED93D-CB16-4CEA-9748-3B00F78B1B47}" type="presParOf" srcId="{EAE50897-5D99-4BD3-BB17-953AD02B6DFA}" destId="{D530D982-0AB4-4E5F-A1D1-BB9B3897721F}" srcOrd="0" destOrd="0" presId="urn:microsoft.com/office/officeart/2005/8/layout/hierarchy1"/>
    <dgm:cxn modelId="{C553AD6A-D3F5-4482-A2BB-02BF19DFDA8B}" type="presParOf" srcId="{D530D982-0AB4-4E5F-A1D1-BB9B3897721F}" destId="{C886FC5A-CA5B-4B70-9CE4-388EC6391A5C}" srcOrd="0" destOrd="0" presId="urn:microsoft.com/office/officeart/2005/8/layout/hierarchy1"/>
    <dgm:cxn modelId="{9DE37F7E-6A53-44CE-A2B3-4B70C7916387}" type="presParOf" srcId="{C886FC5A-CA5B-4B70-9CE4-388EC6391A5C}" destId="{B36C69EF-B4B4-4F44-A68B-9603AD6989E7}" srcOrd="0" destOrd="0" presId="urn:microsoft.com/office/officeart/2005/8/layout/hierarchy1"/>
    <dgm:cxn modelId="{C027EEA9-FED2-431F-9D05-306CB7E5FD25}" type="presParOf" srcId="{C886FC5A-CA5B-4B70-9CE4-388EC6391A5C}" destId="{3215F5E3-00EE-44C8-A69F-CB48C2E29495}" srcOrd="1" destOrd="0" presId="urn:microsoft.com/office/officeart/2005/8/layout/hierarchy1"/>
    <dgm:cxn modelId="{BD48987B-1108-4F24-A75E-683F742D6EB5}" type="presParOf" srcId="{D530D982-0AB4-4E5F-A1D1-BB9B3897721F}" destId="{0254F502-DEFC-471E-A205-295782D14DE5}" srcOrd="1" destOrd="0" presId="urn:microsoft.com/office/officeart/2005/8/layout/hierarchy1"/>
    <dgm:cxn modelId="{E7C54E4E-893C-4D5A-9CD5-DD20035803AA}" type="presParOf" srcId="{EAE50897-5D99-4BD3-BB17-953AD02B6DFA}" destId="{142FFC2D-4905-46E9-8E51-4E8814A21D40}" srcOrd="1" destOrd="0" presId="urn:microsoft.com/office/officeart/2005/8/layout/hierarchy1"/>
    <dgm:cxn modelId="{352A7A4B-851E-4276-89B9-D970A905FF65}" type="presParOf" srcId="{142FFC2D-4905-46E9-8E51-4E8814A21D40}" destId="{287650D7-285D-4CFC-98BD-7C7D20B75D0B}" srcOrd="0" destOrd="0" presId="urn:microsoft.com/office/officeart/2005/8/layout/hierarchy1"/>
    <dgm:cxn modelId="{6492520E-F97C-4136-9162-F8D8C1280B72}" type="presParOf" srcId="{287650D7-285D-4CFC-98BD-7C7D20B75D0B}" destId="{818A5389-1AF4-4A92-BDE7-7A50F3E8F131}" srcOrd="0" destOrd="0" presId="urn:microsoft.com/office/officeart/2005/8/layout/hierarchy1"/>
    <dgm:cxn modelId="{85045F22-2A26-4314-9931-247F9BAE43D4}" type="presParOf" srcId="{287650D7-285D-4CFC-98BD-7C7D20B75D0B}" destId="{B7AE8CC4-E311-4B5B-9B04-AFB1DAA36D73}" srcOrd="1" destOrd="0" presId="urn:microsoft.com/office/officeart/2005/8/layout/hierarchy1"/>
    <dgm:cxn modelId="{22F1CE7C-DB65-4BD6-B889-B2022A9B43D3}" type="presParOf" srcId="{142FFC2D-4905-46E9-8E51-4E8814A21D40}" destId="{A268130E-8CDD-493F-B512-E232C694EAE0}" srcOrd="1" destOrd="0" presId="urn:microsoft.com/office/officeart/2005/8/layout/hierarchy1"/>
    <dgm:cxn modelId="{CF8AFDFF-2741-4B27-8E18-DA030425C28A}" type="presParOf" srcId="{EAE50897-5D99-4BD3-BB17-953AD02B6DFA}" destId="{33F7805F-5A6A-4042-95C0-D7F6B7D04584}" srcOrd="2" destOrd="0" presId="urn:microsoft.com/office/officeart/2005/8/layout/hierarchy1"/>
    <dgm:cxn modelId="{BFA13F25-715D-4E7E-B81F-8351A2D7FD53}" type="presParOf" srcId="{33F7805F-5A6A-4042-95C0-D7F6B7D04584}" destId="{C3839F39-B44C-4747-B7B5-3D134D0A14E9}" srcOrd="0" destOrd="0" presId="urn:microsoft.com/office/officeart/2005/8/layout/hierarchy1"/>
    <dgm:cxn modelId="{5A732397-2D28-457A-B14E-40C3DD24683B}" type="presParOf" srcId="{C3839F39-B44C-4747-B7B5-3D134D0A14E9}" destId="{593D3ECD-4EB7-4E63-8F71-C9788FD38CB2}" srcOrd="0" destOrd="0" presId="urn:microsoft.com/office/officeart/2005/8/layout/hierarchy1"/>
    <dgm:cxn modelId="{6A78B49F-22B0-4094-810B-3BC1A43CF439}" type="presParOf" srcId="{C3839F39-B44C-4747-B7B5-3D134D0A14E9}" destId="{13B137E5-3ADE-4BE1-ABAD-5982F421C233}" srcOrd="1" destOrd="0" presId="urn:microsoft.com/office/officeart/2005/8/layout/hierarchy1"/>
    <dgm:cxn modelId="{7EC22CF3-2FC2-44AB-839B-AB5D6F027759}" type="presParOf" srcId="{33F7805F-5A6A-4042-95C0-D7F6B7D04584}" destId="{5920BA37-0281-4715-ACC6-2C809AAC6908}"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998EAE-A173-4128-A2CB-25A6833A7375}">
      <dsp:nvSpPr>
        <dsp:cNvPr id="0" name=""/>
        <dsp:cNvSpPr/>
      </dsp:nvSpPr>
      <dsp:spPr>
        <a:xfrm>
          <a:off x="607924" y="924"/>
          <a:ext cx="2740476" cy="174020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D6F4C7-232A-45C9-99A8-F8BE7EA0ACBE}">
      <dsp:nvSpPr>
        <dsp:cNvPr id="0" name=""/>
        <dsp:cNvSpPr/>
      </dsp:nvSpPr>
      <dsp:spPr>
        <a:xfrm>
          <a:off x="912421" y="290197"/>
          <a:ext cx="2740476" cy="1740202"/>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a:t>Figure 5 – Geographical position of study area:</a:t>
          </a:r>
          <a:endParaRPr lang="en-US" sz="1700" kern="1200"/>
        </a:p>
      </dsp:txBody>
      <dsp:txXfrm>
        <a:off x="963390" y="341166"/>
        <a:ext cx="2638538" cy="1638264"/>
      </dsp:txXfrm>
    </dsp:sp>
    <dsp:sp modelId="{B086AD41-5CC2-4C08-8C0E-A70C6223EE1A}">
      <dsp:nvSpPr>
        <dsp:cNvPr id="0" name=""/>
        <dsp:cNvSpPr/>
      </dsp:nvSpPr>
      <dsp:spPr>
        <a:xfrm>
          <a:off x="3957395" y="924"/>
          <a:ext cx="2740476" cy="174020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EBA89A-59E3-4238-880E-3783DDD1E93C}">
      <dsp:nvSpPr>
        <dsp:cNvPr id="0" name=""/>
        <dsp:cNvSpPr/>
      </dsp:nvSpPr>
      <dsp:spPr>
        <a:xfrm>
          <a:off x="4261893" y="290197"/>
          <a:ext cx="2740476" cy="1740202"/>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1</a:t>
          </a:r>
          <a:r>
            <a:rPr lang="it-IT" sz="1700" kern="1200"/>
            <a:t>- </a:t>
          </a:r>
          <a:r>
            <a:rPr lang="en-US" sz="1700" kern="1200"/>
            <a:t>Shows the </a:t>
          </a:r>
          <a:r>
            <a:rPr lang="en-US" sz="1700" b="1" kern="1200"/>
            <a:t>location in Shanxi Province, China</a:t>
          </a:r>
          <a:r>
            <a:rPr lang="en-US" sz="1700" kern="1200"/>
            <a:t>, with </a:t>
          </a:r>
          <a:r>
            <a:rPr lang="en-US" sz="1700" b="1" kern="1200"/>
            <a:t>Xinzhou City</a:t>
          </a:r>
          <a:r>
            <a:rPr lang="en-US" sz="1700" kern="1200"/>
            <a:t> marked as the study area.</a:t>
          </a:r>
        </a:p>
      </dsp:txBody>
      <dsp:txXfrm>
        <a:off x="4312862" y="341166"/>
        <a:ext cx="2638538" cy="1638264"/>
      </dsp:txXfrm>
    </dsp:sp>
    <dsp:sp modelId="{8AEB412D-3B08-4813-940B-14C5411FFF16}">
      <dsp:nvSpPr>
        <dsp:cNvPr id="0" name=""/>
        <dsp:cNvSpPr/>
      </dsp:nvSpPr>
      <dsp:spPr>
        <a:xfrm>
          <a:off x="7306867" y="924"/>
          <a:ext cx="2740476" cy="174020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E64E63-A18B-4D84-931C-3124752E4E42}">
      <dsp:nvSpPr>
        <dsp:cNvPr id="0" name=""/>
        <dsp:cNvSpPr/>
      </dsp:nvSpPr>
      <dsp:spPr>
        <a:xfrm>
          <a:off x="7611364" y="290197"/>
          <a:ext cx="2740476" cy="1740202"/>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2- The right panel provides a UAV orthophoto showing mixed urban and agricultural zones, where images were collected for analysis.</a:t>
          </a:r>
        </a:p>
      </dsp:txBody>
      <dsp:txXfrm>
        <a:off x="7662333" y="341166"/>
        <a:ext cx="2638538" cy="16382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6C69EF-B4B4-4F44-A68B-9603AD6989E7}">
      <dsp:nvSpPr>
        <dsp:cNvPr id="0" name=""/>
        <dsp:cNvSpPr/>
      </dsp:nvSpPr>
      <dsp:spPr>
        <a:xfrm>
          <a:off x="60046" y="317"/>
          <a:ext cx="2368075" cy="150372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15F5E3-00EE-44C8-A69F-CB48C2E29495}">
      <dsp:nvSpPr>
        <dsp:cNvPr id="0" name=""/>
        <dsp:cNvSpPr/>
      </dsp:nvSpPr>
      <dsp:spPr>
        <a:xfrm>
          <a:off x="323165" y="250280"/>
          <a:ext cx="2368075" cy="150372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Figure 6 – UAV RGB images and corresponding shadow masks:</a:t>
          </a:r>
          <a:endParaRPr lang="en-US" sz="1400" kern="1200" dirty="0"/>
        </a:p>
      </dsp:txBody>
      <dsp:txXfrm>
        <a:off x="367208" y="294323"/>
        <a:ext cx="2279989" cy="1415641"/>
      </dsp:txXfrm>
    </dsp:sp>
    <dsp:sp modelId="{818A5389-1AF4-4A92-BDE7-7A50F3E8F131}">
      <dsp:nvSpPr>
        <dsp:cNvPr id="0" name=""/>
        <dsp:cNvSpPr/>
      </dsp:nvSpPr>
      <dsp:spPr>
        <a:xfrm>
          <a:off x="2954360" y="317"/>
          <a:ext cx="2368075" cy="150372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AE8CC4-E311-4B5B-9B04-AFB1DAA36D73}">
      <dsp:nvSpPr>
        <dsp:cNvPr id="0" name=""/>
        <dsp:cNvSpPr/>
      </dsp:nvSpPr>
      <dsp:spPr>
        <a:xfrm>
          <a:off x="3217479" y="250280"/>
          <a:ext cx="2368075" cy="150372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(a) ROI1 and (b) ROI2: </a:t>
          </a:r>
          <a:r>
            <a:rPr lang="en-US" sz="1400" b="1" kern="1200"/>
            <a:t>Urban environments</a:t>
          </a:r>
          <a:r>
            <a:rPr lang="en-US" sz="1400" kern="1200"/>
            <a:t>, including rooftops, roads, and vegetation strips.</a:t>
          </a:r>
        </a:p>
      </dsp:txBody>
      <dsp:txXfrm>
        <a:off x="3261522" y="294323"/>
        <a:ext cx="2279989" cy="1415641"/>
      </dsp:txXfrm>
    </dsp:sp>
    <dsp:sp modelId="{593D3ECD-4EB7-4E63-8F71-C9788FD38CB2}">
      <dsp:nvSpPr>
        <dsp:cNvPr id="0" name=""/>
        <dsp:cNvSpPr/>
      </dsp:nvSpPr>
      <dsp:spPr>
        <a:xfrm>
          <a:off x="5863664" y="634"/>
          <a:ext cx="2368075" cy="150372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B137E5-3ADE-4BE1-ABAD-5982F421C233}">
      <dsp:nvSpPr>
        <dsp:cNvPr id="0" name=""/>
        <dsp:cNvSpPr/>
      </dsp:nvSpPr>
      <dsp:spPr>
        <a:xfrm>
          <a:off x="6126783" y="250598"/>
          <a:ext cx="2368075" cy="150372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 ROI3 and (d) ROI4: </a:t>
          </a:r>
          <a:r>
            <a:rPr lang="en-US" sz="1400" b="1" kern="1200" dirty="0"/>
            <a:t>Agricultural fields</a:t>
          </a:r>
          <a:r>
            <a:rPr lang="en-US" sz="1400" kern="1200" dirty="0"/>
            <a:t>, mainly with crops showing irregular, fragmented shadows.</a:t>
          </a:r>
        </a:p>
      </dsp:txBody>
      <dsp:txXfrm>
        <a:off x="6170826" y="294641"/>
        <a:ext cx="2279989" cy="141564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9D26BE-CFA6-BBDA-A463-4786B112354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4AAE1B6-DD1E-7400-4964-0EC46BEC224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B731873-7D8C-4D6B-9865-FF0FBF87CA40}" type="datetime1">
              <a:rPr lang="en-US" smtClean="0"/>
              <a:t>10/18/2025</a:t>
            </a:fld>
            <a:endParaRPr lang="en-US"/>
          </a:p>
        </p:txBody>
      </p:sp>
      <p:sp>
        <p:nvSpPr>
          <p:cNvPr id="4" name="Footer Placeholder 3">
            <a:extLst>
              <a:ext uri="{FF2B5EF4-FFF2-40B4-BE49-F238E27FC236}">
                <a16:creationId xmlns:a16="http://schemas.microsoft.com/office/drawing/2014/main" id="{46394438-EF64-2872-99D0-611FAA83033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9/6/2025</a:t>
            </a:r>
          </a:p>
        </p:txBody>
      </p:sp>
      <p:sp>
        <p:nvSpPr>
          <p:cNvPr id="5" name="Slide Number Placeholder 4">
            <a:extLst>
              <a:ext uri="{FF2B5EF4-FFF2-40B4-BE49-F238E27FC236}">
                <a16:creationId xmlns:a16="http://schemas.microsoft.com/office/drawing/2014/main" id="{2BD11B33-5458-6C20-ACA7-1CBEDCC4903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C02EEEC-51FC-472C-8BC3-C85BDD7BEDCE}" type="slidenum">
              <a:rPr lang="en-US" smtClean="0"/>
              <a:t>‹N›</a:t>
            </a:fld>
            <a:endParaRPr lang="en-US"/>
          </a:p>
        </p:txBody>
      </p:sp>
    </p:spTree>
    <p:extLst>
      <p:ext uri="{BB962C8B-B14F-4D97-AF65-F5344CB8AC3E}">
        <p14:creationId xmlns:p14="http://schemas.microsoft.com/office/powerpoint/2010/main" val="25373356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B26F98-AF6F-4553-B7BC-9B2FC9577AB5}" type="datetime1">
              <a:rPr lang="en-US" smtClean="0"/>
              <a:t>10/18/2025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9/6/2025</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F73A52-3051-4F35-A882-29BEFBACA3EC}" type="slidenum">
              <a:rPr lang="en-US" smtClean="0"/>
              <a:t>‹N›</a:t>
            </a:fld>
            <a:endParaRPr lang="en-US"/>
          </a:p>
        </p:txBody>
      </p:sp>
    </p:spTree>
    <p:extLst>
      <p:ext uri="{BB962C8B-B14F-4D97-AF65-F5344CB8AC3E}">
        <p14:creationId xmlns:p14="http://schemas.microsoft.com/office/powerpoint/2010/main" val="178043239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81164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F2C9AB15-1928-4527-94E4-D8B9057CD091}" type="slidenum">
              <a:rPr lang="en-US" smtClean="0"/>
              <a:pPr/>
              <a:t>3</a:t>
            </a:fld>
            <a:endParaRPr lang="en-US" dirty="0"/>
          </a:p>
        </p:txBody>
      </p:sp>
    </p:spTree>
    <p:extLst>
      <p:ext uri="{BB962C8B-B14F-4D97-AF65-F5344CB8AC3E}">
        <p14:creationId xmlns:p14="http://schemas.microsoft.com/office/powerpoint/2010/main" val="3188484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289153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296703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070022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eaLnBrk="0" hangingPunct="0">
              <a:defRPr sz="2200">
                <a:solidFill>
                  <a:schemeClr val="tx1"/>
                </a:solidFill>
                <a:latin typeface="Arial" pitchFamily="34" charset="0"/>
                <a:ea typeface="ＭＳ Ｐゴシック" pitchFamily="34" charset="-128"/>
              </a:defRPr>
            </a:lvl1pPr>
            <a:lvl2pPr marL="742950" indent="-285750" eaLnBrk="0" hangingPunct="0">
              <a:defRPr sz="2200">
                <a:solidFill>
                  <a:schemeClr val="tx1"/>
                </a:solidFill>
                <a:latin typeface="Arial" pitchFamily="34" charset="0"/>
                <a:ea typeface="ＭＳ Ｐゴシック" pitchFamily="34" charset="-128"/>
              </a:defRPr>
            </a:lvl2pPr>
            <a:lvl3pPr marL="1143000" indent="-228600" eaLnBrk="0" hangingPunct="0">
              <a:defRPr sz="2200">
                <a:solidFill>
                  <a:schemeClr val="tx1"/>
                </a:solidFill>
                <a:latin typeface="Arial" pitchFamily="34" charset="0"/>
                <a:ea typeface="ＭＳ Ｐゴシック" pitchFamily="34" charset="-128"/>
              </a:defRPr>
            </a:lvl3pPr>
            <a:lvl4pPr marL="1600200" indent="-228600" eaLnBrk="0" hangingPunct="0">
              <a:defRPr sz="2200">
                <a:solidFill>
                  <a:schemeClr val="tx1"/>
                </a:solidFill>
                <a:latin typeface="Arial" pitchFamily="34" charset="0"/>
                <a:ea typeface="ＭＳ Ｐゴシック" pitchFamily="34" charset="-128"/>
              </a:defRPr>
            </a:lvl4pPr>
            <a:lvl5pPr marL="2057400" indent="-228600" eaLnBrk="0" hangingPunct="0">
              <a:defRPr sz="22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2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2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2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200">
                <a:solidFill>
                  <a:schemeClr val="tx1"/>
                </a:solidFill>
                <a:latin typeface="Arial" pitchFamily="34" charset="0"/>
                <a:ea typeface="ＭＳ Ｐゴシック" pitchFamily="34" charset="-128"/>
              </a:defRPr>
            </a:lvl9pPr>
          </a:lstStyle>
          <a:p>
            <a:pPr eaLnBrk="1" hangingPunct="1">
              <a:defRPr/>
            </a:pPr>
            <a:fld id="{4D511861-7741-447C-91BA-917843257AEA}" type="slidenum">
              <a:rPr lang="it-IT" altLang="it-IT" sz="1200" smtClean="0">
                <a:solidFill>
                  <a:prstClr val="black"/>
                </a:solidFill>
              </a:rPr>
              <a:pPr eaLnBrk="1" hangingPunct="1">
                <a:defRPr/>
              </a:pPr>
              <a:t>15</a:t>
            </a:fld>
            <a:endParaRPr lang="it-IT" altLang="it-IT" sz="1200">
              <a:solidFill>
                <a:prstClr val="black"/>
              </a:solidFill>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it-IT">
              <a:ea typeface="ＭＳ Ｐゴシック" charset="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137851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eaLnBrk="0" hangingPunct="0">
              <a:defRPr sz="2200">
                <a:solidFill>
                  <a:schemeClr val="tx1"/>
                </a:solidFill>
                <a:latin typeface="Arial" pitchFamily="34" charset="0"/>
                <a:ea typeface="ＭＳ Ｐゴシック" pitchFamily="34" charset="-128"/>
              </a:defRPr>
            </a:lvl1pPr>
            <a:lvl2pPr marL="742950" indent="-285750" eaLnBrk="0" hangingPunct="0">
              <a:defRPr sz="2200">
                <a:solidFill>
                  <a:schemeClr val="tx1"/>
                </a:solidFill>
                <a:latin typeface="Arial" pitchFamily="34" charset="0"/>
                <a:ea typeface="ＭＳ Ｐゴシック" pitchFamily="34" charset="-128"/>
              </a:defRPr>
            </a:lvl2pPr>
            <a:lvl3pPr marL="1143000" indent="-228600" eaLnBrk="0" hangingPunct="0">
              <a:defRPr sz="2200">
                <a:solidFill>
                  <a:schemeClr val="tx1"/>
                </a:solidFill>
                <a:latin typeface="Arial" pitchFamily="34" charset="0"/>
                <a:ea typeface="ＭＳ Ｐゴシック" pitchFamily="34" charset="-128"/>
              </a:defRPr>
            </a:lvl3pPr>
            <a:lvl4pPr marL="1600200" indent="-228600" eaLnBrk="0" hangingPunct="0">
              <a:defRPr sz="2200">
                <a:solidFill>
                  <a:schemeClr val="tx1"/>
                </a:solidFill>
                <a:latin typeface="Arial" pitchFamily="34" charset="0"/>
                <a:ea typeface="ＭＳ Ｐゴシック" pitchFamily="34" charset="-128"/>
              </a:defRPr>
            </a:lvl4pPr>
            <a:lvl5pPr marL="2057400" indent="-228600" eaLnBrk="0" hangingPunct="0">
              <a:defRPr sz="22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2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2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2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200">
                <a:solidFill>
                  <a:schemeClr val="tx1"/>
                </a:solidFill>
                <a:latin typeface="Arial" pitchFamily="34" charset="0"/>
                <a:ea typeface="ＭＳ Ｐゴシック" pitchFamily="34" charset="-128"/>
              </a:defRPr>
            </a:lvl9pPr>
          </a:lstStyle>
          <a:p>
            <a:pPr eaLnBrk="1" hangingPunct="1">
              <a:defRPr/>
            </a:pPr>
            <a:fld id="{216A9827-D1A2-4944-9D3C-8AF26BBB0FE8}" type="slidenum">
              <a:rPr lang="it-IT" altLang="it-IT" sz="1200" smtClean="0">
                <a:solidFill>
                  <a:prstClr val="black"/>
                </a:solidFill>
              </a:rPr>
              <a:pPr eaLnBrk="1" hangingPunct="1">
                <a:defRPr/>
              </a:pPr>
              <a:t>17</a:t>
            </a:fld>
            <a:endParaRPr lang="it-IT" altLang="it-IT" sz="1200">
              <a:solidFill>
                <a:prstClr val="black"/>
              </a:solidFill>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it-IT">
              <a:ea typeface="ＭＳ Ｐゴシック" charset="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illustrates the </a:t>
            </a:r>
            <a:r>
              <a:rPr lang="en-US" b="1" dirty="0"/>
              <a:t>study area used in their shadow analysis</a:t>
            </a:r>
            <a:r>
              <a:rPr lang="en-US" dirty="0"/>
              <a:t>.</a:t>
            </a:r>
          </a:p>
          <a:p>
            <a:r>
              <a:rPr lang="en-US" dirty="0"/>
              <a:t>In </a:t>
            </a:r>
            <a:r>
              <a:rPr lang="en-US" b="1" dirty="0"/>
              <a:t>Figure 5</a:t>
            </a:r>
            <a:r>
              <a:rPr lang="en-US" dirty="0"/>
              <a:t>, they show the </a:t>
            </a:r>
            <a:r>
              <a:rPr lang="en-US" b="1" dirty="0"/>
              <a:t>geographical location in Shanxi Province, China</a:t>
            </a:r>
            <a:r>
              <a:rPr lang="en-US" dirty="0"/>
              <a:t>, with </a:t>
            </a:r>
            <a:r>
              <a:rPr lang="en-US" b="1" dirty="0" err="1"/>
              <a:t>Xinzhou</a:t>
            </a:r>
            <a:r>
              <a:rPr lang="en-US" b="1" dirty="0"/>
              <a:t> City</a:t>
            </a:r>
            <a:r>
              <a:rPr lang="en-US" dirty="0"/>
              <a:t> marked as the specific study region. This location was chosen because it includes both </a:t>
            </a:r>
            <a:r>
              <a:rPr lang="en-US" b="1" dirty="0"/>
              <a:t>urban structures and agricultural fields</a:t>
            </a:r>
            <a:r>
              <a:rPr lang="en-US" dirty="0"/>
              <a:t>, which provide a good mix of surfaces for analyzing shadow effects in UAV imagery.</a:t>
            </a:r>
          </a:p>
          <a:p>
            <a:r>
              <a:rPr lang="en-US" dirty="0"/>
              <a:t>On the </a:t>
            </a:r>
            <a:r>
              <a:rPr lang="en-US" b="1" dirty="0"/>
              <a:t>right side</a:t>
            </a:r>
            <a:r>
              <a:rPr lang="en-US" dirty="0"/>
              <a:t>, the authors present a </a:t>
            </a:r>
            <a:r>
              <a:rPr lang="en-US" b="1" dirty="0"/>
              <a:t>UAV orthophoto</a:t>
            </a:r>
            <a:r>
              <a:rPr lang="en-US" dirty="0"/>
              <a:t> of the study site. It clearly shows </a:t>
            </a:r>
            <a:r>
              <a:rPr lang="en-US" b="1" dirty="0"/>
              <a:t>mixed urban and agricultural zones</a:t>
            </a:r>
            <a:r>
              <a:rPr lang="en-US" dirty="0"/>
              <a:t>, where UAV images were captured for testing their shadow removal and compensation techniques.</a:t>
            </a:r>
          </a:p>
          <a:p>
            <a:r>
              <a:rPr lang="en-US" dirty="0"/>
              <a:t>This setup allowed them to evaluate how shadows from buildings, trees, and other structures influence reflectance values in both vegetated and non-vegetated areas, which is critical for accurate surface reflectance and vegetation index estimation.</a:t>
            </a:r>
          </a:p>
          <a:p>
            <a:endParaRPr lang="en-US" dirty="0"/>
          </a:p>
        </p:txBody>
      </p:sp>
    </p:spTree>
    <p:extLst>
      <p:ext uri="{BB962C8B-B14F-4D97-AF65-F5344CB8AC3E}">
        <p14:creationId xmlns:p14="http://schemas.microsoft.com/office/powerpoint/2010/main" val="1266182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presents </a:t>
            </a:r>
            <a:r>
              <a:rPr lang="en-US" b="1" dirty="0"/>
              <a:t>UAV RGB images and their corresponding shadow masks</a:t>
            </a:r>
            <a:r>
              <a:rPr lang="en-US" dirty="0"/>
              <a:t>, which illustrate how shadows were identified and analyzed in their study.</a:t>
            </a:r>
          </a:p>
          <a:p>
            <a:r>
              <a:rPr lang="en-US" dirty="0"/>
              <a:t>In </a:t>
            </a:r>
            <a:r>
              <a:rPr lang="en-US" b="1" dirty="0"/>
              <a:t>Figure 6</a:t>
            </a:r>
            <a:r>
              <a:rPr lang="en-US" dirty="0"/>
              <a:t>, the authors defined four regions of interest, or ROIs.</a:t>
            </a:r>
            <a:br>
              <a:rPr lang="en-US" dirty="0"/>
            </a:br>
            <a:r>
              <a:rPr lang="en-US" dirty="0"/>
              <a:t>Panels </a:t>
            </a:r>
            <a:r>
              <a:rPr lang="en-US" b="1" dirty="0"/>
              <a:t>(a)</a:t>
            </a:r>
            <a:r>
              <a:rPr lang="en-US" dirty="0"/>
              <a:t> and </a:t>
            </a:r>
            <a:r>
              <a:rPr lang="en-US" b="1" dirty="0"/>
              <a:t>(b)</a:t>
            </a:r>
            <a:r>
              <a:rPr lang="en-US" dirty="0"/>
              <a:t> correspond to </a:t>
            </a:r>
            <a:r>
              <a:rPr lang="en-US" b="1" dirty="0"/>
              <a:t>urban environments</a:t>
            </a:r>
            <a:r>
              <a:rPr lang="en-US" dirty="0"/>
              <a:t>, including rooftops, roads, and vegetation strips.</a:t>
            </a:r>
            <a:br>
              <a:rPr lang="en-US" dirty="0"/>
            </a:br>
            <a:r>
              <a:rPr lang="en-US" dirty="0"/>
              <a:t>Panels </a:t>
            </a:r>
            <a:r>
              <a:rPr lang="en-US" b="1" dirty="0"/>
              <a:t>(c)</a:t>
            </a:r>
            <a:r>
              <a:rPr lang="en-US" dirty="0"/>
              <a:t> and </a:t>
            </a:r>
            <a:r>
              <a:rPr lang="en-US" b="1" dirty="0"/>
              <a:t>(d)</a:t>
            </a:r>
            <a:r>
              <a:rPr lang="en-US" dirty="0"/>
              <a:t> represent </a:t>
            </a:r>
            <a:r>
              <a:rPr lang="en-US" b="1" dirty="0"/>
              <a:t>agricultural fields</a:t>
            </a:r>
            <a:r>
              <a:rPr lang="en-US" dirty="0"/>
              <a:t>, mainly showing crop areas with </a:t>
            </a:r>
            <a:r>
              <a:rPr lang="en-US" b="1" dirty="0"/>
              <a:t>irregular and fragmented shadows</a:t>
            </a:r>
            <a:r>
              <a:rPr lang="en-US" dirty="0"/>
              <a:t>.</a:t>
            </a:r>
          </a:p>
          <a:p>
            <a:r>
              <a:rPr lang="en-US" dirty="0"/>
              <a:t>The </a:t>
            </a:r>
            <a:r>
              <a:rPr lang="en-US" b="1" dirty="0"/>
              <a:t>bottom row</a:t>
            </a:r>
            <a:r>
              <a:rPr lang="en-US" dirty="0"/>
              <a:t> displays the </a:t>
            </a:r>
            <a:r>
              <a:rPr lang="en-US" b="1" dirty="0"/>
              <a:t>shadow masks</a:t>
            </a:r>
            <a:r>
              <a:rPr lang="en-US" dirty="0"/>
              <a:t> that correspond to each region of interest. These masks highlight the detected shadowed areas that were later used in the </a:t>
            </a:r>
            <a:r>
              <a:rPr lang="en-US" b="1" dirty="0"/>
              <a:t>shadow compensation and correction process</a:t>
            </a:r>
            <a:r>
              <a:rPr lang="en-US" dirty="0"/>
              <a:t>.</a:t>
            </a:r>
          </a:p>
          <a:p>
            <a:r>
              <a:rPr lang="en-US" dirty="0"/>
              <a:t>By separating shadows in both </a:t>
            </a:r>
            <a:r>
              <a:rPr lang="en-US" b="1" dirty="0"/>
              <a:t>urban and agricultural scenes</a:t>
            </a:r>
            <a:r>
              <a:rPr lang="en-US" dirty="0"/>
              <a:t>, they were able to assess how effectively the model could identify and correct varying shadow patterns under different surface and lighting conditions.</a:t>
            </a:r>
          </a:p>
          <a:p>
            <a:r>
              <a:rPr lang="en-US" dirty="0"/>
              <a:t>This step is essential for improving reflectance accuracy and ensuring reliable vegetation and surface analysis from UAV imagery.</a:t>
            </a:r>
          </a:p>
          <a:p>
            <a:endParaRPr lang="en-US" dirty="0"/>
          </a:p>
        </p:txBody>
      </p:sp>
    </p:spTree>
    <p:extLst>
      <p:ext uri="{BB962C8B-B14F-4D97-AF65-F5344CB8AC3E}">
        <p14:creationId xmlns:p14="http://schemas.microsoft.com/office/powerpoint/2010/main" val="2141215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illustrates the </a:t>
            </a:r>
            <a:r>
              <a:rPr lang="en-US" b="1" dirty="0"/>
              <a:t>main sources of uncertainty that affect UAV spectral imaging</a:t>
            </a:r>
            <a:r>
              <a:rPr lang="en-US" dirty="0"/>
              <a:t>, as discussed by </a:t>
            </a:r>
            <a:r>
              <a:rPr lang="en-US" dirty="0" err="1"/>
              <a:t>Khalesi</a:t>
            </a:r>
            <a:r>
              <a:rPr lang="en-US" dirty="0"/>
              <a:t> and colleagues in 2022.</a:t>
            </a:r>
          </a:p>
          <a:p>
            <a:r>
              <a:rPr lang="en-US" dirty="0"/>
              <a:t>They identify several environmental and physical factors that can influence the accuracy of UAV-based spectral measurements.</a:t>
            </a:r>
          </a:p>
          <a:p>
            <a:r>
              <a:rPr lang="en-US" dirty="0"/>
              <a:t>At the top left, </a:t>
            </a:r>
            <a:r>
              <a:rPr lang="en-US" b="1" dirty="0"/>
              <a:t>solar modulation</a:t>
            </a:r>
            <a:r>
              <a:rPr lang="en-US" dirty="0"/>
              <a:t> refers to variations in solar radiation intensity due to time of day or atmospheric conditions.</a:t>
            </a:r>
            <a:br>
              <a:rPr lang="en-US" dirty="0"/>
            </a:br>
            <a:r>
              <a:rPr lang="en-US" b="1" dirty="0"/>
              <a:t>Solar scattering</a:t>
            </a:r>
            <a:r>
              <a:rPr lang="en-US" dirty="0"/>
              <a:t>, shown on the right, involves light being scattered by air molecules or aerosols, which alters the direction and intensity of reflected signals captured by the UAV sensors.</a:t>
            </a:r>
          </a:p>
          <a:p>
            <a:r>
              <a:rPr lang="en-US" dirty="0"/>
              <a:t>Another key factor is </a:t>
            </a:r>
            <a:r>
              <a:rPr lang="en-US" b="1" dirty="0"/>
              <a:t>cloud shadowing</a:t>
            </a:r>
            <a:r>
              <a:rPr lang="en-US" dirty="0"/>
              <a:t>, where transient clouds partially block sunlight, causing inconsistent illumination across the scene.</a:t>
            </a:r>
            <a:br>
              <a:rPr lang="en-US" dirty="0"/>
            </a:br>
            <a:r>
              <a:rPr lang="en-US" b="1" dirty="0"/>
              <a:t>Illuminated shadowing</a:t>
            </a:r>
            <a:r>
              <a:rPr lang="en-US" dirty="0"/>
              <a:t> occurs when areas receive indirect or diffuse light, making it difficult to distinguish between shaded and lit regions.</a:t>
            </a:r>
          </a:p>
          <a:p>
            <a:r>
              <a:rPr lang="en-US" dirty="0"/>
              <a:t>Additionally, </a:t>
            </a:r>
            <a:r>
              <a:rPr lang="en-US" b="1" dirty="0"/>
              <a:t>nearby object reflection</a:t>
            </a:r>
            <a:r>
              <a:rPr lang="en-US" dirty="0"/>
              <a:t>, such as reflections from buildings, trees, or bright surfaces, can introduce unwanted radiance into the image, distorting the true surface reflectance.</a:t>
            </a:r>
          </a:p>
          <a:p>
            <a:r>
              <a:rPr lang="en-US" dirty="0"/>
              <a:t>Together, these uncertainty sources affect the </a:t>
            </a:r>
            <a:r>
              <a:rPr lang="en-US" b="1" dirty="0"/>
              <a:t>stability and reliability of UAV-derived spectral indices</a:t>
            </a:r>
            <a:r>
              <a:rPr lang="en-US" dirty="0"/>
              <a:t>, emphasizing the need for proper correction models and calibration methods in precision agriculture applications.</a:t>
            </a:r>
          </a:p>
          <a:p>
            <a:endParaRPr lang="en-US" dirty="0"/>
          </a:p>
        </p:txBody>
      </p:sp>
    </p:spTree>
    <p:extLst>
      <p:ext uri="{BB962C8B-B14F-4D97-AF65-F5344CB8AC3E}">
        <p14:creationId xmlns:p14="http://schemas.microsoft.com/office/powerpoint/2010/main" val="2340740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en-US" dirty="0"/>
              <a:t>Data accuracy affected by sensor limitations and environmental factors</a:t>
            </a:r>
          </a:p>
          <a:p>
            <a:pPr lvl="0"/>
            <a:r>
              <a:rPr lang="en-US" altLang="en-US" dirty="0"/>
              <a:t>Need for traceability and uncertainty quantification in measurements</a:t>
            </a:r>
          </a:p>
          <a:p>
            <a:pPr lvl="0"/>
            <a:r>
              <a:rPr lang="en-US" altLang="en-US" dirty="0"/>
              <a:t>Diverse technologies: UAVs, IoT, satellites – each with pros and cons</a:t>
            </a:r>
          </a:p>
          <a:p>
            <a:pPr lvl="0"/>
            <a:r>
              <a:rPr lang="en-US" altLang="en-US" dirty="0"/>
              <a:t>High costs and complexity limit adoption by small-scale farmers</a:t>
            </a:r>
          </a:p>
          <a:p>
            <a:pPr lvl="0"/>
            <a:endParaRPr lang="en-US" altLang="en-US" dirty="0"/>
          </a:p>
          <a:p>
            <a:r>
              <a:rPr lang="en-US" dirty="0"/>
              <a:t>Develop low-cost, accurate sensing solutions for PA</a:t>
            </a:r>
          </a:p>
          <a:p>
            <a:endParaRPr lang="en-US" dirty="0"/>
          </a:p>
          <a:p>
            <a:r>
              <a:rPr lang="en-US" dirty="0"/>
              <a:t>Quantify and manage measurement uncertainties effectively</a:t>
            </a:r>
          </a:p>
          <a:p>
            <a:endParaRPr lang="en-US" dirty="0"/>
          </a:p>
          <a:p>
            <a:r>
              <a:rPr lang="en-US" dirty="0"/>
              <a:t>Integrate AI/ML techniques for crop health monitoring and disease detection</a:t>
            </a:r>
          </a:p>
          <a:p>
            <a:endParaRPr lang="en-US" dirty="0"/>
          </a:p>
          <a:p>
            <a:r>
              <a:rPr lang="en-US" dirty="0"/>
              <a:t>Support sustainable, data-driven decision-making in agriculture</a:t>
            </a:r>
          </a:p>
          <a:p>
            <a:pPr lvl="0"/>
            <a:endParaRPr lang="en-US" altLang="en-US" dirty="0"/>
          </a:p>
          <a:p>
            <a:pPr lvl="0"/>
            <a:endParaRPr lang="en-US" altLang="en-US" dirty="0"/>
          </a:p>
          <a:p>
            <a:endParaRPr lang="en-US" dirty="0"/>
          </a:p>
        </p:txBody>
      </p:sp>
    </p:spTree>
    <p:extLst>
      <p:ext uri="{BB962C8B-B14F-4D97-AF65-F5344CB8AC3E}">
        <p14:creationId xmlns:p14="http://schemas.microsoft.com/office/powerpoint/2010/main" val="22243418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803818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camera SNR, the camera nominal wavelength, and the</a:t>
            </a:r>
            <a:endParaRPr lang="it-IT" dirty="0"/>
          </a:p>
        </p:txBody>
      </p:sp>
    </p:spTree>
    <p:extLst>
      <p:ext uri="{BB962C8B-B14F-4D97-AF65-F5344CB8AC3E}">
        <p14:creationId xmlns:p14="http://schemas.microsoft.com/office/powerpoint/2010/main" val="21671889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6428151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7F804-A9F0-D3AB-194B-B7141C82FB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64DC98-878A-768B-6BB5-5794C76260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6E525D-1F1F-5897-43B2-8B3FAD7143AE}"/>
              </a:ext>
            </a:extLst>
          </p:cNvPr>
          <p:cNvSpPr>
            <a:spLocks noGrp="1"/>
          </p:cNvSpPr>
          <p:nvPr>
            <p:ph type="body" idx="1"/>
          </p:nvPr>
        </p:nvSpPr>
        <p:spPr/>
        <p:txBody>
          <a:bodyPr/>
          <a:lstStyle/>
          <a:p>
            <a:r>
              <a:rPr lang="en-US" dirty="0">
                <a:effectLst/>
              </a:rPr>
              <a:t>The process \</a:t>
            </a:r>
            <a:r>
              <a:rPr lang="en-US" dirty="0" err="1">
                <a:effectLst/>
              </a:rPr>
              <a:t>acs</a:t>
            </a:r>
            <a:r>
              <a:rPr lang="en-US" dirty="0">
                <a:effectLst/>
              </a:rPr>
              <a:t>{MCS} method involves several key steps: (1) establishing a model equation for the measurand based on the influence of individual parameters; (2) identifying the significant sources of uncertainty; (3) determining the probability density functions corresponding to each identified uncertainty source; (4) selecting the number of Monte Carlo trials; and (5) calculating the results by applying the model equation to the measurand~\cite{mahmoud2017comparison,khalesi2024uncertainty}.</a:t>
            </a:r>
          </a:p>
          <a:p>
            <a:r>
              <a:rPr lang="en-US" dirty="0">
                <a:effectLst/>
              </a:rPr>
              <a:t>\</a:t>
            </a:r>
            <a:r>
              <a:rPr lang="en-US" dirty="0" err="1">
                <a:effectLst/>
              </a:rPr>
              <a:t>acs</a:t>
            </a:r>
            <a:r>
              <a:rPr lang="en-US" dirty="0">
                <a:effectLst/>
              </a:rPr>
              <a:t>{MCS} employs random sampling to estimate the potential outcomes of uncertain events or systems. By generating multiple scenarios with randomly assigned parameter values, \</a:t>
            </a:r>
            <a:r>
              <a:rPr lang="en-US" dirty="0" err="1">
                <a:effectLst/>
              </a:rPr>
              <a:t>acs</a:t>
            </a:r>
            <a:r>
              <a:rPr lang="en-US" dirty="0">
                <a:effectLst/>
              </a:rPr>
              <a:t>{MCS} simulates the probability distribution of various outcomes. This method is particularly valuable for assessing risk and making informed decisions in the presence of unpredictable factors~\cite{CHEN2013106,khalesi2024uncertainty}.</a:t>
            </a:r>
            <a:endParaRPr lang="en-US" dirty="0"/>
          </a:p>
        </p:txBody>
      </p:sp>
    </p:spTree>
    <p:extLst>
      <p:ext uri="{BB962C8B-B14F-4D97-AF65-F5344CB8AC3E}">
        <p14:creationId xmlns:p14="http://schemas.microsoft.com/office/powerpoint/2010/main" val="3106094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10313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LSB</a:t>
            </a:r>
            <a:r>
              <a:rPr lang="en-US" dirty="0"/>
              <a:t> stands for </a:t>
            </a:r>
            <a:r>
              <a:rPr lang="en-US" b="1" dirty="0"/>
              <a:t>Lower Sideband </a:t>
            </a:r>
            <a:r>
              <a:rPr lang="en-US" dirty="0"/>
              <a:t>(not Least Significant Bit)</a:t>
            </a:r>
          </a:p>
        </p:txBody>
      </p:sp>
    </p:spTree>
    <p:extLst>
      <p:ext uri="{BB962C8B-B14F-4D97-AF65-F5344CB8AC3E}">
        <p14:creationId xmlns:p14="http://schemas.microsoft.com/office/powerpoint/2010/main" val="23390534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44A90-E61B-F1B6-F73B-168204FE51C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EA4F4B5-6456-925C-88B6-62ABBA26DCA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B7333B9-5662-5982-23E9-F46CAB155A0B}"/>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9678922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F. </a:t>
            </a:r>
            <a:r>
              <a:rPr lang="it-IT" dirty="0" err="1"/>
              <a:t>Khalesi</a:t>
            </a:r>
            <a:r>
              <a:rPr lang="it-IT" dirty="0"/>
              <a:t>, R. Martínez-Peña, S. </a:t>
            </a:r>
            <a:r>
              <a:rPr lang="it-IT" dirty="0" err="1"/>
              <a:t>Vélez</a:t>
            </a:r>
            <a:r>
              <a:rPr lang="it-IT" dirty="0"/>
              <a:t> Martín, J. Valente, F. Picariello, L. De Vito, P. Daponte, "</a:t>
            </a:r>
            <a:r>
              <a:rPr lang="en-US" dirty="0"/>
              <a:t>Radiometric Compensation Method for NDVI Measurement Using Emulated Targets,</a:t>
            </a:r>
            <a:r>
              <a:rPr lang="it-IT" dirty="0"/>
              <a:t> " </a:t>
            </a:r>
            <a:r>
              <a:rPr lang="it-IT" dirty="0" err="1"/>
              <a:t>submitted</a:t>
            </a:r>
            <a:r>
              <a:rPr lang="it-IT" dirty="0"/>
              <a:t> for </a:t>
            </a:r>
            <a:r>
              <a:rPr lang="it-IT" dirty="0" err="1"/>
              <a:t>publication</a:t>
            </a:r>
            <a:r>
              <a:rPr lang="it-IT" dirty="0"/>
              <a:t> to IEEE </a:t>
            </a:r>
            <a:r>
              <a:rPr lang="it-IT" dirty="0" err="1"/>
              <a:t>Transactions</a:t>
            </a:r>
            <a:r>
              <a:rPr lang="it-IT" dirty="0"/>
              <a:t> on </a:t>
            </a:r>
            <a:r>
              <a:rPr lang="it-IT" dirty="0" err="1"/>
              <a:t>Instrumentation</a:t>
            </a:r>
            <a:r>
              <a:rPr lang="it-IT" dirty="0"/>
              <a:t> and Measurement</a:t>
            </a:r>
          </a:p>
        </p:txBody>
      </p:sp>
    </p:spTree>
    <p:extLst>
      <p:ext uri="{BB962C8B-B14F-4D97-AF65-F5344CB8AC3E}">
        <p14:creationId xmlns:p14="http://schemas.microsoft.com/office/powerpoint/2010/main" val="7920835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956416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A key contribution of this study is the development of a radiometric compensation method by using the DJI white paper~\cite{</a:t>
            </a:r>
            <a:r>
              <a:rPr lang="en-US" dirty="0" err="1">
                <a:effectLst/>
              </a:rPr>
              <a:t>webDJI_ImageProcess</a:t>
            </a:r>
            <a:r>
              <a:rPr lang="en-US" dirty="0">
                <a:effectLst/>
              </a:rPr>
              <a:t>}. This method emulated reflectance panels constructed from </a:t>
            </a:r>
            <a:r>
              <a:rPr lang="en-US" dirty="0" err="1">
                <a:effectLst/>
              </a:rPr>
              <a:t>Permaflect</a:t>
            </a:r>
            <a:r>
              <a:rPr lang="en-US" dirty="0">
                <a:effectLst/>
              </a:rPr>
              <a:t> sheets with reflectance values ranging from 5\% to 94\% (this approach enables the development of an effective radiometric compensation method across diverse lighting and surface scenarios), and validating the model </a:t>
            </a:r>
            <a:r>
              <a:rPr lang="en-US" dirty="0" err="1">
                <a:effectLst/>
              </a:rPr>
              <a:t>useing</a:t>
            </a:r>
            <a:r>
              <a:rPr lang="en-US" dirty="0">
                <a:effectLst/>
              </a:rPr>
              <a:t> a real reference panel under field conditions. </a:t>
            </a:r>
          </a:p>
          <a:p>
            <a:endParaRPr lang="en-US" dirty="0">
              <a:effectLst/>
            </a:endParaRPr>
          </a:p>
          <a:p>
            <a:r>
              <a:rPr lang="en-US" dirty="0">
                <a:effectLst/>
              </a:rPr>
              <a:t>validating the model </a:t>
            </a:r>
            <a:r>
              <a:rPr lang="en-US" dirty="0" err="1">
                <a:effectLst/>
              </a:rPr>
              <a:t>useing</a:t>
            </a:r>
            <a:r>
              <a:rPr lang="en-US" dirty="0">
                <a:effectLst/>
              </a:rPr>
              <a:t> a real reference panel under field conditions. </a:t>
            </a:r>
            <a:endParaRPr lang="en-US" dirty="0"/>
          </a:p>
        </p:txBody>
      </p:sp>
    </p:spTree>
    <p:extLst>
      <p:ext uri="{BB962C8B-B14F-4D97-AF65-F5344CB8AC3E}">
        <p14:creationId xmlns:p14="http://schemas.microsoft.com/office/powerpoint/2010/main" val="35601371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9E0EF-986E-90BB-ADB2-CB486966E2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C79916-5EE4-9FE0-129C-D0F6FA0CF9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A0A65C-0E0D-9406-4B2F-0C341A6FAEE4}"/>
              </a:ext>
            </a:extLst>
          </p:cNvPr>
          <p:cNvSpPr>
            <a:spLocks noGrp="1"/>
          </p:cNvSpPr>
          <p:nvPr>
            <p:ph type="body" idx="1"/>
          </p:nvPr>
        </p:nvSpPr>
        <p:spPr/>
        <p:txBody>
          <a:bodyPr/>
          <a:lstStyle/>
          <a:p>
            <a:pPr marL="342900" marR="0" lvl="0" indent="-342900" rtl="0">
              <a:lnSpc>
                <a:spcPct val="107000"/>
              </a:lnSpc>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Arial" panose="020B0604020202020204" pitchFamily="34" charset="0"/>
              </a:rPr>
              <a:t>Flight Planning: The Mavic 3 Multispectral UAV </a:t>
            </a:r>
          </a:p>
          <a:p>
            <a:pPr marL="342900" marR="0" lvl="0" indent="-342900">
              <a:lnSpc>
                <a:spcPct val="107000"/>
              </a:lnSpc>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Arial" panose="020B0604020202020204" pitchFamily="34" charset="0"/>
              </a:rPr>
              <a:t>Calibration Target Placement: The AIRINOV panel</a:t>
            </a:r>
          </a:p>
          <a:p>
            <a:pPr marL="342900" marR="0" lvl="0" indent="-342900">
              <a:lnSpc>
                <a:spcPct val="107000"/>
              </a:lnSpc>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Arial" panose="020B0604020202020204" pitchFamily="34" charset="0"/>
              </a:rPr>
              <a:t>Image Import in </a:t>
            </a:r>
            <a:r>
              <a:rPr lang="en-US" sz="1100" dirty="0" err="1">
                <a:effectLst/>
                <a:latin typeface="Calibri" panose="020F0502020204030204" pitchFamily="34" charset="0"/>
                <a:ea typeface="Calibri" panose="020F0502020204030204" pitchFamily="34" charset="0"/>
                <a:cs typeface="Arial" panose="020B0604020202020204" pitchFamily="34" charset="0"/>
              </a:rPr>
              <a:t>Metashape</a:t>
            </a:r>
            <a:r>
              <a:rPr lang="en-US" sz="1100" dirty="0">
                <a:effectLst/>
                <a:latin typeface="Calibri" panose="020F0502020204030204" pitchFamily="34" charset="0"/>
                <a:ea typeface="Calibri" panose="020F0502020204030204" pitchFamily="34" charset="0"/>
                <a:cs typeface="Arial" panose="020B0604020202020204" pitchFamily="34" charset="0"/>
              </a:rPr>
              <a:t> and Preprocessing:</a:t>
            </a:r>
          </a:p>
          <a:p>
            <a:pPr marL="742950" marR="0" lvl="1" indent="-285750">
              <a:lnSpc>
                <a:spcPct val="107000"/>
              </a:lnSpc>
              <a:spcBef>
                <a:spcPts val="0"/>
              </a:spcBef>
              <a:spcAft>
                <a:spcPts val="0"/>
              </a:spcAft>
              <a:buFont typeface="+mj-lt"/>
              <a:buAutoNum type="alphaLcPeriod"/>
            </a:pPr>
            <a:r>
              <a:rPr lang="en-US" sz="1100" dirty="0">
                <a:effectLst/>
                <a:latin typeface="Calibri" panose="020F0502020204030204" pitchFamily="34" charset="0"/>
                <a:ea typeface="Calibri" panose="020F0502020204030204" pitchFamily="34" charset="0"/>
                <a:cs typeface="Arial" panose="020B0604020202020204" pitchFamily="34" charset="0"/>
              </a:rPr>
              <a:t>In the uncorrected version, the images were used directly without any modifications.</a:t>
            </a:r>
          </a:p>
          <a:p>
            <a:pPr marL="742950" marR="0" lvl="1" indent="-285750">
              <a:lnSpc>
                <a:spcPct val="107000"/>
              </a:lnSpc>
              <a:spcBef>
                <a:spcPts val="0"/>
              </a:spcBef>
              <a:spcAft>
                <a:spcPts val="0"/>
              </a:spcAft>
              <a:buFont typeface="+mj-lt"/>
              <a:buAutoNum type="alphaLcPeriod"/>
            </a:pPr>
            <a:r>
              <a:rPr lang="en-US" sz="1100" dirty="0">
                <a:effectLst/>
                <a:latin typeface="Calibri" panose="020F0502020204030204" pitchFamily="34" charset="0"/>
                <a:ea typeface="Calibri" panose="020F0502020204030204" pitchFamily="34" charset="0"/>
                <a:cs typeface="Arial" panose="020B0604020202020204" pitchFamily="34" charset="0"/>
              </a:rPr>
              <a:t> In the corrected version, the images were used after scaling them based on coefficients (using the reference panel, irradiance data from the sun sensor, and a vignetting compensation modeled by a third-order polynomial) </a:t>
            </a:r>
          </a:p>
          <a:p>
            <a:pPr marL="342900" marR="0" lvl="0" indent="-342900">
              <a:lnSpc>
                <a:spcPct val="107000"/>
              </a:lnSpc>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Arial" panose="020B0604020202020204" pitchFamily="34" charset="0"/>
              </a:rPr>
              <a:t>Image Alignment and Point Cloud Generation</a:t>
            </a:r>
          </a:p>
          <a:p>
            <a:pPr marL="342900" marR="0" lvl="0" indent="-342900">
              <a:lnSpc>
                <a:spcPct val="107000"/>
              </a:lnSpc>
              <a:spcBef>
                <a:spcPts val="0"/>
              </a:spcBef>
              <a:spcAft>
                <a:spcPts val="0"/>
              </a:spcAft>
              <a:buFont typeface="+mj-lt"/>
              <a:buAutoNum type="arabicPeriod"/>
            </a:pPr>
            <a:r>
              <a:rPr lang="en-US" sz="1100" dirty="0" err="1">
                <a:effectLst/>
                <a:latin typeface="Calibri" panose="020F0502020204030204" pitchFamily="34" charset="0"/>
                <a:ea typeface="Calibri" panose="020F0502020204030204" pitchFamily="34" charset="0"/>
                <a:cs typeface="Arial" panose="020B0604020202020204" pitchFamily="34" charset="0"/>
              </a:rPr>
              <a:t>Orthomosaic</a:t>
            </a:r>
            <a:r>
              <a:rPr lang="en-US" sz="1100" dirty="0">
                <a:effectLst/>
                <a:latin typeface="Calibri" panose="020F0502020204030204" pitchFamily="34" charset="0"/>
                <a:ea typeface="Calibri" panose="020F0502020204030204" pitchFamily="34" charset="0"/>
                <a:cs typeface="Arial" panose="020B0604020202020204" pitchFamily="34" charset="0"/>
              </a:rPr>
              <a:t> Generation</a:t>
            </a:r>
          </a:p>
          <a:p>
            <a:pPr marL="342900" marR="0" lvl="0" indent="-342900">
              <a:lnSpc>
                <a:spcPct val="107000"/>
              </a:lnSpc>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Arial" panose="020B0604020202020204" pitchFamily="34" charset="0"/>
              </a:rPr>
              <a:t>Digital Surface Model (DSM) : The DSM represented the elevation of all features in the scene, including the ground, vegetation, and any structures. Height values were interpolated, and compensations were applied to enhance model accuracy.</a:t>
            </a:r>
          </a:p>
          <a:p>
            <a:pPr marL="342900" marR="0" lvl="0" indent="-342900">
              <a:lnSpc>
                <a:spcPct val="107000"/>
              </a:lnSpc>
              <a:spcBef>
                <a:spcPts val="0"/>
              </a:spcBef>
              <a:spcAft>
                <a:spcPts val="800"/>
              </a:spcAft>
              <a:buFont typeface="+mj-lt"/>
              <a:buAutoNum type="arabicPeriod"/>
            </a:pPr>
            <a:r>
              <a:rPr lang="en-US" sz="1100" dirty="0">
                <a:effectLst/>
                <a:latin typeface="Calibri" panose="020F0502020204030204" pitchFamily="34" charset="0"/>
                <a:ea typeface="Calibri" panose="020F0502020204030204" pitchFamily="34" charset="0"/>
                <a:cs typeface="Arial" panose="020B0604020202020204" pitchFamily="34" charset="0"/>
              </a:rPr>
              <a:t>Canopy Height Model (CHM) Creation: To extract the canopy height, a Digital Terrain Model (DTM) was created by filtering out vegetation and structures, leaving only the bare ground elevation. The Canopy Height Model (CHM) was then obtained by subtracting the DTM from the DSM, effectively isolating the canopy height above ground level.</a:t>
            </a:r>
          </a:p>
          <a:p>
            <a:endParaRPr lang="en-US" dirty="0"/>
          </a:p>
          <a:p>
            <a:r>
              <a:rPr lang="en-US" dirty="0"/>
              <a:t>----------------</a:t>
            </a:r>
          </a:p>
          <a:p>
            <a:endParaRPr lang="en-US" dirty="0"/>
          </a:p>
          <a:p>
            <a:r>
              <a:rPr lang="en-US" b="1" dirty="0"/>
              <a:t>Canopy Height Extraction Using DSM and DTM</a:t>
            </a:r>
          </a:p>
          <a:p>
            <a:r>
              <a:rPr lang="en-US" b="1" dirty="0"/>
              <a:t>Digital Surface Model (DSM)</a:t>
            </a:r>
            <a:r>
              <a:rPr lang="en-US" dirty="0"/>
              <a:t>:</a:t>
            </a:r>
            <a:br>
              <a:rPr lang="en-US" dirty="0"/>
            </a:br>
            <a:r>
              <a:rPr lang="en-US" dirty="0"/>
              <a:t>The DSM represents the elevation of the Earth's surface </a:t>
            </a:r>
            <a:r>
              <a:rPr lang="en-US" b="1" dirty="0"/>
              <a:t>including</a:t>
            </a:r>
            <a:r>
              <a:rPr lang="en-US" dirty="0"/>
              <a:t> all objects such as:</a:t>
            </a:r>
          </a:p>
          <a:p>
            <a:pPr lvl="1"/>
            <a:r>
              <a:rPr lang="en-US" dirty="0"/>
              <a:t>Trees</a:t>
            </a:r>
          </a:p>
          <a:p>
            <a:pPr lvl="1"/>
            <a:r>
              <a:rPr lang="en-US" dirty="0"/>
              <a:t>Buildings</a:t>
            </a:r>
          </a:p>
          <a:p>
            <a:pPr lvl="1"/>
            <a:r>
              <a:rPr lang="en-US" dirty="0"/>
              <a:t>Vegetation</a:t>
            </a:r>
          </a:p>
          <a:p>
            <a:r>
              <a:rPr lang="en-US" b="1" dirty="0"/>
              <a:t>Digital Terrain Model (DTM)</a:t>
            </a:r>
            <a:r>
              <a:rPr lang="en-US" dirty="0"/>
              <a:t>:</a:t>
            </a:r>
            <a:br>
              <a:rPr lang="en-US" dirty="0"/>
            </a:br>
            <a:r>
              <a:rPr lang="en-US" dirty="0"/>
              <a:t>This model captures only the </a:t>
            </a:r>
            <a:r>
              <a:rPr lang="en-US" b="1" dirty="0"/>
              <a:t>bare ground elevation</a:t>
            </a:r>
            <a:r>
              <a:rPr lang="en-US" dirty="0"/>
              <a:t>, with all non-ground features removed through filtering and interpolation techniques.</a:t>
            </a:r>
          </a:p>
          <a:p>
            <a:r>
              <a:rPr lang="en-US" b="1" dirty="0"/>
              <a:t>Canopy Height Model (CHM)</a:t>
            </a:r>
            <a:r>
              <a:rPr lang="en-US" dirty="0"/>
              <a:t>:</a:t>
            </a:r>
            <a:br>
              <a:rPr lang="en-US" dirty="0"/>
            </a:br>
            <a:r>
              <a:rPr lang="en-US" dirty="0"/>
              <a:t>The CHM is computed as:</a:t>
            </a:r>
          </a:p>
          <a:p>
            <a:r>
              <a:rPr lang="en-US" dirty="0"/>
              <a:t>CHM=DSM−DTM\text{CHM} = \text{DSM} - \text{DTM}CHM=DSM−DTM This operation isolates the </a:t>
            </a:r>
            <a:r>
              <a:rPr lang="en-US" b="1" dirty="0"/>
              <a:t>height of vegetation (canopy)</a:t>
            </a:r>
            <a:r>
              <a:rPr lang="en-US" dirty="0"/>
              <a:t> above ground level by subtracting the ground elevation (DTM) from the surface elevation (DSM).</a:t>
            </a:r>
          </a:p>
          <a:p>
            <a:r>
              <a:rPr lang="en-US" b="1" dirty="0"/>
              <a:t>Interpretation of the Figure</a:t>
            </a:r>
            <a:r>
              <a:rPr lang="en-US" dirty="0"/>
              <a:t>:</a:t>
            </a:r>
          </a:p>
          <a:p>
            <a:pPr lvl="1"/>
            <a:r>
              <a:rPr lang="en-US" dirty="0"/>
              <a:t>The figure visually demonstrates that the </a:t>
            </a:r>
            <a:r>
              <a:rPr lang="en-US" b="1" dirty="0"/>
              <a:t>DSM includes both terrain and canopy height</a:t>
            </a:r>
            <a:r>
              <a:rPr lang="en-US" dirty="0"/>
              <a:t>.</a:t>
            </a:r>
          </a:p>
          <a:p>
            <a:pPr lvl="1"/>
            <a:r>
              <a:rPr lang="en-US" dirty="0"/>
              <a:t>By removing (subtracting) the terrain component (DTM), the </a:t>
            </a:r>
            <a:r>
              <a:rPr lang="en-US" b="1" dirty="0"/>
              <a:t>actual canopy height</a:t>
            </a:r>
            <a:r>
              <a:rPr lang="en-US" dirty="0"/>
              <a:t> is revealed in the resulting CHM.</a:t>
            </a:r>
          </a:p>
          <a:p>
            <a:endParaRPr lang="en-US" dirty="0"/>
          </a:p>
        </p:txBody>
      </p:sp>
    </p:spTree>
    <p:extLst>
      <p:ext uri="{BB962C8B-B14F-4D97-AF65-F5344CB8AC3E}">
        <p14:creationId xmlns:p14="http://schemas.microsoft.com/office/powerpoint/2010/main" val="5773188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rtl="0">
              <a:lnSpc>
                <a:spcPct val="107000"/>
              </a:lnSpc>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Arial" panose="020B0604020202020204" pitchFamily="34" charset="0"/>
              </a:rPr>
              <a:t>Flight Planning: The Mavic 3 Multispectral UAV </a:t>
            </a:r>
          </a:p>
          <a:p>
            <a:pPr marL="342900" marR="0" lvl="0" indent="-342900">
              <a:lnSpc>
                <a:spcPct val="107000"/>
              </a:lnSpc>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Arial" panose="020B0604020202020204" pitchFamily="34" charset="0"/>
              </a:rPr>
              <a:t>Calibration Target Placement: The AIRINOV panel</a:t>
            </a:r>
          </a:p>
          <a:p>
            <a:pPr marL="342900" marR="0" lvl="0" indent="-342900">
              <a:lnSpc>
                <a:spcPct val="107000"/>
              </a:lnSpc>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Arial" panose="020B0604020202020204" pitchFamily="34" charset="0"/>
              </a:rPr>
              <a:t>Image Import in </a:t>
            </a:r>
            <a:r>
              <a:rPr lang="en-US" sz="1100" dirty="0" err="1">
                <a:effectLst/>
                <a:latin typeface="Calibri" panose="020F0502020204030204" pitchFamily="34" charset="0"/>
                <a:ea typeface="Calibri" panose="020F0502020204030204" pitchFamily="34" charset="0"/>
                <a:cs typeface="Arial" panose="020B0604020202020204" pitchFamily="34" charset="0"/>
              </a:rPr>
              <a:t>Metashape</a:t>
            </a:r>
            <a:r>
              <a:rPr lang="en-US" sz="1100" dirty="0">
                <a:effectLst/>
                <a:latin typeface="Calibri" panose="020F0502020204030204" pitchFamily="34" charset="0"/>
                <a:ea typeface="Calibri" panose="020F0502020204030204" pitchFamily="34" charset="0"/>
                <a:cs typeface="Arial" panose="020B0604020202020204" pitchFamily="34" charset="0"/>
              </a:rPr>
              <a:t> and Preprocessing:</a:t>
            </a:r>
          </a:p>
          <a:p>
            <a:pPr marL="742950" marR="0" lvl="1" indent="-285750">
              <a:lnSpc>
                <a:spcPct val="107000"/>
              </a:lnSpc>
              <a:spcBef>
                <a:spcPts val="0"/>
              </a:spcBef>
              <a:spcAft>
                <a:spcPts val="0"/>
              </a:spcAft>
              <a:buFont typeface="+mj-lt"/>
              <a:buAutoNum type="alphaLcPeriod"/>
            </a:pPr>
            <a:r>
              <a:rPr lang="en-US" sz="1100" dirty="0">
                <a:effectLst/>
                <a:latin typeface="Calibri" panose="020F0502020204030204" pitchFamily="34" charset="0"/>
                <a:ea typeface="Calibri" panose="020F0502020204030204" pitchFamily="34" charset="0"/>
                <a:cs typeface="Arial" panose="020B0604020202020204" pitchFamily="34" charset="0"/>
              </a:rPr>
              <a:t>In the uncorrected version, the images were used directly without any modifications.</a:t>
            </a:r>
          </a:p>
          <a:p>
            <a:pPr marL="742950" marR="0" lvl="1" indent="-285750">
              <a:lnSpc>
                <a:spcPct val="107000"/>
              </a:lnSpc>
              <a:spcBef>
                <a:spcPts val="0"/>
              </a:spcBef>
              <a:spcAft>
                <a:spcPts val="0"/>
              </a:spcAft>
              <a:buFont typeface="+mj-lt"/>
              <a:buAutoNum type="alphaLcPeriod"/>
            </a:pPr>
            <a:r>
              <a:rPr lang="en-US" sz="1100" dirty="0">
                <a:effectLst/>
                <a:latin typeface="Calibri" panose="020F0502020204030204" pitchFamily="34" charset="0"/>
                <a:ea typeface="Calibri" panose="020F0502020204030204" pitchFamily="34" charset="0"/>
                <a:cs typeface="Arial" panose="020B0604020202020204" pitchFamily="34" charset="0"/>
              </a:rPr>
              <a:t> In the corrected version, the images were used after scaling them based on coefficients (using the reference panel, irradiance data from the sun sensor, and a vignetting compensation modeled by a third-order polynomial) </a:t>
            </a:r>
          </a:p>
          <a:p>
            <a:pPr marL="342900" marR="0" lvl="0" indent="-342900">
              <a:lnSpc>
                <a:spcPct val="107000"/>
              </a:lnSpc>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Arial" panose="020B0604020202020204" pitchFamily="34" charset="0"/>
              </a:rPr>
              <a:t>Image Alignment and Point Cloud Generation</a:t>
            </a:r>
          </a:p>
          <a:p>
            <a:pPr marL="342900" marR="0" lvl="0" indent="-342900">
              <a:lnSpc>
                <a:spcPct val="107000"/>
              </a:lnSpc>
              <a:spcBef>
                <a:spcPts val="0"/>
              </a:spcBef>
              <a:spcAft>
                <a:spcPts val="0"/>
              </a:spcAft>
              <a:buFont typeface="+mj-lt"/>
              <a:buAutoNum type="arabicPeriod"/>
            </a:pPr>
            <a:r>
              <a:rPr lang="en-US" sz="1100" dirty="0" err="1">
                <a:effectLst/>
                <a:latin typeface="Calibri" panose="020F0502020204030204" pitchFamily="34" charset="0"/>
                <a:ea typeface="Calibri" panose="020F0502020204030204" pitchFamily="34" charset="0"/>
                <a:cs typeface="Arial" panose="020B0604020202020204" pitchFamily="34" charset="0"/>
              </a:rPr>
              <a:t>Orthomosaic</a:t>
            </a:r>
            <a:r>
              <a:rPr lang="en-US" sz="1100" dirty="0">
                <a:effectLst/>
                <a:latin typeface="Calibri" panose="020F0502020204030204" pitchFamily="34" charset="0"/>
                <a:ea typeface="Calibri" panose="020F0502020204030204" pitchFamily="34" charset="0"/>
                <a:cs typeface="Arial" panose="020B0604020202020204" pitchFamily="34" charset="0"/>
              </a:rPr>
              <a:t> Generation</a:t>
            </a:r>
          </a:p>
          <a:p>
            <a:pPr marL="342900" marR="0" lvl="0" indent="-342900">
              <a:lnSpc>
                <a:spcPct val="107000"/>
              </a:lnSpc>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Arial" panose="020B0604020202020204" pitchFamily="34" charset="0"/>
              </a:rPr>
              <a:t>Digital Surface Model (DSM) : The DSM represented the elevation of all features in the scene, including the ground, vegetation, and any structures. Height values were interpolated, and compensations were applied to enhance model accuracy.</a:t>
            </a:r>
          </a:p>
          <a:p>
            <a:pPr marL="342900" marR="0" lvl="0" indent="-342900">
              <a:lnSpc>
                <a:spcPct val="107000"/>
              </a:lnSpc>
              <a:spcBef>
                <a:spcPts val="0"/>
              </a:spcBef>
              <a:spcAft>
                <a:spcPts val="800"/>
              </a:spcAft>
              <a:buFont typeface="+mj-lt"/>
              <a:buAutoNum type="arabicPeriod"/>
            </a:pPr>
            <a:r>
              <a:rPr lang="en-US" sz="1100" dirty="0">
                <a:effectLst/>
                <a:latin typeface="Calibri" panose="020F0502020204030204" pitchFamily="34" charset="0"/>
                <a:ea typeface="Calibri" panose="020F0502020204030204" pitchFamily="34" charset="0"/>
                <a:cs typeface="Arial" panose="020B0604020202020204" pitchFamily="34" charset="0"/>
              </a:rPr>
              <a:t>Canopy Height Model (CHM) Creation: To extract the canopy height, a Digital Terrain Model (DTM) was created by filtering out vegetation and structures, leaving only the bare ground elevation. The Canopy Height Model (CHM) was then obtained by subtracting the DTM from the DSM, effectively isolating the canopy height above ground level.</a:t>
            </a:r>
          </a:p>
          <a:p>
            <a:endParaRPr lang="en-US" dirty="0"/>
          </a:p>
          <a:p>
            <a:r>
              <a:rPr lang="en-US" dirty="0"/>
              <a:t>----------------</a:t>
            </a:r>
          </a:p>
          <a:p>
            <a:endParaRPr lang="en-US" dirty="0"/>
          </a:p>
          <a:p>
            <a:r>
              <a:rPr lang="en-US" b="1" dirty="0"/>
              <a:t>Canopy Height Extraction Using DSM and DTM</a:t>
            </a:r>
          </a:p>
          <a:p>
            <a:r>
              <a:rPr lang="en-US" b="1" dirty="0"/>
              <a:t>Digital Surface Model (DSM)</a:t>
            </a:r>
            <a:r>
              <a:rPr lang="en-US" dirty="0"/>
              <a:t>:</a:t>
            </a:r>
            <a:br>
              <a:rPr lang="en-US" dirty="0"/>
            </a:br>
            <a:r>
              <a:rPr lang="en-US" dirty="0"/>
              <a:t>The DSM represents the elevation of the Earth's surface </a:t>
            </a:r>
            <a:r>
              <a:rPr lang="en-US" b="1" dirty="0"/>
              <a:t>including</a:t>
            </a:r>
            <a:r>
              <a:rPr lang="en-US" dirty="0"/>
              <a:t> all objects such as:</a:t>
            </a:r>
          </a:p>
          <a:p>
            <a:pPr lvl="1"/>
            <a:r>
              <a:rPr lang="en-US" dirty="0"/>
              <a:t>Trees</a:t>
            </a:r>
          </a:p>
          <a:p>
            <a:pPr lvl="1"/>
            <a:r>
              <a:rPr lang="en-US" dirty="0"/>
              <a:t>Buildings</a:t>
            </a:r>
          </a:p>
          <a:p>
            <a:pPr lvl="1"/>
            <a:r>
              <a:rPr lang="en-US" dirty="0"/>
              <a:t>Vegetation</a:t>
            </a:r>
          </a:p>
          <a:p>
            <a:r>
              <a:rPr lang="en-US" b="1" dirty="0"/>
              <a:t>Digital Terrain Model (DTM)</a:t>
            </a:r>
            <a:r>
              <a:rPr lang="en-US" dirty="0"/>
              <a:t>:</a:t>
            </a:r>
            <a:br>
              <a:rPr lang="en-US" dirty="0"/>
            </a:br>
            <a:r>
              <a:rPr lang="en-US" dirty="0"/>
              <a:t>This model captures only the </a:t>
            </a:r>
            <a:r>
              <a:rPr lang="en-US" b="1" dirty="0"/>
              <a:t>bare ground elevation</a:t>
            </a:r>
            <a:r>
              <a:rPr lang="en-US" dirty="0"/>
              <a:t>, with all non-ground features removed through filtering and interpolation techniques.</a:t>
            </a:r>
          </a:p>
          <a:p>
            <a:r>
              <a:rPr lang="en-US" b="1" dirty="0"/>
              <a:t>Canopy Height Model (CHM)</a:t>
            </a:r>
            <a:r>
              <a:rPr lang="en-US" dirty="0"/>
              <a:t>:</a:t>
            </a:r>
            <a:br>
              <a:rPr lang="en-US" dirty="0"/>
            </a:br>
            <a:r>
              <a:rPr lang="en-US" dirty="0"/>
              <a:t>The CHM is computed as:</a:t>
            </a:r>
          </a:p>
          <a:p>
            <a:r>
              <a:rPr lang="en-US" dirty="0"/>
              <a:t>CHM=DSM−DTM\text{CHM} = \text{DSM} - \text{DTM}CHM=DSM−DTM This operation isolates the </a:t>
            </a:r>
            <a:r>
              <a:rPr lang="en-US" b="1" dirty="0"/>
              <a:t>height of vegetation (canopy)</a:t>
            </a:r>
            <a:r>
              <a:rPr lang="en-US" dirty="0"/>
              <a:t> above ground level by subtracting the ground elevation (DTM) from the surface elevation (DSM).</a:t>
            </a:r>
          </a:p>
          <a:p>
            <a:r>
              <a:rPr lang="en-US" b="1" dirty="0"/>
              <a:t>Interpretation of the Figure</a:t>
            </a:r>
            <a:r>
              <a:rPr lang="en-US" dirty="0"/>
              <a:t>:</a:t>
            </a:r>
          </a:p>
          <a:p>
            <a:pPr lvl="1"/>
            <a:r>
              <a:rPr lang="en-US" dirty="0"/>
              <a:t>The figure visually demonstrates that the </a:t>
            </a:r>
            <a:r>
              <a:rPr lang="en-US" b="1" dirty="0"/>
              <a:t>DSM includes both terrain and canopy height</a:t>
            </a:r>
            <a:r>
              <a:rPr lang="en-US" dirty="0"/>
              <a:t>.</a:t>
            </a:r>
          </a:p>
          <a:p>
            <a:pPr lvl="1"/>
            <a:r>
              <a:rPr lang="en-US" dirty="0"/>
              <a:t>By removing (subtracting) the terrain component (DTM), the </a:t>
            </a:r>
            <a:r>
              <a:rPr lang="en-US" b="1" dirty="0"/>
              <a:t>actual canopy height</a:t>
            </a:r>
            <a:r>
              <a:rPr lang="en-US" dirty="0"/>
              <a:t> is revealed in the resulting CHM.</a:t>
            </a:r>
          </a:p>
          <a:p>
            <a:endParaRPr lang="en-US" dirty="0"/>
          </a:p>
        </p:txBody>
      </p:sp>
    </p:spTree>
    <p:extLst>
      <p:ext uri="{BB962C8B-B14F-4D97-AF65-F5344CB8AC3E}">
        <p14:creationId xmlns:p14="http://schemas.microsoft.com/office/powerpoint/2010/main" val="15469866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rtl="0">
              <a:tabLst>
                <a:tab pos="457200" algn="l"/>
              </a:tabLst>
            </a:pPr>
            <a:r>
              <a:rPr lang="en-US" sz="1200" b="1" dirty="0">
                <a:effectLst/>
                <a:latin typeface="Times New Roman" panose="02020603050405020304" pitchFamily="18" charset="0"/>
                <a:ea typeface="Times New Roman" panose="02020603050405020304" pitchFamily="18" charset="0"/>
              </a:rPr>
              <a:t>Load Data in QGIS</a:t>
            </a:r>
            <a:r>
              <a:rPr lang="en-US" sz="1200" dirty="0">
                <a:effectLst/>
                <a:latin typeface="Times New Roman" panose="02020603050405020304" pitchFamily="18" charset="0"/>
                <a:ea typeface="Times New Roman" panose="02020603050405020304" pitchFamily="18" charset="0"/>
              </a:rPr>
              <a:t>: Open </a:t>
            </a:r>
            <a:r>
              <a:rPr lang="en-US" sz="1200" dirty="0" err="1">
                <a:effectLst/>
                <a:latin typeface="Times New Roman" panose="02020603050405020304" pitchFamily="18" charset="0"/>
                <a:ea typeface="Times New Roman" panose="02020603050405020304" pitchFamily="18" charset="0"/>
              </a:rPr>
              <a:t>Orthomosaic</a:t>
            </a:r>
            <a:r>
              <a:rPr lang="en-US" sz="1200" dirty="0">
                <a:effectLst/>
                <a:latin typeface="Times New Roman" panose="02020603050405020304" pitchFamily="18" charset="0"/>
                <a:ea typeface="Times New Roman" panose="02020603050405020304" pitchFamily="18" charset="0"/>
              </a:rPr>
              <a:t> and NDVI TIFF files in QGIS (v3.38).</a:t>
            </a:r>
          </a:p>
          <a:p>
            <a:pPr marL="342900" marR="0" lvl="0" indent="-342900">
              <a:buFont typeface="+mj-lt"/>
              <a:buAutoNum type="arabicPeriod"/>
              <a:tabLst>
                <a:tab pos="457200" algn="l"/>
              </a:tabLst>
            </a:pPr>
            <a:r>
              <a:rPr lang="en-US" sz="1200" b="1" dirty="0">
                <a:effectLst/>
                <a:latin typeface="Times New Roman" panose="02020603050405020304" pitchFamily="18" charset="0"/>
                <a:ea typeface="Times New Roman" panose="02020603050405020304" pitchFamily="18" charset="0"/>
              </a:rPr>
              <a:t>Initial NDVI Inspection</a:t>
            </a:r>
            <a:r>
              <a:rPr lang="en-US" sz="1200" dirty="0">
                <a:effectLst/>
                <a:latin typeface="Times New Roman" panose="02020603050405020304" pitchFamily="18" charset="0"/>
                <a:ea typeface="Times New Roman" panose="02020603050405020304" pitchFamily="18" charset="0"/>
              </a:rPr>
              <a:t>: Select random pixels to verify if NDVI values align with tree leaves. Observed mismatch (e.g., values like 0.44 and 0.94).</a:t>
            </a:r>
          </a:p>
          <a:p>
            <a:pPr marL="342900" marR="0" lvl="0" indent="-342900">
              <a:buFont typeface="+mj-lt"/>
              <a:buAutoNum type="arabicPeriod"/>
              <a:tabLst>
                <a:tab pos="457200" algn="l"/>
              </a:tabLst>
            </a:pPr>
            <a:r>
              <a:rPr lang="en-US" sz="1200" b="1" dirty="0">
                <a:effectLst/>
                <a:latin typeface="Times New Roman" panose="02020603050405020304" pitchFamily="18" charset="0"/>
                <a:ea typeface="Times New Roman" panose="02020603050405020304" pitchFamily="18" charset="0"/>
              </a:rPr>
              <a:t>NDVI Thresholding</a:t>
            </a:r>
            <a:r>
              <a:rPr lang="en-US" sz="1200" dirty="0">
                <a:effectLst/>
                <a:latin typeface="Times New Roman" panose="02020603050405020304" pitchFamily="18" charset="0"/>
                <a:ea typeface="Times New Roman" panose="02020603050405020304" pitchFamily="18" charset="0"/>
              </a:rPr>
              <a:t>: Apply NDVI threshold of 0.50–0.85 (determined manually) to isolate leaf pixels.</a:t>
            </a:r>
          </a:p>
          <a:p>
            <a:pPr marL="342900" marR="0" lvl="0" indent="-342900">
              <a:buFont typeface="+mj-lt"/>
              <a:buAutoNum type="arabicPeriod"/>
              <a:tabLst>
                <a:tab pos="457200" algn="l"/>
              </a:tabLst>
            </a:pPr>
            <a:r>
              <a:rPr lang="en-US" sz="1200" b="1" dirty="0">
                <a:effectLst/>
                <a:latin typeface="Times New Roman" panose="02020603050405020304" pitchFamily="18" charset="0"/>
                <a:ea typeface="Times New Roman" panose="02020603050405020304" pitchFamily="18" charset="0"/>
              </a:rPr>
              <a:t>Green Band Filtering</a:t>
            </a:r>
            <a:r>
              <a:rPr lang="en-US" sz="1200" dirty="0">
                <a:effectLst/>
                <a:latin typeface="Times New Roman" panose="02020603050405020304" pitchFamily="18" charset="0"/>
                <a:ea typeface="Times New Roman" panose="02020603050405020304" pitchFamily="18" charset="0"/>
              </a:rPr>
              <a:t>: Extract reflectance values from manually selected leaf areas and apply a green band threshold of 2000–40000 DN.</a:t>
            </a:r>
          </a:p>
          <a:p>
            <a:pPr marL="342900" marR="0" lvl="0" indent="-342900">
              <a:buFont typeface="+mj-lt"/>
              <a:buAutoNum type="arabicPeriod"/>
              <a:tabLst>
                <a:tab pos="457200" algn="l"/>
              </a:tabLst>
            </a:pPr>
            <a:r>
              <a:rPr lang="en-US" sz="1200" b="1" dirty="0">
                <a:effectLst/>
                <a:latin typeface="Times New Roman" panose="02020603050405020304" pitchFamily="18" charset="0"/>
                <a:ea typeface="Times New Roman" panose="02020603050405020304" pitchFamily="18" charset="0"/>
              </a:rPr>
              <a:t>Layer Integration</a:t>
            </a:r>
            <a:r>
              <a:rPr lang="en-US" sz="1200" dirty="0">
                <a:effectLst/>
                <a:latin typeface="Times New Roman" panose="02020603050405020304" pitchFamily="18" charset="0"/>
                <a:ea typeface="Times New Roman" panose="02020603050405020304" pitchFamily="18" charset="0"/>
              </a:rPr>
              <a:t>: Multiply filtered green band with NDVI-CHM layer to emphasize vegetated canopy areas.</a:t>
            </a:r>
          </a:p>
          <a:p>
            <a:pPr marL="342900" marR="0" lvl="0" indent="-342900">
              <a:buFont typeface="+mj-lt"/>
              <a:buAutoNum type="arabicPeriod"/>
              <a:tabLst>
                <a:tab pos="457200" algn="l"/>
              </a:tabLst>
            </a:pPr>
            <a:r>
              <a:rPr lang="en-US" sz="1200" b="1" dirty="0">
                <a:effectLst/>
                <a:latin typeface="Times New Roman" panose="02020603050405020304" pitchFamily="18" charset="0"/>
                <a:ea typeface="Times New Roman" panose="02020603050405020304" pitchFamily="18" charset="0"/>
              </a:rPr>
              <a:t>R and NIR Extraction</a:t>
            </a:r>
            <a:r>
              <a:rPr lang="en-US" sz="1200" dirty="0">
                <a:effectLst/>
                <a:latin typeface="Times New Roman" panose="02020603050405020304" pitchFamily="18" charset="0"/>
                <a:ea typeface="Times New Roman" panose="02020603050405020304" pitchFamily="18" charset="0"/>
              </a:rPr>
              <a:t>: Extract R and NIR values from the resulting image; visualize in respective maps.</a:t>
            </a:r>
          </a:p>
          <a:p>
            <a:pPr marL="342900" marR="0" lvl="0" indent="-342900">
              <a:buFont typeface="+mj-lt"/>
              <a:buAutoNum type="arabicPeriod"/>
              <a:tabLst>
                <a:tab pos="457200" algn="l"/>
              </a:tabLst>
            </a:pPr>
            <a:r>
              <a:rPr lang="en-US" sz="1200" b="1" dirty="0">
                <a:effectLst/>
                <a:latin typeface="Times New Roman" panose="02020603050405020304" pitchFamily="18" charset="0"/>
                <a:ea typeface="Times New Roman" panose="02020603050405020304" pitchFamily="18" charset="0"/>
              </a:rPr>
              <a:t>Histogram Analysis</a:t>
            </a:r>
            <a:r>
              <a:rPr lang="en-US" sz="1200" dirty="0">
                <a:effectLst/>
                <a:latin typeface="Times New Roman" panose="02020603050405020304" pitchFamily="18" charset="0"/>
                <a:ea typeface="Times New Roman" panose="02020603050405020304" pitchFamily="18" charset="0"/>
              </a:rPr>
              <a:t>: Analyze reflectance distributions, which follow a Gaussian pattern.</a:t>
            </a:r>
          </a:p>
          <a:p>
            <a:pPr marL="342900" marR="0" lvl="0" indent="-342900">
              <a:buFont typeface="+mj-lt"/>
              <a:buAutoNum type="arabicPeriod"/>
              <a:tabLst>
                <a:tab pos="457200" algn="l"/>
              </a:tabLst>
            </a:pPr>
            <a:r>
              <a:rPr lang="en-US" sz="1200" b="1" dirty="0">
                <a:effectLst/>
                <a:latin typeface="Times New Roman" panose="02020603050405020304" pitchFamily="18" charset="0"/>
                <a:ea typeface="Times New Roman" panose="02020603050405020304" pitchFamily="18" charset="0"/>
              </a:rPr>
              <a:t>Range  R and NIR Identification of Leaf</a:t>
            </a:r>
            <a:r>
              <a:rPr lang="en-US" sz="1200" dirty="0">
                <a:effectLst/>
                <a:latin typeface="Times New Roman" panose="02020603050405020304" pitchFamily="18" charset="0"/>
                <a:ea typeface="Times New Roman" panose="02020603050405020304" pitchFamily="18" charset="0"/>
              </a:rPr>
              <a:t>: Define leaf reflectance ranges:</a:t>
            </a:r>
          </a:p>
          <a:p>
            <a:pPr marL="742950" marR="0" lvl="1" indent="-285750">
              <a:buSzPts val="1000"/>
              <a:buFont typeface="+mj-lt"/>
              <a:buAutoNum type="arabicPeriod"/>
              <a:tabLst>
                <a:tab pos="9144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R band: 2700–5700</a:t>
            </a:r>
          </a:p>
          <a:p>
            <a:pPr marL="742950" marR="0" lvl="1" indent="-285750">
              <a:buSzPts val="1000"/>
              <a:buFont typeface="+mj-lt"/>
              <a:buAutoNum type="arabicPeriod"/>
              <a:tabLst>
                <a:tab pos="9144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NIR band: 15500–21500</a:t>
            </a:r>
          </a:p>
          <a:p>
            <a:pPr marL="342900" marR="0" lvl="0" indent="-342900">
              <a:buFont typeface="+mj-lt"/>
              <a:buAutoNum type="arabicPeriod"/>
              <a:tabLst>
                <a:tab pos="457200" algn="l"/>
              </a:tabLst>
            </a:pPr>
            <a:r>
              <a:rPr lang="en-US" sz="1200" b="1" dirty="0">
                <a:effectLst/>
                <a:latin typeface="Times New Roman" panose="02020603050405020304" pitchFamily="18" charset="0"/>
                <a:ea typeface="Times New Roman" panose="02020603050405020304" pitchFamily="18" charset="0"/>
              </a:rPr>
              <a:t>Normalization</a:t>
            </a:r>
            <a:r>
              <a:rPr lang="en-US" sz="1200" dirty="0">
                <a:effectLst/>
                <a:latin typeface="Times New Roman" panose="02020603050405020304" pitchFamily="18" charset="0"/>
                <a:ea typeface="Times New Roman" panose="02020603050405020304" pitchFamily="18" charset="0"/>
              </a:rPr>
              <a:t>: Apply z-score normalization for September 2. Use mean and standard deviation to adjust ranges for other dates.</a:t>
            </a:r>
          </a:p>
          <a:p>
            <a:pPr marL="342900" marR="0" lvl="0" indent="-342900">
              <a:buFont typeface="+mj-lt"/>
              <a:buAutoNum type="arabicPeriod"/>
              <a:tabLst>
                <a:tab pos="457200" algn="l"/>
              </a:tabLst>
            </a:pPr>
            <a:r>
              <a:rPr lang="en-US" sz="1200" b="1" dirty="0">
                <a:effectLst/>
                <a:latin typeface="Times New Roman" panose="02020603050405020304" pitchFamily="18" charset="0"/>
                <a:ea typeface="Times New Roman" panose="02020603050405020304" pitchFamily="18" charset="0"/>
              </a:rPr>
              <a:t>Pixel Selection for Leaf</a:t>
            </a:r>
            <a:r>
              <a:rPr lang="en-US" sz="1200" dirty="0">
                <a:effectLst/>
                <a:latin typeface="Times New Roman" panose="02020603050405020304" pitchFamily="18" charset="0"/>
                <a:ea typeface="Times New Roman" panose="02020603050405020304" pitchFamily="18" charset="0"/>
              </a:rPr>
              <a:t>: Extract pixels within defined R and NIR ranges to isolate leaf-covered regions for each date.</a:t>
            </a:r>
          </a:p>
          <a:p>
            <a:endParaRPr lang="en-US" dirty="0"/>
          </a:p>
        </p:txBody>
      </p:sp>
    </p:spTree>
    <p:extLst>
      <p:ext uri="{BB962C8B-B14F-4D97-AF65-F5344CB8AC3E}">
        <p14:creationId xmlns:p14="http://schemas.microsoft.com/office/powerpoint/2010/main" val="33247874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7D5B7-B9B1-AB87-99B4-72934EAFCF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A37266-D696-613C-9C52-3CFA136363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776DEB-D552-B738-8F40-4FB0B842095E}"/>
              </a:ext>
            </a:extLst>
          </p:cNvPr>
          <p:cNvSpPr>
            <a:spLocks noGrp="1"/>
          </p:cNvSpPr>
          <p:nvPr>
            <p:ph type="body" idx="1"/>
          </p:nvPr>
        </p:nvSpPr>
        <p:spPr/>
        <p:txBody>
          <a:bodyPr/>
          <a:lstStyle/>
          <a:p>
            <a:pPr marL="342900" marR="0" lvl="0" indent="-342900" rtl="0">
              <a:tabLst>
                <a:tab pos="457200" algn="l"/>
              </a:tabLst>
            </a:pPr>
            <a:r>
              <a:rPr lang="en-US" sz="1200" b="1" dirty="0">
                <a:effectLst/>
                <a:latin typeface="Times New Roman" panose="02020603050405020304" pitchFamily="18" charset="0"/>
                <a:ea typeface="Times New Roman" panose="02020603050405020304" pitchFamily="18" charset="0"/>
              </a:rPr>
              <a:t>Load Data in QGIS</a:t>
            </a:r>
            <a:r>
              <a:rPr lang="en-US" sz="1200" dirty="0">
                <a:effectLst/>
                <a:latin typeface="Times New Roman" panose="02020603050405020304" pitchFamily="18" charset="0"/>
                <a:ea typeface="Times New Roman" panose="02020603050405020304" pitchFamily="18" charset="0"/>
              </a:rPr>
              <a:t>: Open </a:t>
            </a:r>
            <a:r>
              <a:rPr lang="en-US" sz="1200" dirty="0" err="1">
                <a:effectLst/>
                <a:latin typeface="Times New Roman" panose="02020603050405020304" pitchFamily="18" charset="0"/>
                <a:ea typeface="Times New Roman" panose="02020603050405020304" pitchFamily="18" charset="0"/>
              </a:rPr>
              <a:t>Orthomosaic</a:t>
            </a:r>
            <a:r>
              <a:rPr lang="en-US" sz="1200" dirty="0">
                <a:effectLst/>
                <a:latin typeface="Times New Roman" panose="02020603050405020304" pitchFamily="18" charset="0"/>
                <a:ea typeface="Times New Roman" panose="02020603050405020304" pitchFamily="18" charset="0"/>
              </a:rPr>
              <a:t> and NDVI TIFF files in QGIS (v3.38).</a:t>
            </a:r>
          </a:p>
          <a:p>
            <a:pPr marL="342900" marR="0" lvl="0" indent="-342900">
              <a:buFont typeface="+mj-lt"/>
              <a:buAutoNum type="arabicPeriod"/>
              <a:tabLst>
                <a:tab pos="457200" algn="l"/>
              </a:tabLst>
            </a:pPr>
            <a:r>
              <a:rPr lang="en-US" sz="1200" b="1" dirty="0">
                <a:effectLst/>
                <a:latin typeface="Times New Roman" panose="02020603050405020304" pitchFamily="18" charset="0"/>
                <a:ea typeface="Times New Roman" panose="02020603050405020304" pitchFamily="18" charset="0"/>
              </a:rPr>
              <a:t>Initial NDVI Inspection</a:t>
            </a:r>
            <a:r>
              <a:rPr lang="en-US" sz="1200" dirty="0">
                <a:effectLst/>
                <a:latin typeface="Times New Roman" panose="02020603050405020304" pitchFamily="18" charset="0"/>
                <a:ea typeface="Times New Roman" panose="02020603050405020304" pitchFamily="18" charset="0"/>
              </a:rPr>
              <a:t>: Select random pixels to verify if NDVI values align with tree leaves. Observed mismatch (e.g., values like 0.44 and 0.94).</a:t>
            </a:r>
          </a:p>
          <a:p>
            <a:pPr marL="342900" marR="0" lvl="0" indent="-342900">
              <a:buFont typeface="+mj-lt"/>
              <a:buAutoNum type="arabicPeriod"/>
              <a:tabLst>
                <a:tab pos="457200" algn="l"/>
              </a:tabLst>
            </a:pPr>
            <a:r>
              <a:rPr lang="en-US" sz="1200" b="1" dirty="0">
                <a:effectLst/>
                <a:latin typeface="Times New Roman" panose="02020603050405020304" pitchFamily="18" charset="0"/>
                <a:ea typeface="Times New Roman" panose="02020603050405020304" pitchFamily="18" charset="0"/>
              </a:rPr>
              <a:t>NDVI Thresholding</a:t>
            </a:r>
            <a:r>
              <a:rPr lang="en-US" sz="1200" dirty="0">
                <a:effectLst/>
                <a:latin typeface="Times New Roman" panose="02020603050405020304" pitchFamily="18" charset="0"/>
                <a:ea typeface="Times New Roman" panose="02020603050405020304" pitchFamily="18" charset="0"/>
              </a:rPr>
              <a:t>: Apply NDVI threshold of 0.50–0.85 (determined manually) to isolate leaf pixels.</a:t>
            </a:r>
          </a:p>
          <a:p>
            <a:pPr marL="342900" marR="0" lvl="0" indent="-342900">
              <a:buFont typeface="+mj-lt"/>
              <a:buAutoNum type="arabicPeriod"/>
              <a:tabLst>
                <a:tab pos="457200" algn="l"/>
              </a:tabLst>
            </a:pPr>
            <a:r>
              <a:rPr lang="en-US" sz="1200" b="1" dirty="0">
                <a:effectLst/>
                <a:latin typeface="Times New Roman" panose="02020603050405020304" pitchFamily="18" charset="0"/>
                <a:ea typeface="Times New Roman" panose="02020603050405020304" pitchFamily="18" charset="0"/>
              </a:rPr>
              <a:t>Green Band Filtering</a:t>
            </a:r>
            <a:r>
              <a:rPr lang="en-US" sz="1200" dirty="0">
                <a:effectLst/>
                <a:latin typeface="Times New Roman" panose="02020603050405020304" pitchFamily="18" charset="0"/>
                <a:ea typeface="Times New Roman" panose="02020603050405020304" pitchFamily="18" charset="0"/>
              </a:rPr>
              <a:t>: Extract reflectance values from manually selected leaf areas and apply a green band threshold of 2000–40000 DN.</a:t>
            </a:r>
          </a:p>
          <a:p>
            <a:pPr marL="342900" marR="0" lvl="0" indent="-342900">
              <a:buFont typeface="+mj-lt"/>
              <a:buAutoNum type="arabicPeriod"/>
              <a:tabLst>
                <a:tab pos="457200" algn="l"/>
              </a:tabLst>
            </a:pPr>
            <a:r>
              <a:rPr lang="en-US" sz="1200" b="1" dirty="0">
                <a:effectLst/>
                <a:latin typeface="Times New Roman" panose="02020603050405020304" pitchFamily="18" charset="0"/>
                <a:ea typeface="Times New Roman" panose="02020603050405020304" pitchFamily="18" charset="0"/>
              </a:rPr>
              <a:t>Layer Integration</a:t>
            </a:r>
            <a:r>
              <a:rPr lang="en-US" sz="1200" dirty="0">
                <a:effectLst/>
                <a:latin typeface="Times New Roman" panose="02020603050405020304" pitchFamily="18" charset="0"/>
                <a:ea typeface="Times New Roman" panose="02020603050405020304" pitchFamily="18" charset="0"/>
              </a:rPr>
              <a:t>: Multiply filtered green band with NDVI-CHM layer to emphasize vegetated canopy areas.</a:t>
            </a:r>
          </a:p>
          <a:p>
            <a:pPr marL="342900" marR="0" lvl="0" indent="-342900">
              <a:buFont typeface="+mj-lt"/>
              <a:buAutoNum type="arabicPeriod"/>
              <a:tabLst>
                <a:tab pos="457200" algn="l"/>
              </a:tabLst>
            </a:pPr>
            <a:r>
              <a:rPr lang="en-US" sz="1200" b="1" dirty="0">
                <a:effectLst/>
                <a:latin typeface="Times New Roman" panose="02020603050405020304" pitchFamily="18" charset="0"/>
                <a:ea typeface="Times New Roman" panose="02020603050405020304" pitchFamily="18" charset="0"/>
              </a:rPr>
              <a:t>R and NIR Extraction</a:t>
            </a:r>
            <a:r>
              <a:rPr lang="en-US" sz="1200" dirty="0">
                <a:effectLst/>
                <a:latin typeface="Times New Roman" panose="02020603050405020304" pitchFamily="18" charset="0"/>
                <a:ea typeface="Times New Roman" panose="02020603050405020304" pitchFamily="18" charset="0"/>
              </a:rPr>
              <a:t>: Extract R and NIR values from the resulting image; visualize in respective maps.</a:t>
            </a:r>
          </a:p>
          <a:p>
            <a:pPr marL="342900" marR="0" lvl="0" indent="-342900">
              <a:buFont typeface="+mj-lt"/>
              <a:buAutoNum type="arabicPeriod"/>
              <a:tabLst>
                <a:tab pos="457200" algn="l"/>
              </a:tabLst>
            </a:pPr>
            <a:r>
              <a:rPr lang="en-US" sz="1200" b="1" dirty="0">
                <a:effectLst/>
                <a:latin typeface="Times New Roman" panose="02020603050405020304" pitchFamily="18" charset="0"/>
                <a:ea typeface="Times New Roman" panose="02020603050405020304" pitchFamily="18" charset="0"/>
              </a:rPr>
              <a:t>Histogram Analysis</a:t>
            </a:r>
            <a:r>
              <a:rPr lang="en-US" sz="1200" dirty="0">
                <a:effectLst/>
                <a:latin typeface="Times New Roman" panose="02020603050405020304" pitchFamily="18" charset="0"/>
                <a:ea typeface="Times New Roman" panose="02020603050405020304" pitchFamily="18" charset="0"/>
              </a:rPr>
              <a:t>: Analyze reflectance distributions, which follow a Gaussian pattern.</a:t>
            </a:r>
          </a:p>
          <a:p>
            <a:pPr marL="342900" marR="0" lvl="0" indent="-342900">
              <a:buFont typeface="+mj-lt"/>
              <a:buAutoNum type="arabicPeriod"/>
              <a:tabLst>
                <a:tab pos="457200" algn="l"/>
              </a:tabLst>
            </a:pPr>
            <a:r>
              <a:rPr lang="en-US" sz="1200" b="1" dirty="0">
                <a:effectLst/>
                <a:latin typeface="Times New Roman" panose="02020603050405020304" pitchFamily="18" charset="0"/>
                <a:ea typeface="Times New Roman" panose="02020603050405020304" pitchFamily="18" charset="0"/>
              </a:rPr>
              <a:t>Range  R and NIR Identification of Leaf</a:t>
            </a:r>
            <a:r>
              <a:rPr lang="en-US" sz="1200" dirty="0">
                <a:effectLst/>
                <a:latin typeface="Times New Roman" panose="02020603050405020304" pitchFamily="18" charset="0"/>
                <a:ea typeface="Times New Roman" panose="02020603050405020304" pitchFamily="18" charset="0"/>
              </a:rPr>
              <a:t>: Define leaf reflectance ranges:</a:t>
            </a:r>
          </a:p>
          <a:p>
            <a:pPr marL="742950" marR="0" lvl="1" indent="-285750">
              <a:buSzPts val="1000"/>
              <a:buFont typeface="+mj-lt"/>
              <a:buAutoNum type="arabicPeriod"/>
              <a:tabLst>
                <a:tab pos="9144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R band: 2700–5700</a:t>
            </a:r>
          </a:p>
          <a:p>
            <a:pPr marL="742950" marR="0" lvl="1" indent="-285750">
              <a:buSzPts val="1000"/>
              <a:buFont typeface="+mj-lt"/>
              <a:buAutoNum type="arabicPeriod"/>
              <a:tabLst>
                <a:tab pos="9144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NIR band: 15500–21500</a:t>
            </a:r>
          </a:p>
          <a:p>
            <a:pPr marL="342900" marR="0" lvl="0" indent="-342900">
              <a:buFont typeface="+mj-lt"/>
              <a:buAutoNum type="arabicPeriod"/>
              <a:tabLst>
                <a:tab pos="457200" algn="l"/>
              </a:tabLst>
            </a:pPr>
            <a:r>
              <a:rPr lang="en-US" sz="1200" b="1" dirty="0">
                <a:effectLst/>
                <a:latin typeface="Times New Roman" panose="02020603050405020304" pitchFamily="18" charset="0"/>
                <a:ea typeface="Times New Roman" panose="02020603050405020304" pitchFamily="18" charset="0"/>
              </a:rPr>
              <a:t>Normalization</a:t>
            </a:r>
            <a:r>
              <a:rPr lang="en-US" sz="1200" dirty="0">
                <a:effectLst/>
                <a:latin typeface="Times New Roman" panose="02020603050405020304" pitchFamily="18" charset="0"/>
                <a:ea typeface="Times New Roman" panose="02020603050405020304" pitchFamily="18" charset="0"/>
              </a:rPr>
              <a:t>: Apply z-score normalization for September 2. Use mean and standard deviation to adjust ranges for other dates.</a:t>
            </a:r>
          </a:p>
          <a:p>
            <a:pPr marL="342900" marR="0" lvl="0" indent="-342900">
              <a:buFont typeface="+mj-lt"/>
              <a:buAutoNum type="arabicPeriod"/>
              <a:tabLst>
                <a:tab pos="457200" algn="l"/>
              </a:tabLst>
            </a:pPr>
            <a:r>
              <a:rPr lang="en-US" sz="1200" b="1" dirty="0">
                <a:effectLst/>
                <a:latin typeface="Times New Roman" panose="02020603050405020304" pitchFamily="18" charset="0"/>
                <a:ea typeface="Times New Roman" panose="02020603050405020304" pitchFamily="18" charset="0"/>
              </a:rPr>
              <a:t>Pixel Selection for Leaf</a:t>
            </a:r>
            <a:r>
              <a:rPr lang="en-US" sz="1200" dirty="0">
                <a:effectLst/>
                <a:latin typeface="Times New Roman" panose="02020603050405020304" pitchFamily="18" charset="0"/>
                <a:ea typeface="Times New Roman" panose="02020603050405020304" pitchFamily="18" charset="0"/>
              </a:rPr>
              <a:t>: Extract pixels within defined R and NIR ranges to isolate leaf-covered regions for each date.</a:t>
            </a:r>
          </a:p>
          <a:p>
            <a:endParaRPr lang="en-US" dirty="0"/>
          </a:p>
        </p:txBody>
      </p:sp>
    </p:spTree>
    <p:extLst>
      <p:ext uri="{BB962C8B-B14F-4D97-AF65-F5344CB8AC3E}">
        <p14:creationId xmlns:p14="http://schemas.microsoft.com/office/powerpoint/2010/main" val="3517673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577297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US" dirty="0"/>
          </a:p>
        </p:txBody>
      </p:sp>
      <p:sp>
        <p:nvSpPr>
          <p:cNvPr id="4" name="Segnaposto numero diapositiva 3"/>
          <p:cNvSpPr>
            <a:spLocks noGrp="1"/>
          </p:cNvSpPr>
          <p:nvPr>
            <p:ph type="sldNum" sz="quarter" idx="5"/>
          </p:nvPr>
        </p:nvSpPr>
        <p:spPr/>
        <p:txBody>
          <a:bodyPr/>
          <a:lstStyle/>
          <a:p>
            <a:fld id="{90427BB2-AED3-4CB8-88F9-5F2EB0BDD8F5}" type="slidenum">
              <a:rPr lang="it-IT" smtClean="0"/>
              <a:t>53</a:t>
            </a:fld>
            <a:endParaRPr lang="it-IT" dirty="0"/>
          </a:p>
        </p:txBody>
      </p:sp>
    </p:spTree>
    <p:extLst>
      <p:ext uri="{BB962C8B-B14F-4D97-AF65-F5344CB8AC3E}">
        <p14:creationId xmlns:p14="http://schemas.microsoft.com/office/powerpoint/2010/main" val="38357551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7709731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018184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9956D-6EBE-9636-E9D9-0048CA5BE9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B20EBD-3E7A-1A5C-9CAD-18E03F2B6E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E977C4-CA63-CE09-FFD8-6FD29480C8B5}"/>
              </a:ext>
            </a:extLst>
          </p:cNvPr>
          <p:cNvSpPr>
            <a:spLocks noGrp="1"/>
          </p:cNvSpPr>
          <p:nvPr>
            <p:ph type="body" idx="1"/>
          </p:nvPr>
        </p:nvSpPr>
        <p:spPr/>
        <p:txBody>
          <a:bodyPr/>
          <a:lstStyle/>
          <a:p>
            <a:r>
              <a:rPr lang="en-US" dirty="0"/>
              <a:t>On this slide, they present an example of the </a:t>
            </a:r>
            <a:r>
              <a:rPr lang="en-US" b="1" dirty="0"/>
              <a:t>leaf image segmentation process</a:t>
            </a:r>
            <a:r>
              <a:rPr lang="en-US" dirty="0"/>
              <a:t> used for selecting the leaf region before disease classification.</a:t>
            </a:r>
          </a:p>
          <a:p>
            <a:r>
              <a:rPr lang="en-US" dirty="0"/>
              <a:t>The figure illustrates a </a:t>
            </a:r>
            <a:r>
              <a:rPr lang="en-US" b="1" dirty="0"/>
              <a:t>color-based seed initialization method</a:t>
            </a:r>
            <a:r>
              <a:rPr lang="en-US" dirty="0"/>
              <a:t> applied to different crop species.</a:t>
            </a:r>
          </a:p>
          <a:p>
            <a:r>
              <a:rPr lang="en-US" dirty="0"/>
              <a:t>In part </a:t>
            </a:r>
            <a:r>
              <a:rPr lang="en-US" b="1" dirty="0"/>
              <a:t>(a)</a:t>
            </a:r>
            <a:r>
              <a:rPr lang="en-US" dirty="0"/>
              <a:t>, the authors show the </a:t>
            </a:r>
            <a:r>
              <a:rPr lang="en-US" i="1" dirty="0"/>
              <a:t>original RGB images</a:t>
            </a:r>
            <a:r>
              <a:rPr lang="en-US" dirty="0"/>
              <a:t> of leaves containing both healthy and diseased regions.</a:t>
            </a:r>
            <a:br>
              <a:rPr lang="en-US" dirty="0"/>
            </a:br>
            <a:r>
              <a:rPr lang="en-US" dirty="0"/>
              <a:t>In </a:t>
            </a:r>
            <a:r>
              <a:rPr lang="en-US" b="1" dirty="0"/>
              <a:t>(b)</a:t>
            </a:r>
            <a:r>
              <a:rPr lang="en-US" dirty="0"/>
              <a:t>, these images are converted to </a:t>
            </a:r>
            <a:r>
              <a:rPr lang="en-US" i="1" dirty="0"/>
              <a:t>grayscale</a:t>
            </a:r>
            <a:r>
              <a:rPr lang="en-US" dirty="0"/>
              <a:t>, which helps emphasize leaf texture and vein patterns.</a:t>
            </a:r>
            <a:br>
              <a:rPr lang="en-US" dirty="0"/>
            </a:br>
            <a:r>
              <a:rPr lang="en-US" dirty="0"/>
              <a:t>Next, in </a:t>
            </a:r>
            <a:r>
              <a:rPr lang="en-US" b="1" dirty="0"/>
              <a:t>(c)</a:t>
            </a:r>
            <a:r>
              <a:rPr lang="en-US" dirty="0"/>
              <a:t>, they show the </a:t>
            </a:r>
            <a:r>
              <a:rPr lang="en-US" i="1" dirty="0"/>
              <a:t>initial segmentation results</a:t>
            </a:r>
            <a:r>
              <a:rPr lang="en-US" dirty="0"/>
              <a:t> obtained using color-space thresholding and seed point localization — this step helps roughly identify the leaf boundaries.</a:t>
            </a:r>
            <a:br>
              <a:rPr lang="en-US" dirty="0"/>
            </a:br>
            <a:r>
              <a:rPr lang="en-US" dirty="0"/>
              <a:t>Finally, in </a:t>
            </a:r>
            <a:r>
              <a:rPr lang="en-US" b="1" dirty="0"/>
              <a:t>(d)</a:t>
            </a:r>
            <a:r>
              <a:rPr lang="en-US" dirty="0"/>
              <a:t>, they present the </a:t>
            </a:r>
            <a:r>
              <a:rPr lang="en-US" i="1" dirty="0"/>
              <a:t>refined binary masks</a:t>
            </a:r>
            <a:r>
              <a:rPr lang="en-US" dirty="0"/>
              <a:t>, showing accurate separation of the leaf area from the background.</a:t>
            </a:r>
          </a:p>
          <a:p>
            <a:r>
              <a:rPr lang="en-US" dirty="0"/>
              <a:t>This stepwise process ensures that only the relevant leaf region is extracted, minimizing background interference and lighting variations.</a:t>
            </a:r>
            <a:br>
              <a:rPr lang="en-US" dirty="0"/>
            </a:br>
            <a:r>
              <a:rPr lang="en-US" dirty="0"/>
              <a:t>As a result, the segmented leaf images serve as </a:t>
            </a:r>
            <a:r>
              <a:rPr lang="en-US" b="1" dirty="0"/>
              <a:t>clean and reliable inputs for subsequent disease detection and classification</a:t>
            </a:r>
            <a:r>
              <a:rPr lang="en-US" dirty="0"/>
              <a:t> tasks.</a:t>
            </a:r>
          </a:p>
          <a:p>
            <a:r>
              <a:rPr lang="en-US" dirty="0"/>
              <a:t>This example is adapted from the work of Kurmi and </a:t>
            </a:r>
            <a:r>
              <a:rPr lang="en-US" dirty="0" err="1"/>
              <a:t>Gangewar</a:t>
            </a:r>
            <a:r>
              <a:rPr lang="en-US" dirty="0"/>
              <a:t> (2022), published in </a:t>
            </a:r>
            <a:r>
              <a:rPr lang="en-US" i="1" dirty="0"/>
              <a:t>Information Processing in Agriculture</a:t>
            </a:r>
            <a:r>
              <a:rPr lang="en-US" dirty="0"/>
              <a:t>, which demonstrates how color-based segmentation in the L</a:t>
            </a:r>
            <a:r>
              <a:rPr lang="en-US" i="1" dirty="0"/>
              <a:t>a</a:t>
            </a:r>
            <a:r>
              <a:rPr lang="en-US" dirty="0"/>
              <a:t>b* color space improves leaf isolation across species and lighting conditions.</a:t>
            </a:r>
          </a:p>
          <a:p>
            <a:endParaRPr lang="en-US" dirty="0"/>
          </a:p>
        </p:txBody>
      </p:sp>
    </p:spTree>
    <p:extLst>
      <p:ext uri="{BB962C8B-B14F-4D97-AF65-F5344CB8AC3E}">
        <p14:creationId xmlns:p14="http://schemas.microsoft.com/office/powerpoint/2010/main" val="4861508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16" name="Rectangle 15">
            <a:extLst>
              <a:ext uri="{FF2B5EF4-FFF2-40B4-BE49-F238E27FC236}">
                <a16:creationId xmlns:a16="http://schemas.microsoft.com/office/drawing/2014/main" id="{A422AECD-AADC-7B37-E20A-12E01339CE09}"/>
              </a:ext>
            </a:extLst>
          </p:cNvPr>
          <p:cNvSpPr/>
          <p:nvPr userDrawn="1"/>
        </p:nvSpPr>
        <p:spPr>
          <a:xfrm>
            <a:off x="0" y="-101696"/>
            <a:ext cx="12192000" cy="6436012"/>
          </a:xfrm>
          <a:prstGeom prst="rect">
            <a:avLst/>
          </a:prstGeom>
          <a:solidFill>
            <a:schemeClr val="accent1">
              <a:lumMod val="20000"/>
              <a:lumOff val="80000"/>
            </a:schemeClr>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dirty="0"/>
          </a:p>
        </p:txBody>
      </p:sp>
      <p:sp>
        <p:nvSpPr>
          <p:cNvPr id="11" name="Google Shape;203;p18">
            <a:extLst>
              <a:ext uri="{FF2B5EF4-FFF2-40B4-BE49-F238E27FC236}">
                <a16:creationId xmlns:a16="http://schemas.microsoft.com/office/drawing/2014/main" id="{CA434FF3-1E44-D019-FEA2-696FEA850193}"/>
              </a:ext>
            </a:extLst>
          </p:cNvPr>
          <p:cNvSpPr/>
          <p:nvPr userDrawn="1"/>
        </p:nvSpPr>
        <p:spPr>
          <a:xfrm>
            <a:off x="11083178" y="2974100"/>
            <a:ext cx="4677726" cy="4106042"/>
          </a:xfrm>
          <a:custGeom>
            <a:avLst/>
            <a:gdLst/>
            <a:ahLst/>
            <a:cxnLst/>
            <a:rect l="l" t="t" r="r" b="b"/>
            <a:pathLst>
              <a:path w="6350000" h="6349974" extrusionOk="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solidFill>
            <a:srgbClr val="2C6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p:cNvSpPr>
            <a:spLocks noGrp="1"/>
          </p:cNvSpPr>
          <p:nvPr>
            <p:ph type="ctrTitle"/>
          </p:nvPr>
        </p:nvSpPr>
        <p:spPr>
          <a:xfrm>
            <a:off x="1097280" y="758952"/>
            <a:ext cx="8226214" cy="3566160"/>
          </a:xfrm>
        </p:spPr>
        <p:txBody>
          <a:bodyPr anchor="b">
            <a:normAutofit/>
          </a:bodyPr>
          <a:lstStyle>
            <a:lvl1pPr algn="l">
              <a:lnSpc>
                <a:spcPct val="85000"/>
              </a:lnSpc>
              <a:defRPr sz="6600" spc="-50"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1100051" y="4455621"/>
            <a:ext cx="9814876"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sz="1400" b="0"/>
            </a:lvl1pPr>
          </a:lstStyle>
          <a:p>
            <a:fld id="{15248E84-7FC4-4197-BE81-525E0F1AB1D8}" type="datetime1">
              <a:rPr lang="en-US" smtClean="0"/>
              <a:t>10/18/2025</a:t>
            </a:fld>
            <a:endParaRPr lang="en-US" dirty="0"/>
          </a:p>
        </p:txBody>
      </p:sp>
      <p:sp>
        <p:nvSpPr>
          <p:cNvPr id="5" name="Footer Placeholder 4"/>
          <p:cNvSpPr>
            <a:spLocks noGrp="1"/>
          </p:cNvSpPr>
          <p:nvPr>
            <p:ph type="ftr" sz="quarter" idx="11"/>
          </p:nvPr>
        </p:nvSpPr>
        <p:spPr/>
        <p:txBody>
          <a:bodyPr/>
          <a:lstStyle/>
          <a:p>
            <a:r>
              <a:rPr lang="en-US"/>
              <a:t>9/6/2025</a:t>
            </a:r>
          </a:p>
        </p:txBody>
      </p:sp>
      <p:sp>
        <p:nvSpPr>
          <p:cNvPr id="6" name="Slide Number Placeholder 5"/>
          <p:cNvSpPr>
            <a:spLocks noGrp="1"/>
          </p:cNvSpPr>
          <p:nvPr>
            <p:ph type="sldNum" sz="quarter" idx="12"/>
          </p:nvPr>
        </p:nvSpPr>
        <p:spPr/>
        <p:txBody>
          <a:bodyPr/>
          <a:lstStyle/>
          <a:p>
            <a:endParaRPr lang="en-US" dirty="0"/>
          </a:p>
        </p:txBody>
      </p:sp>
      <p:sp>
        <p:nvSpPr>
          <p:cNvPr id="10" name="Google Shape;204;p18">
            <a:extLst>
              <a:ext uri="{FF2B5EF4-FFF2-40B4-BE49-F238E27FC236}">
                <a16:creationId xmlns:a16="http://schemas.microsoft.com/office/drawing/2014/main" id="{7606B4A8-8CB8-FAD4-EF33-7B89585862E2}"/>
              </a:ext>
            </a:extLst>
          </p:cNvPr>
          <p:cNvSpPr/>
          <p:nvPr userDrawn="1"/>
        </p:nvSpPr>
        <p:spPr>
          <a:xfrm>
            <a:off x="9323494" y="602456"/>
            <a:ext cx="3972066" cy="3599846"/>
          </a:xfrm>
          <a:custGeom>
            <a:avLst/>
            <a:gdLst/>
            <a:ahLst/>
            <a:cxnLst/>
            <a:rect l="l" t="t" r="r" b="b"/>
            <a:pathLst>
              <a:path w="6350000" h="6349974" extrusionOk="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rotWithShape="1">
            <a:blip r:embed="rId2">
              <a:alphaModFix/>
            </a:blip>
            <a:stretch>
              <a:fillRect l="-16664" r="-16663"/>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05;p18">
            <a:extLst>
              <a:ext uri="{FF2B5EF4-FFF2-40B4-BE49-F238E27FC236}">
                <a16:creationId xmlns:a16="http://schemas.microsoft.com/office/drawing/2014/main" id="{FDF1F32F-582F-A2C4-9FC1-D61A8EBF8374}"/>
              </a:ext>
            </a:extLst>
          </p:cNvPr>
          <p:cNvSpPr/>
          <p:nvPr userDrawn="1"/>
        </p:nvSpPr>
        <p:spPr>
          <a:xfrm>
            <a:off x="8406880" y="-925544"/>
            <a:ext cx="2648514" cy="2633297"/>
          </a:xfrm>
          <a:custGeom>
            <a:avLst/>
            <a:gdLst/>
            <a:ahLst/>
            <a:cxnLst/>
            <a:rect l="l" t="t" r="r" b="b"/>
            <a:pathLst>
              <a:path w="6350000" h="6349974" extrusionOk="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solidFill>
            <a:srgbClr val="65BB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 name="Google Shape;248;p19">
            <a:extLst>
              <a:ext uri="{FF2B5EF4-FFF2-40B4-BE49-F238E27FC236}">
                <a16:creationId xmlns:a16="http://schemas.microsoft.com/office/drawing/2014/main" id="{C5BFB0BC-278A-ED40-F93B-F2B9B44A819E}"/>
              </a:ext>
            </a:extLst>
          </p:cNvPr>
          <p:cNvPicPr preferRelativeResize="0"/>
          <p:nvPr userDrawn="1"/>
        </p:nvPicPr>
        <p:blipFill rotWithShape="1">
          <a:blip r:embed="rId3">
            <a:alphaModFix/>
          </a:blip>
          <a:srcRect/>
          <a:stretch/>
        </p:blipFill>
        <p:spPr>
          <a:xfrm rot="4062428">
            <a:off x="-611552" y="-534346"/>
            <a:ext cx="2857664" cy="2937692"/>
          </a:xfrm>
          <a:prstGeom prst="rect">
            <a:avLst/>
          </a:prstGeom>
          <a:noFill/>
          <a:ln>
            <a:noFill/>
          </a:ln>
        </p:spPr>
      </p:pic>
      <p:pic>
        <p:nvPicPr>
          <p:cNvPr id="17" name="Picture 16">
            <a:extLst>
              <a:ext uri="{FF2B5EF4-FFF2-40B4-BE49-F238E27FC236}">
                <a16:creationId xmlns:a16="http://schemas.microsoft.com/office/drawing/2014/main" id="{5D8E3596-FF33-373E-040F-1F35777FA42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59325" y="-104172"/>
            <a:ext cx="5265615" cy="1290076"/>
          </a:xfrm>
          <a:prstGeom prst="rect">
            <a:avLst/>
          </a:prstGeom>
          <a:noFill/>
        </p:spPr>
      </p:pic>
    </p:spTree>
    <p:extLst>
      <p:ext uri="{BB962C8B-B14F-4D97-AF65-F5344CB8AC3E}">
        <p14:creationId xmlns:p14="http://schemas.microsoft.com/office/powerpoint/2010/main" val="3422549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90FDBB6-0398-4F89-A165-9552160E5928}" type="datetime1">
              <a:rPr lang="en-US" smtClean="0"/>
              <a:t>10/18/2025</a:t>
            </a:fld>
            <a:endParaRPr lang="en-US"/>
          </a:p>
        </p:txBody>
      </p:sp>
      <p:sp>
        <p:nvSpPr>
          <p:cNvPr id="5" name="Footer Placeholder 4"/>
          <p:cNvSpPr>
            <a:spLocks noGrp="1"/>
          </p:cNvSpPr>
          <p:nvPr>
            <p:ph type="ftr" sz="quarter" idx="11"/>
          </p:nvPr>
        </p:nvSpPr>
        <p:spPr/>
        <p:txBody>
          <a:bodyPr/>
          <a:lstStyle/>
          <a:p>
            <a:r>
              <a:rPr lang="en-US"/>
              <a:t>9/6/2025</a:t>
            </a:r>
          </a:p>
        </p:txBody>
      </p:sp>
      <p:sp>
        <p:nvSpPr>
          <p:cNvPr id="6" name="Slide Number Placeholder 5"/>
          <p:cNvSpPr>
            <a:spLocks noGrp="1"/>
          </p:cNvSpPr>
          <p:nvPr>
            <p:ph type="sldNum" sz="quarter" idx="12"/>
          </p:nvPr>
        </p:nvSpPr>
        <p:spPr/>
        <p:txBody>
          <a:bodyPr/>
          <a:lstStyle/>
          <a:p>
            <a:fld id="{A172D096-160C-4799-B4ED-0E005C07B97F}" type="slidenum">
              <a:rPr lang="en-US" smtClean="0"/>
              <a:t>‹N›</a:t>
            </a:fld>
            <a:endParaRPr lang="en-US"/>
          </a:p>
        </p:txBody>
      </p:sp>
    </p:spTree>
    <p:extLst>
      <p:ext uri="{BB962C8B-B14F-4D97-AF65-F5344CB8AC3E}">
        <p14:creationId xmlns:p14="http://schemas.microsoft.com/office/powerpoint/2010/main" val="4079728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8D20E7A-042C-D7EE-92B2-3377EAFF8729}"/>
              </a:ext>
            </a:extLst>
          </p:cNvPr>
          <p:cNvSpPr/>
          <p:nvPr userDrawn="1"/>
        </p:nvSpPr>
        <p:spPr>
          <a:xfrm>
            <a:off x="0" y="-104172"/>
            <a:ext cx="12192000" cy="6504972"/>
          </a:xfrm>
          <a:prstGeom prst="rect">
            <a:avLst/>
          </a:prstGeom>
          <a:solidFill>
            <a:schemeClr val="accent1">
              <a:lumMod val="20000"/>
              <a:lumOff val="80000"/>
            </a:schemeClr>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dirty="0"/>
          </a:p>
        </p:txBody>
      </p:sp>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dirty="0"/>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6806A939-B9DA-47D6-A0C0-0684E0B1BDE7}" type="datetime1">
              <a:rPr lang="en-US" smtClean="0"/>
              <a:t>10/18/2025</a:t>
            </a:fld>
            <a:endParaRPr lang="en-US"/>
          </a:p>
        </p:txBody>
      </p:sp>
      <p:sp>
        <p:nvSpPr>
          <p:cNvPr id="5" name="Footer Placeholder 4"/>
          <p:cNvSpPr>
            <a:spLocks noGrp="1"/>
          </p:cNvSpPr>
          <p:nvPr>
            <p:ph type="ftr" sz="quarter" idx="11"/>
          </p:nvPr>
        </p:nvSpPr>
        <p:spPr/>
        <p:txBody>
          <a:bodyPr/>
          <a:lstStyle/>
          <a:p>
            <a:r>
              <a:rPr lang="en-US"/>
              <a:t>9/6/2025</a:t>
            </a:r>
          </a:p>
        </p:txBody>
      </p:sp>
      <p:sp>
        <p:nvSpPr>
          <p:cNvPr id="6" name="Slide Number Placeholder 5"/>
          <p:cNvSpPr>
            <a:spLocks noGrp="1"/>
          </p:cNvSpPr>
          <p:nvPr>
            <p:ph type="sldNum" sz="quarter" idx="12"/>
          </p:nvPr>
        </p:nvSpPr>
        <p:spPr/>
        <p:txBody>
          <a:bodyPr/>
          <a:lstStyle/>
          <a:p>
            <a:fld id="{A172D096-160C-4799-B4ED-0E005C07B97F}" type="slidenum">
              <a:rPr lang="en-US" smtClean="0"/>
              <a:t>‹N›</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0659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dirty="0"/>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73C9F89E-A703-4695-866B-044F0EC08C07}" type="datetime1">
              <a:rPr lang="en-US" smtClean="0"/>
              <a:t>10/18/2025</a:t>
            </a:fld>
            <a:endParaRPr lang="en-US"/>
          </a:p>
        </p:txBody>
      </p:sp>
      <p:sp>
        <p:nvSpPr>
          <p:cNvPr id="6" name="Footer Placeholder 5"/>
          <p:cNvSpPr>
            <a:spLocks noGrp="1"/>
          </p:cNvSpPr>
          <p:nvPr>
            <p:ph type="ftr" sz="quarter" idx="11"/>
          </p:nvPr>
        </p:nvSpPr>
        <p:spPr/>
        <p:txBody>
          <a:bodyPr/>
          <a:lstStyle/>
          <a:p>
            <a:r>
              <a:rPr lang="en-US"/>
              <a:t>9/6/2025</a:t>
            </a:r>
          </a:p>
        </p:txBody>
      </p:sp>
      <p:sp>
        <p:nvSpPr>
          <p:cNvPr id="7" name="Slide Number Placeholder 6"/>
          <p:cNvSpPr>
            <a:spLocks noGrp="1"/>
          </p:cNvSpPr>
          <p:nvPr>
            <p:ph type="sldNum" sz="quarter" idx="12"/>
          </p:nvPr>
        </p:nvSpPr>
        <p:spPr/>
        <p:txBody>
          <a:bodyPr/>
          <a:lstStyle/>
          <a:p>
            <a:fld id="{A172D096-160C-4799-B4ED-0E005C07B97F}" type="slidenum">
              <a:rPr lang="en-US" smtClean="0"/>
              <a:t>‹N›</a:t>
            </a:fld>
            <a:endParaRPr lang="en-US"/>
          </a:p>
        </p:txBody>
      </p:sp>
    </p:spTree>
    <p:extLst>
      <p:ext uri="{BB962C8B-B14F-4D97-AF65-F5344CB8AC3E}">
        <p14:creationId xmlns:p14="http://schemas.microsoft.com/office/powerpoint/2010/main" val="2106216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dirty="0"/>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5A7EC9-E7ED-4688-8F30-103D9EE3CF8F}" type="datetime1">
              <a:rPr lang="en-US" smtClean="0"/>
              <a:t>10/18/2025</a:t>
            </a:fld>
            <a:endParaRPr lang="en-US"/>
          </a:p>
        </p:txBody>
      </p:sp>
      <p:sp>
        <p:nvSpPr>
          <p:cNvPr id="8" name="Footer Placeholder 7"/>
          <p:cNvSpPr>
            <a:spLocks noGrp="1"/>
          </p:cNvSpPr>
          <p:nvPr>
            <p:ph type="ftr" sz="quarter" idx="11"/>
          </p:nvPr>
        </p:nvSpPr>
        <p:spPr/>
        <p:txBody>
          <a:bodyPr/>
          <a:lstStyle/>
          <a:p>
            <a:r>
              <a:rPr lang="en-US"/>
              <a:t>9/6/2025</a:t>
            </a:r>
          </a:p>
        </p:txBody>
      </p:sp>
      <p:sp>
        <p:nvSpPr>
          <p:cNvPr id="9" name="Slide Number Placeholder 8"/>
          <p:cNvSpPr>
            <a:spLocks noGrp="1"/>
          </p:cNvSpPr>
          <p:nvPr>
            <p:ph type="sldNum" sz="quarter" idx="12"/>
          </p:nvPr>
        </p:nvSpPr>
        <p:spPr/>
        <p:txBody>
          <a:bodyPr/>
          <a:lstStyle>
            <a:lvl1pPr>
              <a:defRPr i="1"/>
            </a:lvl1pPr>
          </a:lstStyle>
          <a:p>
            <a:fld id="{A172D096-160C-4799-B4ED-0E005C07B97F}" type="slidenum">
              <a:rPr lang="en-US" smtClean="0"/>
              <a:pPr/>
              <a:t>‹N›</a:t>
            </a:fld>
            <a:endParaRPr lang="en-US" dirty="0"/>
          </a:p>
        </p:txBody>
      </p:sp>
    </p:spTree>
    <p:extLst>
      <p:ext uri="{BB962C8B-B14F-4D97-AF65-F5344CB8AC3E}">
        <p14:creationId xmlns:p14="http://schemas.microsoft.com/office/powerpoint/2010/main" val="1834439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26928" y="127322"/>
            <a:ext cx="10058400" cy="1089178"/>
          </a:xfrm>
        </p:spPr>
        <p:txBody>
          <a:bodyPr/>
          <a:lstStyle>
            <a:lvl1pPr algn="l">
              <a:lnSpc>
                <a:spcPct val="100000"/>
              </a:lnSpc>
              <a:defRPr/>
            </a:lvl1pPr>
          </a:lstStyle>
          <a:p>
            <a:r>
              <a:rPr lang="en-US" dirty="0"/>
              <a:t>Click to edit Master title style</a:t>
            </a:r>
          </a:p>
        </p:txBody>
      </p:sp>
      <p:sp>
        <p:nvSpPr>
          <p:cNvPr id="3" name="Date Placeholder 2"/>
          <p:cNvSpPr>
            <a:spLocks noGrp="1"/>
          </p:cNvSpPr>
          <p:nvPr>
            <p:ph type="dt" sz="half" idx="10"/>
          </p:nvPr>
        </p:nvSpPr>
        <p:spPr/>
        <p:txBody>
          <a:bodyPr/>
          <a:lstStyle/>
          <a:p>
            <a:fld id="{EBF1481B-63FB-4A61-B081-5B258D6271F4}" type="datetime1">
              <a:rPr lang="en-US" smtClean="0"/>
              <a:t>10/18/2025</a:t>
            </a:fld>
            <a:endParaRPr lang="en-US"/>
          </a:p>
        </p:txBody>
      </p:sp>
      <p:sp>
        <p:nvSpPr>
          <p:cNvPr id="4" name="Footer Placeholder 3"/>
          <p:cNvSpPr>
            <a:spLocks noGrp="1"/>
          </p:cNvSpPr>
          <p:nvPr>
            <p:ph type="ftr" sz="quarter" idx="11"/>
          </p:nvPr>
        </p:nvSpPr>
        <p:spPr/>
        <p:txBody>
          <a:bodyPr/>
          <a:lstStyle/>
          <a:p>
            <a:r>
              <a:rPr lang="en-US"/>
              <a:t>9/6/2025</a:t>
            </a:r>
          </a:p>
        </p:txBody>
      </p:sp>
      <p:sp>
        <p:nvSpPr>
          <p:cNvPr id="5" name="Slide Number Placeholder 4"/>
          <p:cNvSpPr>
            <a:spLocks noGrp="1"/>
          </p:cNvSpPr>
          <p:nvPr>
            <p:ph type="sldNum" sz="quarter" idx="12"/>
          </p:nvPr>
        </p:nvSpPr>
        <p:spPr/>
        <p:txBody>
          <a:bodyPr/>
          <a:lstStyle>
            <a:lvl1pPr>
              <a:defRPr i="1"/>
            </a:lvl1pPr>
          </a:lstStyle>
          <a:p>
            <a:fld id="{A172D096-160C-4799-B4ED-0E005C07B97F}" type="slidenum">
              <a:rPr lang="en-US" smtClean="0"/>
              <a:pPr/>
              <a:t>‹N›</a:t>
            </a:fld>
            <a:endParaRPr lang="en-US" dirty="0"/>
          </a:p>
        </p:txBody>
      </p:sp>
    </p:spTree>
    <p:extLst>
      <p:ext uri="{BB962C8B-B14F-4D97-AF65-F5344CB8AC3E}">
        <p14:creationId xmlns:p14="http://schemas.microsoft.com/office/powerpoint/2010/main" val="1575988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6413747"/>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7" name="Date Placeholder 6"/>
          <p:cNvSpPr>
            <a:spLocks noGrp="1"/>
          </p:cNvSpPr>
          <p:nvPr>
            <p:ph type="dt" sz="half" idx="10"/>
          </p:nvPr>
        </p:nvSpPr>
        <p:spPr/>
        <p:txBody>
          <a:bodyPr/>
          <a:lstStyle>
            <a:lvl1pPr>
              <a:defRPr i="1"/>
            </a:lvl1pPr>
          </a:lstStyle>
          <a:p>
            <a:fld id="{388584EB-0009-43DF-9ABB-C7578C8437C6}" type="datetime1">
              <a:rPr lang="en-US" smtClean="0"/>
              <a:pPr/>
              <a:t>10/18/2025</a:t>
            </a:fld>
            <a:endParaRPr lang="en-US" dirty="0"/>
          </a:p>
        </p:txBody>
      </p:sp>
      <p:sp>
        <p:nvSpPr>
          <p:cNvPr id="9" name="Slide Number Placeholder 8"/>
          <p:cNvSpPr>
            <a:spLocks noGrp="1"/>
          </p:cNvSpPr>
          <p:nvPr>
            <p:ph type="sldNum" sz="quarter" idx="12"/>
          </p:nvPr>
        </p:nvSpPr>
        <p:spPr/>
        <p:txBody>
          <a:bodyPr/>
          <a:lstStyle>
            <a:lvl1pPr>
              <a:defRPr i="1"/>
            </a:lvl1pPr>
          </a:lstStyle>
          <a:p>
            <a:fld id="{A172D096-160C-4799-B4ED-0E005C07B97F}" type="slidenum">
              <a:rPr lang="en-US" smtClean="0"/>
              <a:pPr/>
              <a:t>‹N›</a:t>
            </a:fld>
            <a:endParaRPr lang="en-US" dirty="0"/>
          </a:p>
        </p:txBody>
      </p:sp>
      <p:sp>
        <p:nvSpPr>
          <p:cNvPr id="2" name="Rectangle 1">
            <a:extLst>
              <a:ext uri="{FF2B5EF4-FFF2-40B4-BE49-F238E27FC236}">
                <a16:creationId xmlns:a16="http://schemas.microsoft.com/office/drawing/2014/main" id="{DA8F99AC-C510-F84F-09C0-DE7FB8161C52}"/>
              </a:ext>
            </a:extLst>
          </p:cNvPr>
          <p:cNvSpPr/>
          <p:nvPr userDrawn="1"/>
        </p:nvSpPr>
        <p:spPr>
          <a:xfrm>
            <a:off x="0" y="-104172"/>
            <a:ext cx="12192000" cy="6423065"/>
          </a:xfrm>
          <a:prstGeom prst="rect">
            <a:avLst/>
          </a:prstGeom>
          <a:solidFill>
            <a:schemeClr val="accent1">
              <a:lumMod val="20000"/>
              <a:lumOff val="80000"/>
            </a:schemeClr>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dirty="0"/>
          </a:p>
        </p:txBody>
      </p:sp>
    </p:spTree>
    <p:extLst>
      <p:ext uri="{BB962C8B-B14F-4D97-AF65-F5344CB8AC3E}">
        <p14:creationId xmlns:p14="http://schemas.microsoft.com/office/powerpoint/2010/main" val="2521659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Narrow">
    <p:spTree>
      <p:nvGrpSpPr>
        <p:cNvPr id="1" name=""/>
        <p:cNvGrpSpPr/>
        <p:nvPr/>
      </p:nvGrpSpPr>
      <p:grpSpPr>
        <a:xfrm>
          <a:off x="0" y="0"/>
          <a:ext cx="0" cy="0"/>
          <a:chOff x="0" y="0"/>
          <a:chExt cx="0" cy="0"/>
        </a:xfrm>
      </p:grpSpPr>
      <p:sp>
        <p:nvSpPr>
          <p:cNvPr id="5" name="Rectangle 4"/>
          <p:cNvSpPr/>
          <p:nvPr/>
        </p:nvSpPr>
        <p:spPr>
          <a:xfrm>
            <a:off x="0" y="6413747"/>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7" name="Date Placeholder 6"/>
          <p:cNvSpPr>
            <a:spLocks noGrp="1"/>
          </p:cNvSpPr>
          <p:nvPr>
            <p:ph type="dt" sz="half" idx="10"/>
          </p:nvPr>
        </p:nvSpPr>
        <p:spPr/>
        <p:txBody>
          <a:bodyPr/>
          <a:lstStyle>
            <a:lvl1pPr>
              <a:defRPr i="1"/>
            </a:lvl1pPr>
          </a:lstStyle>
          <a:p>
            <a:fld id="{388584EB-0009-43DF-9ABB-C7578C8437C6}" type="datetime1">
              <a:rPr lang="en-US" smtClean="0"/>
              <a:pPr/>
              <a:t>10/18/2025</a:t>
            </a:fld>
            <a:endParaRPr lang="en-US" dirty="0"/>
          </a:p>
        </p:txBody>
      </p:sp>
      <p:sp>
        <p:nvSpPr>
          <p:cNvPr id="9" name="Slide Number Placeholder 8"/>
          <p:cNvSpPr>
            <a:spLocks noGrp="1"/>
          </p:cNvSpPr>
          <p:nvPr>
            <p:ph type="sldNum" sz="quarter" idx="12"/>
          </p:nvPr>
        </p:nvSpPr>
        <p:spPr/>
        <p:txBody>
          <a:bodyPr/>
          <a:lstStyle>
            <a:lvl1pPr>
              <a:defRPr i="1"/>
            </a:lvl1pPr>
          </a:lstStyle>
          <a:p>
            <a:fld id="{A172D096-160C-4799-B4ED-0E005C07B97F}" type="slidenum">
              <a:rPr lang="en-US" smtClean="0"/>
              <a:pPr/>
              <a:t>‹N›</a:t>
            </a:fld>
            <a:endParaRPr lang="en-US" dirty="0"/>
          </a:p>
        </p:txBody>
      </p:sp>
      <p:sp>
        <p:nvSpPr>
          <p:cNvPr id="2" name="Rectangle 1">
            <a:extLst>
              <a:ext uri="{FF2B5EF4-FFF2-40B4-BE49-F238E27FC236}">
                <a16:creationId xmlns:a16="http://schemas.microsoft.com/office/drawing/2014/main" id="{DA8F99AC-C510-F84F-09C0-DE7FB8161C52}"/>
              </a:ext>
            </a:extLst>
          </p:cNvPr>
          <p:cNvSpPr/>
          <p:nvPr userDrawn="1"/>
        </p:nvSpPr>
        <p:spPr>
          <a:xfrm>
            <a:off x="0" y="-104172"/>
            <a:ext cx="12192000" cy="6423065"/>
          </a:xfrm>
          <a:prstGeom prst="rect">
            <a:avLst/>
          </a:prstGeom>
          <a:solidFill>
            <a:schemeClr val="accent1">
              <a:lumMod val="20000"/>
              <a:lumOff val="80000"/>
            </a:schemeClr>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dirty="0"/>
          </a:p>
        </p:txBody>
      </p:sp>
      <p:sp>
        <p:nvSpPr>
          <p:cNvPr id="3" name="Flowchart: Process 2">
            <a:extLst>
              <a:ext uri="{FF2B5EF4-FFF2-40B4-BE49-F238E27FC236}">
                <a16:creationId xmlns:a16="http://schemas.microsoft.com/office/drawing/2014/main" id="{541AFE6F-C0D6-AD63-E5B8-877C61D08CA5}"/>
              </a:ext>
            </a:extLst>
          </p:cNvPr>
          <p:cNvSpPr/>
          <p:nvPr userDrawn="1"/>
        </p:nvSpPr>
        <p:spPr>
          <a:xfrm>
            <a:off x="0" y="-119595"/>
            <a:ext cx="12188825" cy="1308315"/>
          </a:xfrm>
          <a:prstGeom prst="flowChartProcess">
            <a:avLst/>
          </a:prstGeom>
          <a:solidFill>
            <a:schemeClr val="accent1">
              <a:alpha val="50000"/>
            </a:schemeClr>
          </a:solidFill>
          <a:ln>
            <a:solidFill>
              <a:schemeClr val="accent2"/>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latin typeface="+mn-lt"/>
            </a:endParaRPr>
          </a:p>
        </p:txBody>
      </p:sp>
      <p:sp>
        <p:nvSpPr>
          <p:cNvPr id="4" name="Date Placeholder 6">
            <a:extLst>
              <a:ext uri="{FF2B5EF4-FFF2-40B4-BE49-F238E27FC236}">
                <a16:creationId xmlns:a16="http://schemas.microsoft.com/office/drawing/2014/main" id="{57A96565-6673-29D0-7941-5E88310AA4E4}"/>
              </a:ext>
            </a:extLst>
          </p:cNvPr>
          <p:cNvSpPr txBox="1">
            <a:spLocks/>
          </p:cNvSpPr>
          <p:nvPr userDrawn="1"/>
        </p:nvSpPr>
        <p:spPr>
          <a:xfrm>
            <a:off x="5305869" y="6450548"/>
            <a:ext cx="2472271" cy="365125"/>
          </a:xfrm>
          <a:prstGeom prst="rect">
            <a:avLst/>
          </a:prstGeom>
        </p:spPr>
        <p:txBody>
          <a:bodyPr vert="horz" lIns="91440" tIns="45720" rIns="91440" bIns="45720" rtlCol="0" anchor="ctr"/>
          <a:lstStyle>
            <a:defPPr>
              <a:defRPr lang="en-US"/>
            </a:defPPr>
            <a:lvl1pPr marL="0" algn="l" defTabSz="914400" rtl="0" eaLnBrk="1" latinLnBrk="0" hangingPunct="1">
              <a:defRPr sz="14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1" dirty="0"/>
              <a:t>Dr. Fatemeh </a:t>
            </a:r>
            <a:r>
              <a:rPr lang="en-US" b="1" i="1" dirty="0" err="1"/>
              <a:t>Khalesi</a:t>
            </a:r>
            <a:endParaRPr lang="en-US" b="1" i="1" dirty="0"/>
          </a:p>
        </p:txBody>
      </p:sp>
    </p:spTree>
    <p:extLst>
      <p:ext uri="{BB962C8B-B14F-4D97-AF65-F5344CB8AC3E}">
        <p14:creationId xmlns:p14="http://schemas.microsoft.com/office/powerpoint/2010/main" val="1381279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DE6A46E-A008-7F32-1961-D5499D993C10}"/>
              </a:ext>
            </a:extLst>
          </p:cNvPr>
          <p:cNvSpPr/>
          <p:nvPr userDrawn="1"/>
        </p:nvSpPr>
        <p:spPr>
          <a:xfrm>
            <a:off x="0" y="-104172"/>
            <a:ext cx="12192000" cy="6504972"/>
          </a:xfrm>
          <a:prstGeom prst="rect">
            <a:avLst/>
          </a:prstGeom>
          <a:solidFill>
            <a:schemeClr val="accent1">
              <a:lumMod val="20000"/>
              <a:lumOff val="80000"/>
            </a:schemeClr>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dirty="0"/>
          </a:p>
        </p:txBody>
      </p:sp>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172D096-160C-4799-B4ED-0E005C07B97F}" type="slidenum">
              <a:rPr lang="en-US" smtClean="0"/>
              <a:t>‹N›</a:t>
            </a:fld>
            <a:endParaRPr lang="en-US"/>
          </a:p>
        </p:txBody>
      </p:sp>
    </p:spTree>
    <p:extLst>
      <p:ext uri="{BB962C8B-B14F-4D97-AF65-F5344CB8AC3E}">
        <p14:creationId xmlns:p14="http://schemas.microsoft.com/office/powerpoint/2010/main" val="472519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172D096-160C-4799-B4ED-0E005C07B97F}" type="slidenum">
              <a:rPr lang="en-US" smtClean="0"/>
              <a:t>‹N›</a:t>
            </a:fld>
            <a:endParaRPr lang="en-US"/>
          </a:p>
        </p:txBody>
      </p:sp>
    </p:spTree>
    <p:extLst>
      <p:ext uri="{BB962C8B-B14F-4D97-AF65-F5344CB8AC3E}">
        <p14:creationId xmlns:p14="http://schemas.microsoft.com/office/powerpoint/2010/main" val="3522659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A172D096-160C-4799-B4ED-0E005C07B97F}" type="slidenum">
              <a:rPr lang="en-US" smtClean="0"/>
              <a:t>‹N›</a:t>
            </a:fld>
            <a:endParaRPr lang="en-US"/>
          </a:p>
        </p:txBody>
      </p:sp>
    </p:spTree>
    <p:extLst>
      <p:ext uri="{BB962C8B-B14F-4D97-AF65-F5344CB8AC3E}">
        <p14:creationId xmlns:p14="http://schemas.microsoft.com/office/powerpoint/2010/main" val="2507357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31A84C6-FCF8-F5B7-CA61-1BE09900EC2A}"/>
              </a:ext>
            </a:extLst>
          </p:cNvPr>
          <p:cNvSpPr/>
          <p:nvPr userDrawn="1"/>
        </p:nvSpPr>
        <p:spPr>
          <a:xfrm>
            <a:off x="0" y="-104172"/>
            <a:ext cx="12192000" cy="6962172"/>
          </a:xfrm>
          <a:prstGeom prst="rect">
            <a:avLst/>
          </a:prstGeom>
          <a:solidFill>
            <a:schemeClr val="accent1">
              <a:lumMod val="20000"/>
              <a:lumOff val="80000"/>
            </a:schemeClr>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dirty="0"/>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3050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23"/>
        <p:cNvGrpSpPr/>
        <p:nvPr/>
      </p:nvGrpSpPr>
      <p:grpSpPr>
        <a:xfrm>
          <a:off x="0" y="0"/>
          <a:ext cx="0" cy="0"/>
          <a:chOff x="0" y="0"/>
          <a:chExt cx="0" cy="0"/>
        </a:xfrm>
      </p:grpSpPr>
      <p:sp>
        <p:nvSpPr>
          <p:cNvPr id="272" name="Google Shape;272;p4"/>
          <p:cNvSpPr txBox="1">
            <a:spLocks noGrp="1"/>
          </p:cNvSpPr>
          <p:nvPr>
            <p:ph type="title"/>
          </p:nvPr>
        </p:nvSpPr>
        <p:spPr>
          <a:xfrm>
            <a:off x="1097280" y="327188"/>
            <a:ext cx="10834591" cy="651200"/>
          </a:xfrm>
          <a:prstGeom prst="rect">
            <a:avLst/>
          </a:prstGeom>
        </p:spPr>
        <p:txBody>
          <a:bodyPr spcFirstLastPara="1" wrap="square" lIns="0" tIns="0" rIns="0" bIns="0" anchor="t" anchorCtr="0">
            <a:noAutofit/>
          </a:bodyPr>
          <a:lstStyle>
            <a:lvl1pPr lvl="0">
              <a:spcBef>
                <a:spcPts val="0"/>
              </a:spcBef>
              <a:spcAft>
                <a:spcPts val="0"/>
              </a:spcAft>
              <a:buSzPts val="3600"/>
              <a:buNone/>
              <a:defRPr sz="4267">
                <a:latin typeface="+mn-lt"/>
                <a:ea typeface="Roboto" panose="02000000000000000000" pitchFamily="2"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lang="fa-IR" dirty="0"/>
          </a:p>
        </p:txBody>
      </p:sp>
      <p:sp>
        <p:nvSpPr>
          <p:cNvPr id="273" name="Google Shape;273;p4"/>
          <p:cNvSpPr txBox="1">
            <a:spLocks noGrp="1"/>
          </p:cNvSpPr>
          <p:nvPr>
            <p:ph type="body" idx="1"/>
          </p:nvPr>
        </p:nvSpPr>
        <p:spPr>
          <a:xfrm>
            <a:off x="664863" y="1403935"/>
            <a:ext cx="10834591" cy="4435600"/>
          </a:xfrm>
          <a:prstGeom prst="rect">
            <a:avLst/>
          </a:prstGeom>
        </p:spPr>
        <p:txBody>
          <a:bodyPr spcFirstLastPara="1" wrap="square" lIns="0" tIns="0" rIns="0" bIns="0" anchor="t" anchorCtr="0">
            <a:noAutofit/>
          </a:bodyPr>
          <a:lstStyle>
            <a:lvl1pPr marL="609585" lvl="0" indent="-440256">
              <a:lnSpc>
                <a:spcPct val="100000"/>
              </a:lnSpc>
              <a:spcBef>
                <a:spcPts val="0"/>
              </a:spcBef>
              <a:spcAft>
                <a:spcPts val="0"/>
              </a:spcAft>
              <a:buClr>
                <a:schemeClr val="dk2"/>
              </a:buClr>
              <a:buSzPts val="1600"/>
              <a:buChar char="●"/>
              <a:defRPr sz="2133"/>
            </a:lvl1pPr>
            <a:lvl2pPr marL="1219170" lvl="1" indent="-440256">
              <a:lnSpc>
                <a:spcPct val="100000"/>
              </a:lnSpc>
              <a:spcBef>
                <a:spcPts val="2133"/>
              </a:spcBef>
              <a:spcAft>
                <a:spcPts val="0"/>
              </a:spcAft>
              <a:buSzPts val="1600"/>
              <a:buChar char="○"/>
              <a:defRPr sz="1867"/>
            </a:lvl2pPr>
            <a:lvl3pPr marL="1828754" lvl="2" indent="-440256">
              <a:spcBef>
                <a:spcPts val="2133"/>
              </a:spcBef>
              <a:spcAft>
                <a:spcPts val="0"/>
              </a:spcAft>
              <a:buSzPts val="1600"/>
              <a:buChar char="■"/>
              <a:defRPr/>
            </a:lvl3pPr>
            <a:lvl4pPr marL="2438339" lvl="3" indent="-440256">
              <a:spcBef>
                <a:spcPts val="2133"/>
              </a:spcBef>
              <a:spcAft>
                <a:spcPts val="0"/>
              </a:spcAft>
              <a:buSzPts val="1600"/>
              <a:buChar char="●"/>
              <a:defRPr/>
            </a:lvl4pPr>
            <a:lvl5pPr marL="3047924" lvl="4" indent="-440256">
              <a:spcBef>
                <a:spcPts val="2133"/>
              </a:spcBef>
              <a:spcAft>
                <a:spcPts val="0"/>
              </a:spcAft>
              <a:buSzPts val="1600"/>
              <a:buChar char="○"/>
              <a:defRPr/>
            </a:lvl5pPr>
            <a:lvl6pPr marL="3657509" lvl="5" indent="-440256">
              <a:spcBef>
                <a:spcPts val="2133"/>
              </a:spcBef>
              <a:spcAft>
                <a:spcPts val="0"/>
              </a:spcAft>
              <a:buSzPts val="1600"/>
              <a:buChar char="■"/>
              <a:defRPr/>
            </a:lvl6pPr>
            <a:lvl7pPr marL="4267093" lvl="6" indent="-440256">
              <a:spcBef>
                <a:spcPts val="2133"/>
              </a:spcBef>
              <a:spcAft>
                <a:spcPts val="0"/>
              </a:spcAft>
              <a:buSzPts val="1600"/>
              <a:buChar char="●"/>
              <a:defRPr/>
            </a:lvl7pPr>
            <a:lvl8pPr marL="4876678" lvl="7" indent="-440256">
              <a:spcBef>
                <a:spcPts val="2133"/>
              </a:spcBef>
              <a:spcAft>
                <a:spcPts val="0"/>
              </a:spcAft>
              <a:buSzPts val="1600"/>
              <a:buChar char="○"/>
              <a:defRPr/>
            </a:lvl8pPr>
            <a:lvl9pPr marL="5486263" lvl="8" indent="-440256">
              <a:spcBef>
                <a:spcPts val="2133"/>
              </a:spcBef>
              <a:spcAft>
                <a:spcPts val="2133"/>
              </a:spcAft>
              <a:buSzPts val="1600"/>
              <a:buChar char="■"/>
              <a:defRPr/>
            </a:lvl9pPr>
          </a:lstStyle>
          <a:p>
            <a:endParaRPr dirty="0"/>
          </a:p>
        </p:txBody>
      </p:sp>
      <p:sp>
        <p:nvSpPr>
          <p:cNvPr id="3" name="TextBox 2"/>
          <p:cNvSpPr txBox="1"/>
          <p:nvPr userDrawn="1"/>
        </p:nvSpPr>
        <p:spPr>
          <a:xfrm>
            <a:off x="9643763" y="6259890"/>
            <a:ext cx="637059" cy="461665"/>
          </a:xfrm>
          <a:prstGeom prst="rect">
            <a:avLst/>
          </a:prstGeom>
          <a:noFill/>
        </p:spPr>
        <p:txBody>
          <a:bodyPr wrap="square" rtlCol="1">
            <a:spAutoFit/>
          </a:bodyPr>
          <a:lstStyle/>
          <a:p>
            <a:endParaRPr lang="fa-IR" sz="2400" dirty="0"/>
          </a:p>
        </p:txBody>
      </p:sp>
      <p:sp>
        <p:nvSpPr>
          <p:cNvPr id="5" name="Slide Number Placeholder 8">
            <a:extLst>
              <a:ext uri="{FF2B5EF4-FFF2-40B4-BE49-F238E27FC236}">
                <a16:creationId xmlns:a16="http://schemas.microsoft.com/office/drawing/2014/main" id="{A25A6F1A-653F-A3A4-C347-704D7ADCF01D}"/>
              </a:ext>
            </a:extLst>
          </p:cNvPr>
          <p:cNvSpPr>
            <a:spLocks noGrp="1"/>
          </p:cNvSpPr>
          <p:nvPr>
            <p:ph type="sldNum" sz="quarter" idx="12"/>
          </p:nvPr>
        </p:nvSpPr>
        <p:spPr>
          <a:xfrm>
            <a:off x="9900458" y="6459785"/>
            <a:ext cx="1312025" cy="365125"/>
          </a:xfrm>
        </p:spPr>
        <p:txBody>
          <a:bodyPr/>
          <a:lstStyle>
            <a:lvl1pPr>
              <a:defRPr i="1"/>
            </a:lvl1pPr>
          </a:lstStyle>
          <a:p>
            <a:fld id="{A172D096-160C-4799-B4ED-0E005C07B97F}" type="slidenum">
              <a:rPr lang="en-US" smtClean="0"/>
              <a:pPr/>
              <a:t>‹N›</a:t>
            </a:fld>
            <a:endParaRPr lang="en-US" dirty="0"/>
          </a:p>
        </p:txBody>
      </p:sp>
    </p:spTree>
    <p:extLst>
      <p:ext uri="{BB962C8B-B14F-4D97-AF65-F5344CB8AC3E}">
        <p14:creationId xmlns:p14="http://schemas.microsoft.com/office/powerpoint/2010/main" val="21886241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Main_TITl">
    <p:spTree>
      <p:nvGrpSpPr>
        <p:cNvPr id="1" name=""/>
        <p:cNvGrpSpPr/>
        <p:nvPr/>
      </p:nvGrpSpPr>
      <p:grpSpPr>
        <a:xfrm>
          <a:off x="0" y="0"/>
          <a:ext cx="0" cy="0"/>
          <a:chOff x="0" y="0"/>
          <a:chExt cx="0" cy="0"/>
        </a:xfrm>
      </p:grpSpPr>
      <p:sp>
        <p:nvSpPr>
          <p:cNvPr id="2" name="Google Shape;272;p4">
            <a:extLst>
              <a:ext uri="{FF2B5EF4-FFF2-40B4-BE49-F238E27FC236}">
                <a16:creationId xmlns:a16="http://schemas.microsoft.com/office/drawing/2014/main" id="{F950DD33-66F7-D83E-FC21-9D3327FF35FE}"/>
              </a:ext>
            </a:extLst>
          </p:cNvPr>
          <p:cNvSpPr txBox="1">
            <a:spLocks noGrp="1"/>
          </p:cNvSpPr>
          <p:nvPr>
            <p:ph type="title"/>
          </p:nvPr>
        </p:nvSpPr>
        <p:spPr>
          <a:xfrm>
            <a:off x="1172863" y="327188"/>
            <a:ext cx="10834591" cy="651200"/>
          </a:xfrm>
          <a:prstGeom prst="rect">
            <a:avLst/>
          </a:prstGeom>
        </p:spPr>
        <p:txBody>
          <a:bodyPr spcFirstLastPara="1" wrap="square" lIns="0" tIns="0" rIns="0" bIns="0" anchor="t" anchorCtr="0">
            <a:noAutofit/>
          </a:bodyPr>
          <a:lstStyle>
            <a:lvl1pPr lvl="0">
              <a:spcBef>
                <a:spcPts val="0"/>
              </a:spcBef>
              <a:spcAft>
                <a:spcPts val="0"/>
              </a:spcAft>
              <a:buSzPts val="3600"/>
              <a:buNone/>
              <a:defRPr sz="4267">
                <a:latin typeface="Roboto" panose="02000000000000000000" pitchFamily="2" charset="0"/>
                <a:ea typeface="Roboto" panose="02000000000000000000" pitchFamily="2"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lang="fa-IR" dirty="0"/>
          </a:p>
        </p:txBody>
      </p:sp>
      <p:sp>
        <p:nvSpPr>
          <p:cNvPr id="3" name="Google Shape;273;p4">
            <a:extLst>
              <a:ext uri="{FF2B5EF4-FFF2-40B4-BE49-F238E27FC236}">
                <a16:creationId xmlns:a16="http://schemas.microsoft.com/office/drawing/2014/main" id="{7888159A-498A-800C-4D1A-D82A680F5A97}"/>
              </a:ext>
            </a:extLst>
          </p:cNvPr>
          <p:cNvSpPr txBox="1">
            <a:spLocks noGrp="1"/>
          </p:cNvSpPr>
          <p:nvPr>
            <p:ph type="body" idx="1"/>
          </p:nvPr>
        </p:nvSpPr>
        <p:spPr>
          <a:xfrm>
            <a:off x="664863" y="1403935"/>
            <a:ext cx="10834591" cy="4435600"/>
          </a:xfrm>
          <a:prstGeom prst="rect">
            <a:avLst/>
          </a:prstGeom>
        </p:spPr>
        <p:txBody>
          <a:bodyPr spcFirstLastPara="1" wrap="square" lIns="0" tIns="0" rIns="0" bIns="0" anchor="t" anchorCtr="0">
            <a:noAutofit/>
          </a:bodyPr>
          <a:lstStyle>
            <a:lvl1pPr marL="609585" lvl="0" indent="-440256">
              <a:lnSpc>
                <a:spcPct val="100000"/>
              </a:lnSpc>
              <a:spcBef>
                <a:spcPts val="0"/>
              </a:spcBef>
              <a:spcAft>
                <a:spcPts val="0"/>
              </a:spcAft>
              <a:buClr>
                <a:schemeClr val="dk2"/>
              </a:buClr>
              <a:buSzPts val="1600"/>
              <a:buChar char="●"/>
              <a:defRPr sz="2133"/>
            </a:lvl1pPr>
            <a:lvl2pPr marL="1219170" lvl="1" indent="-440256">
              <a:lnSpc>
                <a:spcPct val="100000"/>
              </a:lnSpc>
              <a:spcBef>
                <a:spcPts val="2133"/>
              </a:spcBef>
              <a:spcAft>
                <a:spcPts val="0"/>
              </a:spcAft>
              <a:buSzPts val="1600"/>
              <a:buChar char="○"/>
              <a:defRPr sz="1867"/>
            </a:lvl2pPr>
            <a:lvl3pPr marL="1828754" lvl="2" indent="-440256">
              <a:spcBef>
                <a:spcPts val="2133"/>
              </a:spcBef>
              <a:spcAft>
                <a:spcPts val="0"/>
              </a:spcAft>
              <a:buSzPts val="1600"/>
              <a:buChar char="■"/>
              <a:defRPr/>
            </a:lvl3pPr>
            <a:lvl4pPr marL="2438339" lvl="3" indent="-440256">
              <a:spcBef>
                <a:spcPts val="2133"/>
              </a:spcBef>
              <a:spcAft>
                <a:spcPts val="0"/>
              </a:spcAft>
              <a:buSzPts val="1600"/>
              <a:buChar char="●"/>
              <a:defRPr/>
            </a:lvl4pPr>
            <a:lvl5pPr marL="3047924" lvl="4" indent="-440256">
              <a:spcBef>
                <a:spcPts val="2133"/>
              </a:spcBef>
              <a:spcAft>
                <a:spcPts val="0"/>
              </a:spcAft>
              <a:buSzPts val="1600"/>
              <a:buChar char="○"/>
              <a:defRPr/>
            </a:lvl5pPr>
            <a:lvl6pPr marL="3657509" lvl="5" indent="-440256">
              <a:spcBef>
                <a:spcPts val="2133"/>
              </a:spcBef>
              <a:spcAft>
                <a:spcPts val="0"/>
              </a:spcAft>
              <a:buSzPts val="1600"/>
              <a:buChar char="■"/>
              <a:defRPr/>
            </a:lvl6pPr>
            <a:lvl7pPr marL="4267093" lvl="6" indent="-440256">
              <a:spcBef>
                <a:spcPts val="2133"/>
              </a:spcBef>
              <a:spcAft>
                <a:spcPts val="0"/>
              </a:spcAft>
              <a:buSzPts val="1600"/>
              <a:buChar char="●"/>
              <a:defRPr/>
            </a:lvl7pPr>
            <a:lvl8pPr marL="4876678" lvl="7" indent="-440256">
              <a:spcBef>
                <a:spcPts val="2133"/>
              </a:spcBef>
              <a:spcAft>
                <a:spcPts val="0"/>
              </a:spcAft>
              <a:buSzPts val="1600"/>
              <a:buChar char="○"/>
              <a:defRPr/>
            </a:lvl8pPr>
            <a:lvl9pPr marL="5486263" lvl="8" indent="-440256">
              <a:spcBef>
                <a:spcPts val="2133"/>
              </a:spcBef>
              <a:spcAft>
                <a:spcPts val="2133"/>
              </a:spcAft>
              <a:buSzPts val="1600"/>
              <a:buChar char="■"/>
              <a:defRPr/>
            </a:lvl9pPr>
          </a:lstStyle>
          <a:p>
            <a:endParaRPr dirty="0"/>
          </a:p>
        </p:txBody>
      </p:sp>
      <p:sp>
        <p:nvSpPr>
          <p:cNvPr id="4" name="TextBox 3">
            <a:extLst>
              <a:ext uri="{FF2B5EF4-FFF2-40B4-BE49-F238E27FC236}">
                <a16:creationId xmlns:a16="http://schemas.microsoft.com/office/drawing/2014/main" id="{FD7BCC31-023F-0140-2CEC-1DC53AC172E3}"/>
              </a:ext>
            </a:extLst>
          </p:cNvPr>
          <p:cNvSpPr txBox="1"/>
          <p:nvPr userDrawn="1"/>
        </p:nvSpPr>
        <p:spPr>
          <a:xfrm>
            <a:off x="9643763" y="6259890"/>
            <a:ext cx="637059" cy="461665"/>
          </a:xfrm>
          <a:prstGeom prst="rect">
            <a:avLst/>
          </a:prstGeom>
          <a:noFill/>
        </p:spPr>
        <p:txBody>
          <a:bodyPr wrap="square" rtlCol="1">
            <a:spAutoFit/>
          </a:bodyPr>
          <a:lstStyle/>
          <a:p>
            <a:endParaRPr lang="fa-IR" sz="2400" dirty="0"/>
          </a:p>
        </p:txBody>
      </p:sp>
      <p:sp>
        <p:nvSpPr>
          <p:cNvPr id="7" name="Slide Number Placeholder 8">
            <a:extLst>
              <a:ext uri="{FF2B5EF4-FFF2-40B4-BE49-F238E27FC236}">
                <a16:creationId xmlns:a16="http://schemas.microsoft.com/office/drawing/2014/main" id="{F2AC700E-E6BA-6D83-6BE7-0C36311C2545}"/>
              </a:ext>
            </a:extLst>
          </p:cNvPr>
          <p:cNvSpPr>
            <a:spLocks noGrp="1"/>
          </p:cNvSpPr>
          <p:nvPr>
            <p:ph type="sldNum" sz="quarter" idx="12"/>
          </p:nvPr>
        </p:nvSpPr>
        <p:spPr>
          <a:xfrm>
            <a:off x="9900458" y="6459785"/>
            <a:ext cx="1312025" cy="365125"/>
          </a:xfrm>
        </p:spPr>
        <p:txBody>
          <a:bodyPr/>
          <a:lstStyle>
            <a:lvl1pPr>
              <a:defRPr i="1"/>
            </a:lvl1pPr>
          </a:lstStyle>
          <a:p>
            <a:fld id="{A172D096-160C-4799-B4ED-0E005C07B97F}" type="slidenum">
              <a:rPr lang="en-US" smtClean="0"/>
              <a:pPr/>
              <a:t>‹N›</a:t>
            </a:fld>
            <a:endParaRPr lang="en-US" dirty="0"/>
          </a:p>
        </p:txBody>
      </p:sp>
    </p:spTree>
    <p:extLst>
      <p:ext uri="{BB962C8B-B14F-4D97-AF65-F5344CB8AC3E}">
        <p14:creationId xmlns:p14="http://schemas.microsoft.com/office/powerpoint/2010/main" val="798778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2608E-E484-4EFE-BD6D-DA7250064C6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75DAF5-1CE3-FC57-6C87-BA5A88B3CC92}"/>
              </a:ext>
            </a:extLst>
          </p:cNvPr>
          <p:cNvSpPr>
            <a:spLocks noGrp="1"/>
          </p:cNvSpPr>
          <p:nvPr>
            <p:ph type="dt" sz="half" idx="10"/>
          </p:nvPr>
        </p:nvSpPr>
        <p:spPr/>
        <p:txBody>
          <a:bodyPr/>
          <a:lstStyle/>
          <a:p>
            <a:fld id="{D2EFE629-4DBE-4B44-BF61-889691587BA0}" type="datetime1">
              <a:rPr lang="en-US" smtClean="0"/>
              <a:pPr/>
              <a:t>10/18/2025</a:t>
            </a:fld>
            <a:endParaRPr lang="en-US" dirty="0"/>
          </a:p>
        </p:txBody>
      </p:sp>
      <p:sp>
        <p:nvSpPr>
          <p:cNvPr id="4" name="Footer Placeholder 3">
            <a:extLst>
              <a:ext uri="{FF2B5EF4-FFF2-40B4-BE49-F238E27FC236}">
                <a16:creationId xmlns:a16="http://schemas.microsoft.com/office/drawing/2014/main" id="{1B812BB2-0D5D-73F2-F5AD-8045E796640A}"/>
              </a:ext>
            </a:extLst>
          </p:cNvPr>
          <p:cNvSpPr>
            <a:spLocks noGrp="1"/>
          </p:cNvSpPr>
          <p:nvPr>
            <p:ph type="ftr" sz="quarter" idx="11"/>
          </p:nvPr>
        </p:nvSpPr>
        <p:spPr/>
        <p:txBody>
          <a:bodyPr/>
          <a:lstStyle/>
          <a:p>
            <a:r>
              <a:rPr lang="en-US"/>
              <a:t>9/6/2025</a:t>
            </a:r>
            <a:endParaRPr lang="en-US" dirty="0"/>
          </a:p>
        </p:txBody>
      </p:sp>
      <p:sp>
        <p:nvSpPr>
          <p:cNvPr id="5" name="Slide Number Placeholder 4">
            <a:extLst>
              <a:ext uri="{FF2B5EF4-FFF2-40B4-BE49-F238E27FC236}">
                <a16:creationId xmlns:a16="http://schemas.microsoft.com/office/drawing/2014/main" id="{EFC19D2D-38BC-E033-572B-802449076C36}"/>
              </a:ext>
            </a:extLst>
          </p:cNvPr>
          <p:cNvSpPr>
            <a:spLocks noGrp="1"/>
          </p:cNvSpPr>
          <p:nvPr>
            <p:ph type="sldNum" sz="quarter" idx="12"/>
          </p:nvPr>
        </p:nvSpPr>
        <p:spPr/>
        <p:txBody>
          <a:bodyPr/>
          <a:lstStyle/>
          <a:p>
            <a:fld id="{A172D096-160C-4799-B4ED-0E005C07B97F}" type="slidenum">
              <a:rPr lang="en-US" smtClean="0"/>
              <a:pPr/>
              <a:t>‹N›</a:t>
            </a:fld>
            <a:r>
              <a:rPr lang="en-US"/>
              <a:t> of &lt;#&gt;</a:t>
            </a:r>
            <a:endParaRPr lang="en-US" dirty="0"/>
          </a:p>
        </p:txBody>
      </p:sp>
      <p:sp>
        <p:nvSpPr>
          <p:cNvPr id="6" name="Rectangle 5">
            <a:extLst>
              <a:ext uri="{FF2B5EF4-FFF2-40B4-BE49-F238E27FC236}">
                <a16:creationId xmlns:a16="http://schemas.microsoft.com/office/drawing/2014/main" id="{C3807275-CB5E-621B-18D8-87DAC14DFA32}"/>
              </a:ext>
            </a:extLst>
          </p:cNvPr>
          <p:cNvSpPr/>
          <p:nvPr userDrawn="1"/>
        </p:nvSpPr>
        <p:spPr>
          <a:xfrm>
            <a:off x="0" y="-37688"/>
            <a:ext cx="12192000" cy="6895688"/>
          </a:xfrm>
          <a:prstGeom prst="rect">
            <a:avLst/>
          </a:prstGeom>
          <a:solidFill>
            <a:schemeClr val="accent1">
              <a:lumMod val="20000"/>
              <a:lumOff val="80000"/>
            </a:schemeClr>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sz="1600" dirty="0">
              <a:latin typeface="+mn-lt"/>
            </a:endParaRPr>
          </a:p>
        </p:txBody>
      </p:sp>
    </p:spTree>
    <p:extLst>
      <p:ext uri="{BB962C8B-B14F-4D97-AF65-F5344CB8AC3E}">
        <p14:creationId xmlns:p14="http://schemas.microsoft.com/office/powerpoint/2010/main" val="11812436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lvl1pPr>
              <a:defRPr sz="3200"/>
            </a:lvl1pPr>
          </a:lstStyle>
          <a:p>
            <a:r>
              <a:rPr lang="en-US" noProof="0" dirty="0"/>
              <a:t>Fare </a:t>
            </a:r>
            <a:r>
              <a:rPr lang="en-US" noProof="0" dirty="0" err="1"/>
              <a:t>clic</a:t>
            </a:r>
            <a:r>
              <a:rPr lang="en-US" noProof="0" dirty="0"/>
              <a:t> per </a:t>
            </a:r>
            <a:r>
              <a:rPr lang="en-US" noProof="0" dirty="0" err="1"/>
              <a:t>modificare</a:t>
            </a:r>
            <a:r>
              <a:rPr lang="en-US" noProof="0" dirty="0"/>
              <a:t> lo stile del </a:t>
            </a:r>
            <a:r>
              <a:rPr lang="en-US" noProof="0" dirty="0" err="1"/>
              <a:t>titolo</a:t>
            </a:r>
            <a:endParaRPr lang="en-US" noProof="0" dirty="0"/>
          </a:p>
        </p:txBody>
      </p:sp>
      <p:sp>
        <p:nvSpPr>
          <p:cNvPr id="3" name="Segnaposto contenuto 2"/>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noProof="0" dirty="0" err="1"/>
              <a:t>Modifica</a:t>
            </a:r>
            <a:r>
              <a:rPr lang="en-US" noProof="0" dirty="0"/>
              <a:t> </a:t>
            </a:r>
            <a:r>
              <a:rPr lang="en-US" noProof="0" dirty="0" err="1"/>
              <a:t>gli</a:t>
            </a:r>
            <a:r>
              <a:rPr lang="en-US" noProof="0" dirty="0"/>
              <a:t> </a:t>
            </a:r>
            <a:r>
              <a:rPr lang="en-US" noProof="0" dirty="0" err="1"/>
              <a:t>stili</a:t>
            </a:r>
            <a:r>
              <a:rPr lang="en-US" noProof="0" dirty="0"/>
              <a:t> del </a:t>
            </a:r>
            <a:r>
              <a:rPr lang="en-US" noProof="0" dirty="0" err="1"/>
              <a:t>testo</a:t>
            </a:r>
            <a:r>
              <a:rPr lang="en-US" noProof="0" dirty="0"/>
              <a:t> </a:t>
            </a:r>
            <a:r>
              <a:rPr lang="en-US" noProof="0" dirty="0" err="1"/>
              <a:t>dello</a:t>
            </a:r>
            <a:r>
              <a:rPr lang="en-US" noProof="0" dirty="0"/>
              <a:t> schema</a:t>
            </a:r>
          </a:p>
          <a:p>
            <a:pPr lvl="1"/>
            <a:r>
              <a:rPr lang="en-US" noProof="0" dirty="0"/>
              <a:t>Secondo </a:t>
            </a:r>
            <a:r>
              <a:rPr lang="en-US" noProof="0" dirty="0" err="1"/>
              <a:t>livello</a:t>
            </a:r>
            <a:endParaRPr lang="en-US" noProof="0" dirty="0"/>
          </a:p>
          <a:p>
            <a:pPr lvl="2"/>
            <a:r>
              <a:rPr lang="en-US" noProof="0" dirty="0" err="1"/>
              <a:t>Terzo</a:t>
            </a:r>
            <a:r>
              <a:rPr lang="en-US" noProof="0" dirty="0"/>
              <a:t> </a:t>
            </a:r>
            <a:r>
              <a:rPr lang="en-US" noProof="0" dirty="0" err="1"/>
              <a:t>livello</a:t>
            </a:r>
            <a:endParaRPr lang="en-US" noProof="0" dirty="0"/>
          </a:p>
          <a:p>
            <a:pPr lvl="3"/>
            <a:r>
              <a:rPr lang="en-US" noProof="0" dirty="0"/>
              <a:t>Quarto </a:t>
            </a:r>
            <a:r>
              <a:rPr lang="en-US" noProof="0" dirty="0" err="1"/>
              <a:t>livello</a:t>
            </a:r>
            <a:endParaRPr lang="en-US" noProof="0" dirty="0"/>
          </a:p>
          <a:p>
            <a:pPr lvl="4"/>
            <a:r>
              <a:rPr lang="en-US" noProof="0" dirty="0"/>
              <a:t>Quinto </a:t>
            </a:r>
            <a:r>
              <a:rPr lang="en-US" noProof="0" dirty="0" err="1"/>
              <a:t>livello</a:t>
            </a:r>
            <a:endParaRPr lang="en-US" noProof="0" dirty="0"/>
          </a:p>
        </p:txBody>
      </p:sp>
      <p:pic>
        <p:nvPicPr>
          <p:cNvPr id="8" name="Picture 4">
            <a:extLst>
              <a:ext uri="{FF2B5EF4-FFF2-40B4-BE49-F238E27FC236}">
                <a16:creationId xmlns:a16="http://schemas.microsoft.com/office/drawing/2014/main" id="{8CB45197-7FFD-485A-A152-14F7872EFFEB}"/>
              </a:ext>
            </a:extLst>
          </p:cNvPr>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142874" y="6057900"/>
            <a:ext cx="1463208" cy="656950"/>
          </a:xfrm>
          <a:prstGeom prst="rect">
            <a:avLst/>
          </a:prstGeom>
          <a:noFill/>
          <a:ln w="9360" cap="flat">
            <a:noFill/>
            <a:miter lim="800000"/>
            <a:headEnd/>
            <a:tailEnd/>
          </a:ln>
          <a:effectLst/>
        </p:spPr>
      </p:pic>
      <p:pic>
        <p:nvPicPr>
          <p:cNvPr id="7" name="Immagin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2874" y="351970"/>
            <a:ext cx="1898835" cy="1338718"/>
          </a:xfrm>
          <a:prstGeom prst="rect">
            <a:avLst/>
          </a:prstGeom>
        </p:spPr>
      </p:pic>
    </p:spTree>
    <p:extLst>
      <p:ext uri="{BB962C8B-B14F-4D97-AF65-F5344CB8AC3E}">
        <p14:creationId xmlns:p14="http://schemas.microsoft.com/office/powerpoint/2010/main" val="262257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25203" y="6459785"/>
            <a:ext cx="2472271" cy="365125"/>
          </a:xfrm>
          <a:prstGeom prst="rect">
            <a:avLst/>
          </a:prstGeom>
        </p:spPr>
        <p:txBody>
          <a:bodyPr vert="horz" lIns="91440" tIns="45720" rIns="91440" bIns="45720" rtlCol="0" anchor="ctr"/>
          <a:lstStyle>
            <a:lvl1pPr algn="l">
              <a:defRPr sz="1400">
                <a:solidFill>
                  <a:srgbClr val="FFFFFF"/>
                </a:solidFill>
                <a:latin typeface="+mn-lt"/>
              </a:defRPr>
            </a:lvl1pPr>
          </a:lstStyle>
          <a:p>
            <a:fld id="{D2EFE629-4DBE-4B44-BF61-889691587BA0}" type="datetime1">
              <a:rPr lang="en-US" smtClean="0"/>
              <a:pPr/>
              <a:t>10/18/2025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latin typeface="+mn-lt"/>
              </a:defRPr>
            </a:lvl1pPr>
          </a:lstStyle>
          <a:p>
            <a:r>
              <a:rPr lang="en-US" dirty="0"/>
              <a:t>9/6/2025</a:t>
            </a:r>
          </a:p>
        </p:txBody>
      </p:sp>
      <p:sp>
        <p:nvSpPr>
          <p:cNvPr id="6" name="Slide Number Placeholder 5"/>
          <p:cNvSpPr>
            <a:spLocks noGrp="1"/>
          </p:cNvSpPr>
          <p:nvPr>
            <p:ph type="sldNum" sz="quarter" idx="4"/>
          </p:nvPr>
        </p:nvSpPr>
        <p:spPr>
          <a:xfrm>
            <a:off x="10733835" y="6459785"/>
            <a:ext cx="1312025" cy="365125"/>
          </a:xfrm>
          <a:prstGeom prst="rect">
            <a:avLst/>
          </a:prstGeom>
        </p:spPr>
        <p:txBody>
          <a:bodyPr vert="horz" lIns="91440" tIns="45720" rIns="91440" bIns="45720" rtlCol="0" anchor="ctr"/>
          <a:lstStyle>
            <a:lvl1pPr algn="r">
              <a:defRPr sz="1400">
                <a:solidFill>
                  <a:srgbClr val="FFFFFF"/>
                </a:solidFill>
                <a:latin typeface="+mn-lt"/>
              </a:defRPr>
            </a:lvl1pPr>
          </a:lstStyle>
          <a:p>
            <a:fld id="{A172D096-160C-4799-B4ED-0E005C07B97F}" type="slidenum">
              <a:rPr lang="en-US" smtClean="0"/>
              <a:pPr/>
              <a:t>‹N›</a:t>
            </a:fld>
            <a:r>
              <a:rPr lang="en-US" dirty="0"/>
              <a:t> of &lt;#&gt;</a:t>
            </a: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B10B8E1F-6E7C-FB1B-156D-CC40209F9751}"/>
              </a:ext>
            </a:extLst>
          </p:cNvPr>
          <p:cNvSpPr/>
          <p:nvPr userDrawn="1"/>
        </p:nvSpPr>
        <p:spPr>
          <a:xfrm>
            <a:off x="0" y="-37688"/>
            <a:ext cx="12192000" cy="6372004"/>
          </a:xfrm>
          <a:prstGeom prst="rect">
            <a:avLst/>
          </a:prstGeom>
          <a:solidFill>
            <a:schemeClr val="accent1">
              <a:lumMod val="20000"/>
              <a:lumOff val="80000"/>
            </a:schemeClr>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sz="1600" dirty="0">
              <a:latin typeface="+mn-lt"/>
            </a:endParaRPr>
          </a:p>
        </p:txBody>
      </p:sp>
      <p:sp>
        <p:nvSpPr>
          <p:cNvPr id="12" name="Flowchart: Process 11">
            <a:extLst>
              <a:ext uri="{FF2B5EF4-FFF2-40B4-BE49-F238E27FC236}">
                <a16:creationId xmlns:a16="http://schemas.microsoft.com/office/drawing/2014/main" id="{10DAFEE9-CC7F-F018-4F11-E1940DD4DE24}"/>
              </a:ext>
            </a:extLst>
          </p:cNvPr>
          <p:cNvSpPr/>
          <p:nvPr userDrawn="1"/>
        </p:nvSpPr>
        <p:spPr>
          <a:xfrm>
            <a:off x="14" y="-37688"/>
            <a:ext cx="12191986" cy="1310311"/>
          </a:xfrm>
          <a:prstGeom prst="flowChartProcess">
            <a:avLst/>
          </a:prstGeom>
          <a:solidFill>
            <a:schemeClr val="accent1">
              <a:alpha val="50000"/>
            </a:schemeClr>
          </a:solidFill>
          <a:ln>
            <a:solidFill>
              <a:schemeClr val="accent2"/>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latin typeface="+mn-lt"/>
            </a:endParaRPr>
          </a:p>
        </p:txBody>
      </p:sp>
      <p:pic>
        <p:nvPicPr>
          <p:cNvPr id="13" name="Picture 12">
            <a:extLst>
              <a:ext uri="{FF2B5EF4-FFF2-40B4-BE49-F238E27FC236}">
                <a16:creationId xmlns:a16="http://schemas.microsoft.com/office/drawing/2014/main" id="{0A6803E5-2323-8C90-0FB6-0BE978405D61}"/>
              </a:ext>
            </a:extLst>
          </p:cNvPr>
          <p:cNvPicPr>
            <a:picLocks noChangeAspect="1"/>
          </p:cNvPicPr>
          <p:nvPr userDrawn="1"/>
        </p:nvPicPr>
        <p:blipFill rotWithShape="1">
          <a:blip r:embed="rId18">
            <a:extLst>
              <a:ext uri="{28A0092B-C50C-407E-A947-70E740481C1C}">
                <a14:useLocalDpi xmlns:a14="http://schemas.microsoft.com/office/drawing/2010/main" val="0"/>
              </a:ext>
            </a:extLst>
          </a:blip>
          <a:srcRect l="526" r="79403"/>
          <a:stretch/>
        </p:blipFill>
        <p:spPr>
          <a:xfrm>
            <a:off x="192058" y="83816"/>
            <a:ext cx="844262" cy="1030533"/>
          </a:xfrm>
          <a:prstGeom prst="rect">
            <a:avLst/>
          </a:prstGeom>
          <a:noFill/>
        </p:spPr>
      </p:pic>
    </p:spTree>
    <p:extLst>
      <p:ext uri="{BB962C8B-B14F-4D97-AF65-F5344CB8AC3E}">
        <p14:creationId xmlns:p14="http://schemas.microsoft.com/office/powerpoint/2010/main" val="3379166729"/>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7" r:id="rId8"/>
    <p:sldLayoutId id="2147483851" r:id="rId9"/>
    <p:sldLayoutId id="2147483852" r:id="rId10"/>
    <p:sldLayoutId id="2147483853" r:id="rId11"/>
    <p:sldLayoutId id="2147483854" r:id="rId12"/>
    <p:sldLayoutId id="2147483855" r:id="rId13"/>
    <p:sldLayoutId id="2147483856" r:id="rId14"/>
    <p:sldLayoutId id="2147483858" r:id="rId15"/>
    <p:sldLayoutId id="2147483859" r:id="rId16"/>
  </p:sldLayoutIdLst>
  <p:hf hdr="0" ftr="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n-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36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32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gif"/><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1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jpeg"/><Relationship Id="rId3" Type="http://schemas.openxmlformats.org/officeDocument/2006/relationships/image" Target="../media/image4.png"/><Relationship Id="rId7" Type="http://schemas.openxmlformats.org/officeDocument/2006/relationships/image" Target="../media/image16.jpeg"/><Relationship Id="rId12" Type="http://schemas.openxmlformats.org/officeDocument/2006/relationships/image" Target="../media/image21.jpg"/><Relationship Id="rId2" Type="http://schemas.openxmlformats.org/officeDocument/2006/relationships/notesSlide" Target="../notesSlides/notesSlide2.xml"/><Relationship Id="rId16"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14.jpeg"/><Relationship Id="rId15" Type="http://schemas.openxmlformats.org/officeDocument/2006/relationships/image" Target="../media/image24.jpeg"/><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jpeg"/><Relationship Id="rId1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hyperlink" Target="https://www.google.it/url?sa=i&amp;rct=j&amp;q=&amp;esrc=s&amp;source=images&amp;cd=&amp;ved=2ahUKEwjavM-lvsjjAhXDL1AKHXHlB8IQjRx6BAgBEAU&amp;url=http://www.disegnidacolorareonline.com/disegni-colorati/sposi-colorato&amp;psig=AOvVaw1AMFbAObMZO0ve4ZhxnmAD&amp;ust=1563883515228483"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42.jpeg"/><Relationship Id="rId4" Type="http://schemas.openxmlformats.org/officeDocument/2006/relationships/image" Target="../media/image41.emf"/></Relationships>
</file>

<file path=ppt/slides/_rels/slide11.xml.rels><?xml version="1.0" encoding="UTF-8" standalone="yes"?>
<Relationships xmlns="http://schemas.openxmlformats.org/package/2006/relationships"><Relationship Id="rId8" Type="http://schemas.openxmlformats.org/officeDocument/2006/relationships/image" Target="../media/image470.png"/><Relationship Id="rId3" Type="http://schemas.openxmlformats.org/officeDocument/2006/relationships/image" Target="../media/image43.jpe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14.xml"/><Relationship Id="rId6" Type="http://schemas.openxmlformats.org/officeDocument/2006/relationships/image" Target="../media/image46.png"/><Relationship Id="rId11" Type="http://schemas.openxmlformats.org/officeDocument/2006/relationships/image" Target="../media/image50.png"/><Relationship Id="rId5" Type="http://schemas.openxmlformats.org/officeDocument/2006/relationships/image" Target="../media/image45.jpeg"/><Relationship Id="rId10" Type="http://schemas.openxmlformats.org/officeDocument/2006/relationships/image" Target="../media/image49.png"/><Relationship Id="rId4" Type="http://schemas.openxmlformats.org/officeDocument/2006/relationships/image" Target="../media/image44.png"/><Relationship Id="rId9" Type="http://schemas.openxmlformats.org/officeDocument/2006/relationships/image" Target="../media/image480.png"/></Relationships>
</file>

<file path=ppt/slides/_rels/slide1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7.gif"/><Relationship Id="rId7" Type="http://schemas.openxmlformats.org/officeDocument/2006/relationships/image" Target="../media/image48.jpe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3390/rs14174202" TargetMode="External"/><Relationship Id="rId2" Type="http://schemas.openxmlformats.org/officeDocument/2006/relationships/image" Target="../media/image52.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7.emf"/><Relationship Id="rId5" Type="http://schemas.openxmlformats.org/officeDocument/2006/relationships/image" Target="../media/image56.png"/><Relationship Id="rId4" Type="http://schemas.openxmlformats.org/officeDocument/2006/relationships/image" Target="../media/image55.png"/></Relationships>
</file>

<file path=ppt/slides/_rels/slide1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60.jpeg"/></Relationships>
</file>

<file path=ppt/slides/_rels/slide17.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61.png"/><Relationship Id="rId7" Type="http://schemas.openxmlformats.org/officeDocument/2006/relationships/image" Target="../media/image64.e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jpeg"/><Relationship Id="rId10" Type="http://schemas.openxmlformats.org/officeDocument/2006/relationships/image" Target="../media/image57.emf"/><Relationship Id="rId4" Type="http://schemas.openxmlformats.org/officeDocument/2006/relationships/image" Target="../media/image55.png"/><Relationship Id="rId9" Type="http://schemas.openxmlformats.org/officeDocument/2006/relationships/image" Target="../media/image56.png"/></Relationships>
</file>

<file path=ppt/slides/_rels/slide18.xml.rels><?xml version="1.0" encoding="UTF-8" standalone="yes"?>
<Relationships xmlns="http://schemas.openxmlformats.org/package/2006/relationships"><Relationship Id="rId2" Type="http://schemas.openxmlformats.org/officeDocument/2006/relationships/hyperlink" Target="https://doi.org/10.3390/rs14112616"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65.png"/><Relationship Id="rId7" Type="http://schemas.openxmlformats.org/officeDocument/2006/relationships/diagramQuickStyle" Target="../diagrams/quickStyle1.xml"/><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hyperlink" Target="https://doi.org/10.3390/rs14112616" TargetMode="External"/><Relationship Id="rId9" Type="http://schemas.microsoft.com/office/2007/relationships/diagramDrawing" Target="../diagrams/drawing1.xml"/></Relationships>
</file>

<file path=ppt/slides/_rels/slide2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65.png"/><Relationship Id="rId7" Type="http://schemas.openxmlformats.org/officeDocument/2006/relationships/diagramQuickStyle" Target="../diagrams/quickStyle2.xml"/><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hyperlink" Target="https://doi.org/10.3390/rs14112616" TargetMode="External"/><Relationship Id="rId9" Type="http://schemas.microsoft.com/office/2007/relationships/diagramDrawing" Target="../diagrams/drawing2.xml"/></Relationships>
</file>

<file path=ppt/slides/_rels/slide21.xml.rels><?xml version="1.0" encoding="UTF-8" standalone="yes"?>
<Relationships xmlns="http://schemas.openxmlformats.org/package/2006/relationships"><Relationship Id="rId3" Type="http://schemas.openxmlformats.org/officeDocument/2006/relationships/image" Target="../media/image66.gif"/><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69.tmp"/><Relationship Id="rId7" Type="http://schemas.openxmlformats.org/officeDocument/2006/relationships/image" Target="../media/image72.png"/><Relationship Id="rId2" Type="http://schemas.openxmlformats.org/officeDocument/2006/relationships/image" Target="../media/image68.png"/><Relationship Id="rId1" Type="http://schemas.openxmlformats.org/officeDocument/2006/relationships/slideLayout" Target="../slideLayouts/slideLayout14.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73.tmp"/><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710.png"/></Relationships>
</file>

<file path=ppt/slides/_rels/slide25.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image" Target="../media/image280.png"/><Relationship Id="rId1" Type="http://schemas.openxmlformats.org/officeDocument/2006/relationships/slideLayout" Target="../slideLayouts/slideLayout14.xml"/><Relationship Id="rId6" Type="http://schemas.openxmlformats.org/officeDocument/2006/relationships/image" Target="../media/image32.png"/><Relationship Id="rId5" Type="http://schemas.openxmlformats.org/officeDocument/2006/relationships/image" Target="../media/image310.png"/><Relationship Id="rId4" Type="http://schemas.openxmlformats.org/officeDocument/2006/relationships/image" Target="../media/image30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doi.org/10.3390/s24092696"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5.png"/><Relationship Id="rId7" Type="http://schemas.openxmlformats.org/officeDocument/2006/relationships/image" Target="../media/image780.pn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770.png"/><Relationship Id="rId5"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79.png"/></Relationships>
</file>

<file path=ppt/slides/_rels/slide29.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76.png"/><Relationship Id="rId2" Type="http://schemas.openxmlformats.org/officeDocument/2006/relationships/image" Target="../media/image81.png"/><Relationship Id="rId1" Type="http://schemas.openxmlformats.org/officeDocument/2006/relationships/slideLayout" Target="../slideLayouts/slideLayout14.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3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3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87.png"/></Relationships>
</file>

<file path=ppt/slides/_rels/slide33.xml.rels><?xml version="1.0" encoding="UTF-8" standalone="yes"?>
<Relationships xmlns="http://schemas.openxmlformats.org/package/2006/relationships"><Relationship Id="rId3" Type="http://schemas.openxmlformats.org/officeDocument/2006/relationships/image" Target="../media/image89.gif"/><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9.gif"/><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3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JPG"/><Relationship Id="rId1" Type="http://schemas.openxmlformats.org/officeDocument/2006/relationships/slideLayout" Target="../slideLayouts/slideLayout14.xml"/><Relationship Id="rId6" Type="http://schemas.openxmlformats.org/officeDocument/2006/relationships/image" Target="../media/image45.jpe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95.PNG"/><Relationship Id="rId9" Type="http://schemas.openxmlformats.org/officeDocument/2006/relationships/image" Target="../media/image480.png"/></Relationships>
</file>

<file path=ppt/slides/_rels/slide40.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75.png"/><Relationship Id="rId7" Type="http://schemas.openxmlformats.org/officeDocument/2006/relationships/image" Target="../media/image940.PNG"/><Relationship Id="rId2" Type="http://schemas.openxmlformats.org/officeDocument/2006/relationships/image" Target="../media/image96.jpg"/><Relationship Id="rId1" Type="http://schemas.openxmlformats.org/officeDocument/2006/relationships/slideLayout" Target="../slideLayouts/slideLayout14.xml"/><Relationship Id="rId6" Type="http://schemas.openxmlformats.org/officeDocument/2006/relationships/image" Target="../media/image93.JPG"/><Relationship Id="rId5" Type="http://schemas.openxmlformats.org/officeDocument/2006/relationships/image" Target="../media/image78.png"/><Relationship Id="rId10" Type="http://schemas.openxmlformats.org/officeDocument/2006/relationships/image" Target="../media/image970.png"/><Relationship Id="rId4" Type="http://schemas.openxmlformats.org/officeDocument/2006/relationships/image" Target="../media/image930.PNG"/><Relationship Id="rId9" Type="http://schemas.openxmlformats.org/officeDocument/2006/relationships/image" Target="../media/image960.png"/></Relationships>
</file>

<file path=ppt/slides/_rels/slide4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8" Type="http://schemas.openxmlformats.org/officeDocument/2006/relationships/image" Target="../media/image105.jp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image" Target="../media/image99.jpeg"/><Relationship Id="rId1" Type="http://schemas.openxmlformats.org/officeDocument/2006/relationships/slideLayout" Target="../slideLayouts/slideLayout2.xml"/><Relationship Id="rId6" Type="http://schemas.openxmlformats.org/officeDocument/2006/relationships/image" Target="../media/image103.jpg"/><Relationship Id="rId11" Type="http://schemas.openxmlformats.org/officeDocument/2006/relationships/image" Target="../media/image108.jpg"/><Relationship Id="rId5" Type="http://schemas.openxmlformats.org/officeDocument/2006/relationships/image" Target="../media/image102.png"/><Relationship Id="rId10" Type="http://schemas.openxmlformats.org/officeDocument/2006/relationships/image" Target="../media/image107.jpg"/><Relationship Id="rId4" Type="http://schemas.openxmlformats.org/officeDocument/2006/relationships/image" Target="../media/image101.png"/><Relationship Id="rId9" Type="http://schemas.openxmlformats.org/officeDocument/2006/relationships/image" Target="../media/image106.jpg"/></Relationships>
</file>

<file path=ppt/slides/_rels/slide43.xml.rels><?xml version="1.0" encoding="UTF-8" standalone="yes"?>
<Relationships xmlns="http://schemas.openxmlformats.org/package/2006/relationships"><Relationship Id="rId3" Type="http://schemas.openxmlformats.org/officeDocument/2006/relationships/image" Target="../media/image109.png"/><Relationship Id="rId7" Type="http://schemas.openxmlformats.org/officeDocument/2006/relationships/image" Target="../media/image106.jp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04.png"/><Relationship Id="rId5" Type="http://schemas.openxmlformats.org/officeDocument/2006/relationships/image" Target="../media/image103.jpg"/><Relationship Id="rId4" Type="http://schemas.openxmlformats.org/officeDocument/2006/relationships/image" Target="../media/image110.jpg"/></Relationships>
</file>

<file path=ppt/slides/_rels/slide4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02.png"/></Relationships>
</file>

<file path=ppt/slides/_rels/slide4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114.png"/><Relationship Id="rId4" Type="http://schemas.openxmlformats.org/officeDocument/2006/relationships/image" Target="../media/image113.png"/></Relationships>
</file>

<file path=ppt/slides/_rels/slide4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16.jpg"/></Relationships>
</file>

<file path=ppt/slides/_rels/slide4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14.xml"/><Relationship Id="rId4" Type="http://schemas.openxmlformats.org/officeDocument/2006/relationships/image" Target="../media/image11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www.mdpi.com/journal/sensors/special_issues/AAXPY203D7" TargetMode="External"/><Relationship Id="rId2" Type="http://schemas.openxmlformats.org/officeDocument/2006/relationships/image" Target="../media/image127.png"/><Relationship Id="rId1" Type="http://schemas.openxmlformats.org/officeDocument/2006/relationships/slideLayout" Target="../slideLayouts/slideLayout2.xml"/><Relationship Id="rId4" Type="http://schemas.openxmlformats.org/officeDocument/2006/relationships/hyperlink" Target="https://www.mdpi.com/journal/sensors/special_issues/JPMR8FHWP1"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5.xml"/><Relationship Id="rId4" Type="http://schemas.openxmlformats.org/officeDocument/2006/relationships/image" Target="../media/image128.png"/></Relationships>
</file>

<file path=ppt/slides/_rels/slide5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2F3A1-3FB9-3378-124E-DB0A3800705F}"/>
              </a:ext>
            </a:extLst>
          </p:cNvPr>
          <p:cNvSpPr>
            <a:spLocks noGrp="1"/>
          </p:cNvSpPr>
          <p:nvPr>
            <p:ph type="ctrTitle"/>
          </p:nvPr>
        </p:nvSpPr>
        <p:spPr>
          <a:xfrm>
            <a:off x="1374846" y="1563441"/>
            <a:ext cx="7990390" cy="1405425"/>
          </a:xfrm>
        </p:spPr>
        <p:txBody>
          <a:bodyPr>
            <a:noAutofit/>
          </a:bodyPr>
          <a:lstStyle/>
          <a:p>
            <a:pPr algn="ctr"/>
            <a:r>
              <a:rPr lang="en-US" sz="4800" b="1" dirty="0"/>
              <a:t> UAVs, Measurements and Precise Agriculture</a:t>
            </a:r>
          </a:p>
        </p:txBody>
      </p:sp>
      <p:sp>
        <p:nvSpPr>
          <p:cNvPr id="10" name="TextBox 9">
            <a:extLst>
              <a:ext uri="{FF2B5EF4-FFF2-40B4-BE49-F238E27FC236}">
                <a16:creationId xmlns:a16="http://schemas.microsoft.com/office/drawing/2014/main" id="{AFC5B838-167E-3855-7138-FB70045B85EB}"/>
              </a:ext>
            </a:extLst>
          </p:cNvPr>
          <p:cNvSpPr txBox="1"/>
          <p:nvPr/>
        </p:nvSpPr>
        <p:spPr>
          <a:xfrm>
            <a:off x="958814" y="3141054"/>
            <a:ext cx="8822453" cy="523220"/>
          </a:xfrm>
          <a:prstGeom prst="rect">
            <a:avLst/>
          </a:prstGeom>
          <a:noFill/>
        </p:spPr>
        <p:txBody>
          <a:bodyPr wrap="square" rtlCol="0">
            <a:spAutoFit/>
          </a:bodyPr>
          <a:lstStyle/>
          <a:p>
            <a:pPr algn="ctr"/>
            <a:r>
              <a:rPr lang="it-IT" sz="2800" b="1" dirty="0">
                <a:solidFill>
                  <a:srgbClr val="00B050"/>
                </a:solidFill>
              </a:rPr>
              <a:t>Prof. Pasquale Daponte</a:t>
            </a:r>
            <a:endParaRPr lang="en-US" sz="2800" dirty="0">
              <a:solidFill>
                <a:srgbClr val="00B050"/>
              </a:solidFill>
              <a:highlight>
                <a:srgbClr val="FFFF00"/>
              </a:highlight>
            </a:endParaRPr>
          </a:p>
        </p:txBody>
      </p:sp>
      <p:sp>
        <p:nvSpPr>
          <p:cNvPr id="4" name="CasellaDiTesto 3">
            <a:extLst>
              <a:ext uri="{FF2B5EF4-FFF2-40B4-BE49-F238E27FC236}">
                <a16:creationId xmlns:a16="http://schemas.microsoft.com/office/drawing/2014/main" id="{7DE32B07-476E-5920-7E6F-F5CAA1F5BFD7}"/>
              </a:ext>
            </a:extLst>
          </p:cNvPr>
          <p:cNvSpPr txBox="1"/>
          <p:nvPr/>
        </p:nvSpPr>
        <p:spPr>
          <a:xfrm>
            <a:off x="3857368" y="5294559"/>
            <a:ext cx="4063314" cy="461665"/>
          </a:xfrm>
          <a:prstGeom prst="rect">
            <a:avLst/>
          </a:prstGeom>
          <a:noFill/>
        </p:spPr>
        <p:txBody>
          <a:bodyPr wrap="square">
            <a:spAutoFit/>
          </a:bodyPr>
          <a:lstStyle/>
          <a:p>
            <a:r>
              <a:rPr lang="en-US" sz="2400" b="1" i="1" dirty="0">
                <a:solidFill>
                  <a:srgbClr val="FF0000"/>
                </a:solidFill>
                <a:latin typeface="Calibri "/>
              </a:rPr>
              <a:t>Dr. Fatemeh Khalesi’s thesis </a:t>
            </a:r>
            <a:endParaRPr lang="it-IT" sz="2400" dirty="0"/>
          </a:p>
        </p:txBody>
      </p:sp>
      <p:sp>
        <p:nvSpPr>
          <p:cNvPr id="5" name="CasellaDiTesto 4">
            <a:extLst>
              <a:ext uri="{FF2B5EF4-FFF2-40B4-BE49-F238E27FC236}">
                <a16:creationId xmlns:a16="http://schemas.microsoft.com/office/drawing/2014/main" id="{CEE8D9F8-8695-D35E-EAA7-0385EA167DDF}"/>
              </a:ext>
            </a:extLst>
          </p:cNvPr>
          <p:cNvSpPr txBox="1"/>
          <p:nvPr/>
        </p:nvSpPr>
        <p:spPr>
          <a:xfrm>
            <a:off x="2410733" y="3829709"/>
            <a:ext cx="6440961" cy="1200329"/>
          </a:xfrm>
          <a:prstGeom prst="rect">
            <a:avLst/>
          </a:prstGeom>
          <a:noFill/>
        </p:spPr>
        <p:txBody>
          <a:bodyPr wrap="square">
            <a:spAutoFit/>
          </a:bodyPr>
          <a:lstStyle/>
          <a:p>
            <a:pPr algn="ctr"/>
            <a:r>
              <a:rPr lang="en-US" b="1" dirty="0"/>
              <a:t>Laboratory of Signal Processing and Measurement Information</a:t>
            </a:r>
          </a:p>
          <a:p>
            <a:pPr algn="ctr"/>
            <a:r>
              <a:rPr lang="it-IT" sz="1800" b="0" dirty="0">
                <a:solidFill>
                  <a:schemeClr val="tx1"/>
                </a:solidFill>
                <a:latin typeface="+mn-lt"/>
                <a:ea typeface="+mn-ea"/>
                <a:cs typeface="+mn-cs"/>
              </a:rPr>
              <a:t>daponte@unisannio.it</a:t>
            </a:r>
            <a:br>
              <a:rPr lang="it-IT" sz="1800" b="0" dirty="0">
                <a:solidFill>
                  <a:schemeClr val="tx1"/>
                </a:solidFill>
                <a:latin typeface="+mn-lt"/>
                <a:ea typeface="+mn-ea"/>
                <a:cs typeface="+mn-cs"/>
              </a:rPr>
            </a:br>
            <a:r>
              <a:rPr lang="it-IT" sz="1800" b="0" dirty="0">
                <a:solidFill>
                  <a:schemeClr val="tx1"/>
                </a:solidFill>
                <a:latin typeface="+mn-lt"/>
                <a:ea typeface="+mn-ea"/>
                <a:cs typeface="+mn-cs"/>
              </a:rPr>
              <a:t>http://lesim1.ing.unisannio.it</a:t>
            </a:r>
            <a:br>
              <a:rPr lang="it-IT" sz="1800" b="0" dirty="0">
                <a:solidFill>
                  <a:schemeClr val="tx1"/>
                </a:solidFill>
                <a:latin typeface="+mn-lt"/>
                <a:ea typeface="+mn-ea"/>
                <a:cs typeface="+mn-cs"/>
              </a:rPr>
            </a:br>
            <a:r>
              <a:rPr lang="it-IT" sz="1800" b="0" dirty="0">
                <a:solidFill>
                  <a:schemeClr val="tx1"/>
                </a:solidFill>
                <a:latin typeface="+mn-lt"/>
                <a:ea typeface="+mn-ea"/>
                <a:cs typeface="+mn-cs"/>
              </a:rPr>
              <a:t>Mob. +39 346 080 31 98, </a:t>
            </a:r>
            <a:r>
              <a:rPr lang="it-IT" sz="1800" b="0" dirty="0" err="1">
                <a:solidFill>
                  <a:schemeClr val="tx1"/>
                </a:solidFill>
                <a:latin typeface="+mn-lt"/>
                <a:ea typeface="+mn-ea"/>
                <a:cs typeface="+mn-cs"/>
              </a:rPr>
              <a:t>Ph</a:t>
            </a:r>
            <a:r>
              <a:rPr lang="it-IT" sz="1800" b="0" dirty="0">
                <a:solidFill>
                  <a:schemeClr val="tx1"/>
                </a:solidFill>
                <a:latin typeface="+mn-lt"/>
                <a:ea typeface="+mn-ea"/>
                <a:cs typeface="+mn-cs"/>
              </a:rPr>
              <a:t>. +39 0824305817</a:t>
            </a:r>
            <a:endParaRPr lang="it-IT" dirty="0"/>
          </a:p>
        </p:txBody>
      </p:sp>
      <p:pic>
        <p:nvPicPr>
          <p:cNvPr id="6" name="Picture 4">
            <a:extLst>
              <a:ext uri="{FF2B5EF4-FFF2-40B4-BE49-F238E27FC236}">
                <a16:creationId xmlns:a16="http://schemas.microsoft.com/office/drawing/2014/main" id="{AE9A2927-952B-63E6-673E-8A65824DE2A7}"/>
              </a:ext>
            </a:extLst>
          </p:cNvPr>
          <p:cNvPicPr>
            <a:picLocks noChangeAspect="1" noChangeArrowheads="1"/>
          </p:cNvPicPr>
          <p:nvPr/>
        </p:nvPicPr>
        <p:blipFill>
          <a:blip r:embed="rId3" cstate="print"/>
          <a:srcRect/>
          <a:stretch>
            <a:fillRect/>
          </a:stretch>
        </p:blipFill>
        <p:spPr bwMode="auto">
          <a:xfrm>
            <a:off x="498200" y="3684978"/>
            <a:ext cx="1753291" cy="787192"/>
          </a:xfrm>
          <a:prstGeom prst="rect">
            <a:avLst/>
          </a:prstGeom>
          <a:noFill/>
          <a:ln w="9360" cap="flat">
            <a:noFill/>
            <a:miter lim="800000"/>
            <a:headEnd/>
            <a:tailEnd/>
          </a:ln>
          <a:effectLst/>
        </p:spPr>
      </p:pic>
      <p:sp>
        <p:nvSpPr>
          <p:cNvPr id="7" name="TextBox 31">
            <a:extLst>
              <a:ext uri="{FF2B5EF4-FFF2-40B4-BE49-F238E27FC236}">
                <a16:creationId xmlns:a16="http://schemas.microsoft.com/office/drawing/2014/main" id="{E961EB70-788A-7750-36B6-1E94A5C3330A}"/>
              </a:ext>
            </a:extLst>
          </p:cNvPr>
          <p:cNvSpPr txBox="1"/>
          <p:nvPr/>
        </p:nvSpPr>
        <p:spPr>
          <a:xfrm>
            <a:off x="1544818" y="5921659"/>
            <a:ext cx="7820418" cy="369332"/>
          </a:xfrm>
          <a:prstGeom prst="rect">
            <a:avLst/>
          </a:prstGeom>
          <a:noFill/>
        </p:spPr>
        <p:txBody>
          <a:bodyPr wrap="square">
            <a:spAutoFit/>
          </a:bodyPr>
          <a:lstStyle/>
          <a:p>
            <a:pPr algn="ctr"/>
            <a:endParaRPr lang="en-US" b="1" dirty="0"/>
          </a:p>
        </p:txBody>
      </p:sp>
    </p:spTree>
    <p:extLst>
      <p:ext uri="{BB962C8B-B14F-4D97-AF65-F5344CB8AC3E}">
        <p14:creationId xmlns:p14="http://schemas.microsoft.com/office/powerpoint/2010/main" val="3978049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E80734-BF70-4BF2-8967-81C6B2AF1725}"/>
              </a:ext>
            </a:extLst>
          </p:cNvPr>
          <p:cNvSpPr>
            <a:spLocks noGrp="1"/>
          </p:cNvSpPr>
          <p:nvPr>
            <p:ph type="title"/>
          </p:nvPr>
        </p:nvSpPr>
        <p:spPr>
          <a:xfrm>
            <a:off x="2330420" y="280778"/>
            <a:ext cx="3957602" cy="692057"/>
          </a:xfrm>
        </p:spPr>
        <p:txBody>
          <a:bodyPr/>
          <a:lstStyle/>
          <a:p>
            <a:r>
              <a:rPr lang="en-US" dirty="0"/>
              <a:t>L.E.S.I.M.: Who We are</a:t>
            </a:r>
          </a:p>
        </p:txBody>
      </p:sp>
      <p:pic>
        <p:nvPicPr>
          <p:cNvPr id="19" name="Picture 2" descr="C:\Users\Gianluca\Desktop\italy_640.png">
            <a:extLst>
              <a:ext uri="{FF2B5EF4-FFF2-40B4-BE49-F238E27FC236}">
                <a16:creationId xmlns:a16="http://schemas.microsoft.com/office/drawing/2014/main" id="{8D5FDF35-C7AC-4E1C-8C05-50D3129937E8}"/>
              </a:ext>
            </a:extLst>
          </p:cNvPr>
          <p:cNvPicPr>
            <a:picLocks noChangeAspect="1" noChangeArrowheads="1"/>
          </p:cNvPicPr>
          <p:nvPr/>
        </p:nvPicPr>
        <p:blipFill>
          <a:blip r:embed="rId2" cstate="print"/>
          <a:srcRect/>
          <a:stretch>
            <a:fillRect/>
          </a:stretch>
        </p:blipFill>
        <p:spPr bwMode="auto">
          <a:xfrm>
            <a:off x="41972" y="2227186"/>
            <a:ext cx="1500021" cy="1125236"/>
          </a:xfrm>
          <a:prstGeom prst="rect">
            <a:avLst/>
          </a:prstGeom>
          <a:noFill/>
        </p:spPr>
      </p:pic>
      <p:pic>
        <p:nvPicPr>
          <p:cNvPr id="20" name="Picture 4" descr="C:\Users\Gianluca\Google Drive\Conferenze2014\Siti_conferenze\IMEKO_Slider\santa_sofia.jpg">
            <a:extLst>
              <a:ext uri="{FF2B5EF4-FFF2-40B4-BE49-F238E27FC236}">
                <a16:creationId xmlns:a16="http://schemas.microsoft.com/office/drawing/2014/main" id="{59AAA475-7D2B-45C5-B0E9-B7C1B4B7959D}"/>
              </a:ext>
            </a:extLst>
          </p:cNvPr>
          <p:cNvPicPr>
            <a:picLocks noChangeAspect="1" noChangeArrowheads="1"/>
          </p:cNvPicPr>
          <p:nvPr/>
        </p:nvPicPr>
        <p:blipFill>
          <a:blip r:embed="rId3" cstate="print"/>
          <a:srcRect/>
          <a:stretch>
            <a:fillRect/>
          </a:stretch>
        </p:blipFill>
        <p:spPr bwMode="auto">
          <a:xfrm>
            <a:off x="6457132" y="1578177"/>
            <a:ext cx="3403648" cy="1512733"/>
          </a:xfrm>
          <a:prstGeom prst="rect">
            <a:avLst/>
          </a:prstGeom>
          <a:ln>
            <a:noFill/>
          </a:ln>
          <a:effectLst>
            <a:outerShdw blurRad="190500" algn="tl" rotWithShape="0">
              <a:srgbClr val="000000">
                <a:alpha val="70000"/>
              </a:srgbClr>
            </a:outerShdw>
          </a:effectLst>
        </p:spPr>
      </p:pic>
      <p:pic>
        <p:nvPicPr>
          <p:cNvPr id="22" name="Picture 6" descr="C:\Users\Gianluca\Google Drive\Conferenze2014\Siti_conferenze\IMEKO_Slider\teatro_romano.jpg">
            <a:extLst>
              <a:ext uri="{FF2B5EF4-FFF2-40B4-BE49-F238E27FC236}">
                <a16:creationId xmlns:a16="http://schemas.microsoft.com/office/drawing/2014/main" id="{53A4E603-61EF-44B8-9DD2-BEFFE9C74F1A}"/>
              </a:ext>
            </a:extLst>
          </p:cNvPr>
          <p:cNvPicPr>
            <a:picLocks noChangeAspect="1" noChangeArrowheads="1"/>
          </p:cNvPicPr>
          <p:nvPr/>
        </p:nvPicPr>
        <p:blipFill>
          <a:blip r:embed="rId4" cstate="print"/>
          <a:srcRect/>
          <a:stretch>
            <a:fillRect/>
          </a:stretch>
        </p:blipFill>
        <p:spPr bwMode="auto">
          <a:xfrm>
            <a:off x="8581637" y="3344310"/>
            <a:ext cx="3371015" cy="1498229"/>
          </a:xfrm>
          <a:prstGeom prst="rect">
            <a:avLst/>
          </a:prstGeom>
          <a:ln>
            <a:noFill/>
          </a:ln>
          <a:effectLst>
            <a:outerShdw blurRad="190500" algn="tl" rotWithShape="0">
              <a:srgbClr val="000000">
                <a:alpha val="70000"/>
              </a:srgbClr>
            </a:outerShdw>
          </a:effectLst>
        </p:spPr>
      </p:pic>
      <p:pic>
        <p:nvPicPr>
          <p:cNvPr id="23" name="Picture 7" descr="C:\Users\Gianluca\Google Drive\Conferenze2014\Siti_conferenze\IMEKO_Slider\arco.jpg">
            <a:extLst>
              <a:ext uri="{FF2B5EF4-FFF2-40B4-BE49-F238E27FC236}">
                <a16:creationId xmlns:a16="http://schemas.microsoft.com/office/drawing/2014/main" id="{70D0425F-DC6A-4CC2-BA3D-7A9342231AB1}"/>
              </a:ext>
            </a:extLst>
          </p:cNvPr>
          <p:cNvPicPr>
            <a:picLocks noChangeAspect="1" noChangeArrowheads="1"/>
          </p:cNvPicPr>
          <p:nvPr/>
        </p:nvPicPr>
        <p:blipFill>
          <a:blip r:embed="rId5" cstate="print"/>
          <a:srcRect/>
          <a:stretch>
            <a:fillRect/>
          </a:stretch>
        </p:blipFill>
        <p:spPr bwMode="auto">
          <a:xfrm>
            <a:off x="6288022" y="5228826"/>
            <a:ext cx="3345631" cy="1486947"/>
          </a:xfrm>
          <a:prstGeom prst="rect">
            <a:avLst/>
          </a:prstGeom>
          <a:ln>
            <a:noFill/>
          </a:ln>
          <a:effectLst>
            <a:outerShdw blurRad="190500" algn="tl" rotWithShape="0">
              <a:srgbClr val="000000">
                <a:alpha val="70000"/>
              </a:srgbClr>
            </a:outerShdw>
          </a:effectLst>
        </p:spPr>
      </p:pic>
      <p:pic>
        <p:nvPicPr>
          <p:cNvPr id="24" name="Picture 8" descr="C:\Users\Gianluca\Desktop\LogoUNESCO_OK_Tagliato.jpg">
            <a:extLst>
              <a:ext uri="{FF2B5EF4-FFF2-40B4-BE49-F238E27FC236}">
                <a16:creationId xmlns:a16="http://schemas.microsoft.com/office/drawing/2014/main" id="{379D08E3-B90B-42FF-B8CE-74F5E26F1D35}"/>
              </a:ext>
            </a:extLst>
          </p:cNvPr>
          <p:cNvPicPr>
            <a:picLocks noChangeAspect="1" noChangeArrowheads="1"/>
          </p:cNvPicPr>
          <p:nvPr/>
        </p:nvPicPr>
        <p:blipFill>
          <a:blip r:embed="rId6" cstate="print"/>
          <a:srcRect l="56863"/>
          <a:stretch>
            <a:fillRect/>
          </a:stretch>
        </p:blipFill>
        <p:spPr bwMode="auto">
          <a:xfrm>
            <a:off x="10364352" y="1482166"/>
            <a:ext cx="1588299" cy="1644813"/>
          </a:xfrm>
          <a:prstGeom prst="rect">
            <a:avLst/>
          </a:prstGeom>
          <a:noFill/>
        </p:spPr>
      </p:pic>
      <p:pic>
        <p:nvPicPr>
          <p:cNvPr id="25" name="Picture 8" descr="C:\Users\Gianluca\Desktop\LogoUNESCO_OK_Tagliato.jpg">
            <a:extLst>
              <a:ext uri="{FF2B5EF4-FFF2-40B4-BE49-F238E27FC236}">
                <a16:creationId xmlns:a16="http://schemas.microsoft.com/office/drawing/2014/main" id="{8687C96E-44AF-4DA5-B71C-26AA8ED6B6BA}"/>
              </a:ext>
            </a:extLst>
          </p:cNvPr>
          <p:cNvPicPr>
            <a:picLocks noChangeAspect="1" noChangeArrowheads="1"/>
          </p:cNvPicPr>
          <p:nvPr/>
        </p:nvPicPr>
        <p:blipFill>
          <a:blip r:embed="rId6" cstate="print"/>
          <a:srcRect r="50327"/>
          <a:stretch>
            <a:fillRect/>
          </a:stretch>
        </p:blipFill>
        <p:spPr bwMode="auto">
          <a:xfrm>
            <a:off x="6559272" y="3352422"/>
            <a:ext cx="1600697" cy="1439541"/>
          </a:xfrm>
          <a:prstGeom prst="rect">
            <a:avLst/>
          </a:prstGeom>
          <a:noFill/>
        </p:spPr>
      </p:pic>
      <p:pic>
        <p:nvPicPr>
          <p:cNvPr id="26" name="Picture 9" descr="C:\Users\Gianluca\Google Drive\Conferenze2014\Siti_conferenze\IMEKO_Slider\2.jpg">
            <a:extLst>
              <a:ext uri="{FF2B5EF4-FFF2-40B4-BE49-F238E27FC236}">
                <a16:creationId xmlns:a16="http://schemas.microsoft.com/office/drawing/2014/main" id="{770E781D-076F-49F6-B348-E4493D7BBDE7}"/>
              </a:ext>
            </a:extLst>
          </p:cNvPr>
          <p:cNvPicPr>
            <a:picLocks noChangeAspect="1" noChangeArrowheads="1"/>
          </p:cNvPicPr>
          <p:nvPr/>
        </p:nvPicPr>
        <p:blipFill>
          <a:blip r:embed="rId7" cstate="print"/>
          <a:srcRect l="9842" r="32162"/>
          <a:stretch>
            <a:fillRect/>
          </a:stretch>
        </p:blipFill>
        <p:spPr bwMode="auto">
          <a:xfrm>
            <a:off x="10013501" y="5226583"/>
            <a:ext cx="1927848" cy="1477367"/>
          </a:xfrm>
          <a:prstGeom prst="rect">
            <a:avLst/>
          </a:prstGeom>
          <a:noFill/>
        </p:spPr>
      </p:pic>
      <p:pic>
        <p:nvPicPr>
          <p:cNvPr id="38" name="Picture 3" descr="C:\Users\Gianluca\Desktop\italia_cartina.gif">
            <a:extLst>
              <a:ext uri="{FF2B5EF4-FFF2-40B4-BE49-F238E27FC236}">
                <a16:creationId xmlns:a16="http://schemas.microsoft.com/office/drawing/2014/main" id="{38188F9F-1C9B-41FE-81F6-8E9FD1F1E616}"/>
              </a:ext>
            </a:extLst>
          </p:cNvPr>
          <p:cNvPicPr>
            <a:picLocks noChangeAspect="1" noChangeArrowheads="1"/>
          </p:cNvPicPr>
          <p:nvPr/>
        </p:nvPicPr>
        <p:blipFill>
          <a:blip r:embed="rId8" cstate="print"/>
          <a:srcRect/>
          <a:stretch>
            <a:fillRect/>
          </a:stretch>
        </p:blipFill>
        <p:spPr bwMode="auto">
          <a:xfrm>
            <a:off x="1555516" y="1801714"/>
            <a:ext cx="3810000" cy="4457700"/>
          </a:xfrm>
          <a:prstGeom prst="rect">
            <a:avLst/>
          </a:prstGeom>
          <a:noFill/>
        </p:spPr>
      </p:pic>
      <p:grpSp>
        <p:nvGrpSpPr>
          <p:cNvPr id="39" name="Group 1">
            <a:extLst>
              <a:ext uri="{FF2B5EF4-FFF2-40B4-BE49-F238E27FC236}">
                <a16:creationId xmlns:a16="http://schemas.microsoft.com/office/drawing/2014/main" id="{BE469E38-95EC-4FE9-8DB1-3E723B5B24C1}"/>
              </a:ext>
            </a:extLst>
          </p:cNvPr>
          <p:cNvGrpSpPr/>
          <p:nvPr/>
        </p:nvGrpSpPr>
        <p:grpSpPr>
          <a:xfrm>
            <a:off x="4182779" y="4236845"/>
            <a:ext cx="1529179" cy="1006131"/>
            <a:chOff x="4330354" y="1657880"/>
            <a:chExt cx="1529179" cy="1006130"/>
          </a:xfrm>
        </p:grpSpPr>
        <p:sp>
          <p:nvSpPr>
            <p:cNvPr id="40" name="Isosceles Triangle 72">
              <a:extLst>
                <a:ext uri="{FF2B5EF4-FFF2-40B4-BE49-F238E27FC236}">
                  <a16:creationId xmlns:a16="http://schemas.microsoft.com/office/drawing/2014/main" id="{55C1A4C5-C2E9-4133-9B01-64DC429E54D1}"/>
                </a:ext>
              </a:extLst>
            </p:cNvPr>
            <p:cNvSpPr/>
            <p:nvPr/>
          </p:nvSpPr>
          <p:spPr>
            <a:xfrm rot="10800000" flipV="1">
              <a:off x="4330354" y="1657880"/>
              <a:ext cx="135526" cy="612648"/>
            </a:xfrm>
            <a:prstGeom prst="triangle">
              <a:avLst>
                <a:gd name="adj" fmla="val 10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73">
              <a:extLst>
                <a:ext uri="{FF2B5EF4-FFF2-40B4-BE49-F238E27FC236}">
                  <a16:creationId xmlns:a16="http://schemas.microsoft.com/office/drawing/2014/main" id="{7E6B323B-78DA-4966-A023-CA199FCA28E6}"/>
                </a:ext>
              </a:extLst>
            </p:cNvPr>
            <p:cNvSpPr/>
            <p:nvPr/>
          </p:nvSpPr>
          <p:spPr>
            <a:xfrm>
              <a:off x="4330354" y="2269125"/>
              <a:ext cx="1529179" cy="39488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Benevento</a:t>
              </a:r>
            </a:p>
          </p:txBody>
        </p:sp>
      </p:grpSp>
      <p:grpSp>
        <p:nvGrpSpPr>
          <p:cNvPr id="42" name="Group 161">
            <a:extLst>
              <a:ext uri="{FF2B5EF4-FFF2-40B4-BE49-F238E27FC236}">
                <a16:creationId xmlns:a16="http://schemas.microsoft.com/office/drawing/2014/main" id="{C4249E4F-79EA-460F-B1E0-DA55E64B1F35}"/>
              </a:ext>
            </a:extLst>
          </p:cNvPr>
          <p:cNvGrpSpPr/>
          <p:nvPr/>
        </p:nvGrpSpPr>
        <p:grpSpPr>
          <a:xfrm>
            <a:off x="1897748" y="2948653"/>
            <a:ext cx="1529179" cy="1003597"/>
            <a:chOff x="524874" y="2994028"/>
            <a:chExt cx="1529179" cy="1003597"/>
          </a:xfrm>
          <a:solidFill>
            <a:schemeClr val="tx1"/>
          </a:solidFill>
        </p:grpSpPr>
        <p:sp>
          <p:nvSpPr>
            <p:cNvPr id="43" name="Isosceles Triangle 162">
              <a:extLst>
                <a:ext uri="{FF2B5EF4-FFF2-40B4-BE49-F238E27FC236}">
                  <a16:creationId xmlns:a16="http://schemas.microsoft.com/office/drawing/2014/main" id="{78595E5C-83E0-4993-8E79-67434D9B9439}"/>
                </a:ext>
              </a:extLst>
            </p:cNvPr>
            <p:cNvSpPr/>
            <p:nvPr/>
          </p:nvSpPr>
          <p:spPr>
            <a:xfrm rot="10800000">
              <a:off x="1918527" y="3387348"/>
              <a:ext cx="135526" cy="610277"/>
            </a:xfrm>
            <a:prstGeom prst="triangle">
              <a:avLst>
                <a:gd name="adj" fmla="val 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163">
              <a:extLst>
                <a:ext uri="{FF2B5EF4-FFF2-40B4-BE49-F238E27FC236}">
                  <a16:creationId xmlns:a16="http://schemas.microsoft.com/office/drawing/2014/main" id="{84E1770F-0F76-4788-967F-B6F83FA93DB4}"/>
                </a:ext>
              </a:extLst>
            </p:cNvPr>
            <p:cNvSpPr/>
            <p:nvPr/>
          </p:nvSpPr>
          <p:spPr>
            <a:xfrm>
              <a:off x="524874" y="2994028"/>
              <a:ext cx="1529179" cy="394885"/>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Rome</a:t>
              </a:r>
            </a:p>
          </p:txBody>
        </p:sp>
      </p:grpSp>
      <p:grpSp>
        <p:nvGrpSpPr>
          <p:cNvPr id="45" name="Group 1">
            <a:extLst>
              <a:ext uri="{FF2B5EF4-FFF2-40B4-BE49-F238E27FC236}">
                <a16:creationId xmlns:a16="http://schemas.microsoft.com/office/drawing/2014/main" id="{033BFABB-BFF4-4DD4-9C19-982A1F06A84E}"/>
              </a:ext>
            </a:extLst>
          </p:cNvPr>
          <p:cNvGrpSpPr/>
          <p:nvPr/>
        </p:nvGrpSpPr>
        <p:grpSpPr>
          <a:xfrm>
            <a:off x="2529820" y="4390674"/>
            <a:ext cx="1529179" cy="1005163"/>
            <a:chOff x="2438211" y="3055730"/>
            <a:chExt cx="1529179" cy="1005162"/>
          </a:xfrm>
        </p:grpSpPr>
        <p:sp>
          <p:nvSpPr>
            <p:cNvPr id="46" name="Isosceles Triangle 45">
              <a:extLst>
                <a:ext uri="{FF2B5EF4-FFF2-40B4-BE49-F238E27FC236}">
                  <a16:creationId xmlns:a16="http://schemas.microsoft.com/office/drawing/2014/main" id="{3C047B49-4AC5-47C6-96B7-F204768E6AF0}"/>
                </a:ext>
              </a:extLst>
            </p:cNvPr>
            <p:cNvSpPr/>
            <p:nvPr/>
          </p:nvSpPr>
          <p:spPr>
            <a:xfrm>
              <a:off x="3831864" y="3055730"/>
              <a:ext cx="135526" cy="610277"/>
            </a:xfrm>
            <a:prstGeom prst="triangle">
              <a:avLst>
                <a:gd name="adj" fmla="val 10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55A0D7FB-DFFF-4820-8913-595A195DC825}"/>
                </a:ext>
              </a:extLst>
            </p:cNvPr>
            <p:cNvSpPr/>
            <p:nvPr/>
          </p:nvSpPr>
          <p:spPr>
            <a:xfrm>
              <a:off x="2438211" y="3666007"/>
              <a:ext cx="1529179" cy="39488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Naples</a:t>
              </a:r>
            </a:p>
          </p:txBody>
        </p:sp>
      </p:grpSp>
      <p:grpSp>
        <p:nvGrpSpPr>
          <p:cNvPr id="48" name="Group 2050">
            <a:extLst>
              <a:ext uri="{FF2B5EF4-FFF2-40B4-BE49-F238E27FC236}">
                <a16:creationId xmlns:a16="http://schemas.microsoft.com/office/drawing/2014/main" id="{2ED7FD10-0831-4A31-9259-506FF12A3F5E}"/>
              </a:ext>
            </a:extLst>
          </p:cNvPr>
          <p:cNvGrpSpPr/>
          <p:nvPr/>
        </p:nvGrpSpPr>
        <p:grpSpPr>
          <a:xfrm>
            <a:off x="3921471" y="3380926"/>
            <a:ext cx="548647" cy="880833"/>
            <a:chOff x="2527714" y="1844348"/>
            <a:chExt cx="2334074" cy="3747277"/>
          </a:xfrm>
          <a:solidFill>
            <a:schemeClr val="accent6"/>
          </a:solidFill>
        </p:grpSpPr>
        <p:sp>
          <p:nvSpPr>
            <p:cNvPr id="49" name="Freeform 47">
              <a:extLst>
                <a:ext uri="{FF2B5EF4-FFF2-40B4-BE49-F238E27FC236}">
                  <a16:creationId xmlns:a16="http://schemas.microsoft.com/office/drawing/2014/main" id="{D5F21FF0-08C8-40DB-8ED4-DF40C3DF32DD}"/>
                </a:ext>
              </a:extLst>
            </p:cNvPr>
            <p:cNvSpPr/>
            <p:nvPr/>
          </p:nvSpPr>
          <p:spPr>
            <a:xfrm>
              <a:off x="2527714" y="1844348"/>
              <a:ext cx="2334074" cy="3747277"/>
            </a:xfrm>
            <a:custGeom>
              <a:avLst/>
              <a:gdLst>
                <a:gd name="connsiteX0" fmla="*/ 1167037 w 2334074"/>
                <a:gd name="connsiteY0" fmla="*/ 0 h 3747277"/>
                <a:gd name="connsiteX1" fmla="*/ 2334074 w 2334074"/>
                <a:gd name="connsiteY1" fmla="*/ 1167037 h 3747277"/>
                <a:gd name="connsiteX2" fmla="*/ 2310364 w 2334074"/>
                <a:gd name="connsiteY2" fmla="*/ 1402236 h 3747277"/>
                <a:gd name="connsiteX3" fmla="*/ 2306194 w 2334074"/>
                <a:gd name="connsiteY3" fmla="*/ 1418453 h 3747277"/>
                <a:gd name="connsiteX4" fmla="*/ 2281606 w 2334074"/>
                <a:gd name="connsiteY4" fmla="*/ 1514078 h 3747277"/>
                <a:gd name="connsiteX5" fmla="*/ 2242362 w 2334074"/>
                <a:gd name="connsiteY5" fmla="*/ 1621301 h 3747277"/>
                <a:gd name="connsiteX6" fmla="*/ 2226859 w 2334074"/>
                <a:gd name="connsiteY6" fmla="*/ 1653484 h 3747277"/>
                <a:gd name="connsiteX7" fmla="*/ 2182984 w 2334074"/>
                <a:gd name="connsiteY7" fmla="*/ 1740164 h 3747277"/>
                <a:gd name="connsiteX8" fmla="*/ 2182981 w 2334074"/>
                <a:gd name="connsiteY8" fmla="*/ 1740169 h 3747277"/>
                <a:gd name="connsiteX9" fmla="*/ 1167037 w 2334074"/>
                <a:gd name="connsiteY9" fmla="*/ 3747277 h 3747277"/>
                <a:gd name="connsiteX10" fmla="*/ 151093 w 2334074"/>
                <a:gd name="connsiteY10" fmla="*/ 1740169 h 3747277"/>
                <a:gd name="connsiteX11" fmla="*/ 151090 w 2334074"/>
                <a:gd name="connsiteY11" fmla="*/ 1740164 h 3747277"/>
                <a:gd name="connsiteX12" fmla="*/ 107215 w 2334074"/>
                <a:gd name="connsiteY12" fmla="*/ 1653484 h 3747277"/>
                <a:gd name="connsiteX13" fmla="*/ 91712 w 2334074"/>
                <a:gd name="connsiteY13" fmla="*/ 1621301 h 3747277"/>
                <a:gd name="connsiteX14" fmla="*/ 52468 w 2334074"/>
                <a:gd name="connsiteY14" fmla="*/ 1514078 h 3747277"/>
                <a:gd name="connsiteX15" fmla="*/ 27880 w 2334074"/>
                <a:gd name="connsiteY15" fmla="*/ 1418453 h 3747277"/>
                <a:gd name="connsiteX16" fmla="*/ 23710 w 2334074"/>
                <a:gd name="connsiteY16" fmla="*/ 1402236 h 3747277"/>
                <a:gd name="connsiteX17" fmla="*/ 0 w 2334074"/>
                <a:gd name="connsiteY17" fmla="*/ 1167037 h 3747277"/>
                <a:gd name="connsiteX18" fmla="*/ 1167037 w 2334074"/>
                <a:gd name="connsiteY18" fmla="*/ 0 h 3747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34074" h="3747277">
                  <a:moveTo>
                    <a:pt x="1167037" y="0"/>
                  </a:moveTo>
                  <a:cubicBezTo>
                    <a:pt x="1811574" y="0"/>
                    <a:pt x="2334074" y="522500"/>
                    <a:pt x="2334074" y="1167037"/>
                  </a:cubicBezTo>
                  <a:cubicBezTo>
                    <a:pt x="2334074" y="1247604"/>
                    <a:pt x="2325910" y="1326265"/>
                    <a:pt x="2310364" y="1402236"/>
                  </a:cubicBezTo>
                  <a:lnTo>
                    <a:pt x="2306194" y="1418453"/>
                  </a:lnTo>
                  <a:lnTo>
                    <a:pt x="2281606" y="1514078"/>
                  </a:lnTo>
                  <a:cubicBezTo>
                    <a:pt x="2270240" y="1550622"/>
                    <a:pt x="2257127" y="1586395"/>
                    <a:pt x="2242362" y="1621301"/>
                  </a:cubicBezTo>
                  <a:lnTo>
                    <a:pt x="2226859" y="1653484"/>
                  </a:lnTo>
                  <a:lnTo>
                    <a:pt x="2182984" y="1740164"/>
                  </a:lnTo>
                  <a:lnTo>
                    <a:pt x="2182981" y="1740169"/>
                  </a:lnTo>
                  <a:lnTo>
                    <a:pt x="1167037" y="3747277"/>
                  </a:lnTo>
                  <a:lnTo>
                    <a:pt x="151093" y="1740169"/>
                  </a:lnTo>
                  <a:lnTo>
                    <a:pt x="151090" y="1740164"/>
                  </a:lnTo>
                  <a:lnTo>
                    <a:pt x="107215" y="1653484"/>
                  </a:lnTo>
                  <a:lnTo>
                    <a:pt x="91712" y="1621301"/>
                  </a:lnTo>
                  <a:cubicBezTo>
                    <a:pt x="76948" y="1586395"/>
                    <a:pt x="63834" y="1550622"/>
                    <a:pt x="52468" y="1514078"/>
                  </a:cubicBezTo>
                  <a:lnTo>
                    <a:pt x="27880" y="1418453"/>
                  </a:lnTo>
                  <a:lnTo>
                    <a:pt x="23710" y="1402236"/>
                  </a:lnTo>
                  <a:cubicBezTo>
                    <a:pt x="8164" y="1326265"/>
                    <a:pt x="0" y="1247604"/>
                    <a:pt x="0" y="1167037"/>
                  </a:cubicBezTo>
                  <a:cubicBezTo>
                    <a:pt x="0" y="522500"/>
                    <a:pt x="522500" y="0"/>
                    <a:pt x="1167037" y="0"/>
                  </a:cubicBezTo>
                  <a:close/>
                </a:path>
              </a:pathLst>
            </a:custGeom>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100000" b="100000"/>
              </a:path>
              <a:tileRect t="-100000" r="-100000"/>
            </a:gradFill>
            <a:ln w="12700" cap="flat" cmpd="sng" algn="ctr">
              <a:noFill/>
              <a:prstDash val="solid"/>
              <a:miter lim="800000"/>
            </a:ln>
            <a:effectLst/>
          </p:spPr>
          <p:txBody>
            <a:bodyPr rtlCol="0" anchor="ctr"/>
            <a:lstStyle/>
            <a:p>
              <a:pPr algn="ctr">
                <a:defRPr/>
              </a:pPr>
              <a:endParaRPr lang="en-US" sz="1400" kern="0" dirty="0">
                <a:solidFill>
                  <a:prstClr val="white"/>
                </a:solidFill>
                <a:latin typeface="Calibri" panose="020F0502020204030204"/>
              </a:endParaRPr>
            </a:p>
          </p:txBody>
        </p:sp>
        <p:sp>
          <p:nvSpPr>
            <p:cNvPr id="50" name="Oval 48">
              <a:extLst>
                <a:ext uri="{FF2B5EF4-FFF2-40B4-BE49-F238E27FC236}">
                  <a16:creationId xmlns:a16="http://schemas.microsoft.com/office/drawing/2014/main" id="{19216797-7D9A-4459-8386-DBF682CF0FA6}"/>
                </a:ext>
              </a:extLst>
            </p:cNvPr>
            <p:cNvSpPr/>
            <p:nvPr/>
          </p:nvSpPr>
          <p:spPr>
            <a:xfrm>
              <a:off x="2768981" y="2087840"/>
              <a:ext cx="1847088" cy="1847088"/>
            </a:xfrm>
            <a:prstGeom prst="ellipse">
              <a:avLst/>
            </a:prstGeom>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lin ang="0" scaled="1"/>
              <a:tileRect/>
            </a:gradFill>
            <a:ln w="12700" cap="flat" cmpd="sng" algn="ctr">
              <a:noFill/>
              <a:prstDash val="solid"/>
              <a:miter lim="800000"/>
            </a:ln>
            <a:effectLst/>
          </p:spPr>
          <p:txBody>
            <a:bodyPr rtlCol="0" anchor="ctr"/>
            <a:lstStyle/>
            <a:p>
              <a:pPr algn="ctr"/>
              <a:endParaRPr lang="en-US" sz="1400" kern="0" dirty="0">
                <a:solidFill>
                  <a:prstClr val="white"/>
                </a:solidFill>
                <a:latin typeface="Calibri" panose="020F0502020204030204"/>
              </a:endParaRPr>
            </a:p>
          </p:txBody>
        </p:sp>
        <p:sp>
          <p:nvSpPr>
            <p:cNvPr id="51" name="Oval 49">
              <a:extLst>
                <a:ext uri="{FF2B5EF4-FFF2-40B4-BE49-F238E27FC236}">
                  <a16:creationId xmlns:a16="http://schemas.microsoft.com/office/drawing/2014/main" id="{D66C104A-D89D-4CC0-A3F4-E948CB37F604}"/>
                </a:ext>
              </a:extLst>
            </p:cNvPr>
            <p:cNvSpPr/>
            <p:nvPr/>
          </p:nvSpPr>
          <p:spPr>
            <a:xfrm>
              <a:off x="3101911" y="2420770"/>
              <a:ext cx="1181227" cy="1181227"/>
            </a:xfrm>
            <a:prstGeom prst="ellipse">
              <a:avLst/>
            </a:prstGeom>
            <a:solidFill>
              <a:schemeClr val="bg1"/>
            </a:solidFill>
            <a:ln w="12700" cap="flat" cmpd="sng" algn="ctr">
              <a:noFill/>
              <a:prstDash val="solid"/>
              <a:miter lim="800000"/>
            </a:ln>
            <a:effectLst/>
          </p:spPr>
          <p:txBody>
            <a:bodyPr rtlCol="0" anchor="ctr"/>
            <a:lstStyle/>
            <a:p>
              <a:pPr algn="ctr">
                <a:defRPr/>
              </a:pPr>
              <a:r>
                <a:rPr lang="en-US" sz="1400" kern="0" dirty="0">
                  <a:latin typeface="Calibri" panose="020F0502020204030204"/>
                </a:rPr>
                <a:t> </a:t>
              </a:r>
            </a:p>
          </p:txBody>
        </p:sp>
      </p:grpSp>
      <p:sp>
        <p:nvSpPr>
          <p:cNvPr id="3" name="Rettangolo 2">
            <a:extLst>
              <a:ext uri="{FF2B5EF4-FFF2-40B4-BE49-F238E27FC236}">
                <a16:creationId xmlns:a16="http://schemas.microsoft.com/office/drawing/2014/main" id="{55F7A988-61CC-46BB-BE5D-2C2CE7DB440B}"/>
              </a:ext>
            </a:extLst>
          </p:cNvPr>
          <p:cNvSpPr/>
          <p:nvPr/>
        </p:nvSpPr>
        <p:spPr>
          <a:xfrm>
            <a:off x="7260933" y="395973"/>
            <a:ext cx="2902461" cy="461665"/>
          </a:xfrm>
          <a:prstGeom prst="rect">
            <a:avLst/>
          </a:prstGeom>
        </p:spPr>
        <p:txBody>
          <a:bodyPr wrap="none">
            <a:spAutoFit/>
          </a:bodyPr>
          <a:lstStyle/>
          <a:p>
            <a:r>
              <a:rPr lang="en-US" sz="2400" b="1" dirty="0">
                <a:solidFill>
                  <a:srgbClr val="2E347C"/>
                </a:solidFill>
              </a:rPr>
              <a:t>Where is Benevento?</a:t>
            </a:r>
            <a:endParaRPr lang="it-IT" sz="2400" b="1" dirty="0">
              <a:solidFill>
                <a:srgbClr val="2E347C"/>
              </a:solidFill>
            </a:endParaRPr>
          </a:p>
        </p:txBody>
      </p:sp>
      <p:sp>
        <p:nvSpPr>
          <p:cNvPr id="4" name="CasellaDiTesto 3">
            <a:extLst>
              <a:ext uri="{FF2B5EF4-FFF2-40B4-BE49-F238E27FC236}">
                <a16:creationId xmlns:a16="http://schemas.microsoft.com/office/drawing/2014/main" id="{5C679612-C284-C3F5-1BB6-4BBB21D54233}"/>
              </a:ext>
            </a:extLst>
          </p:cNvPr>
          <p:cNvSpPr txBox="1"/>
          <p:nvPr/>
        </p:nvSpPr>
        <p:spPr>
          <a:xfrm>
            <a:off x="5574057" y="3090910"/>
            <a:ext cx="1933543" cy="646331"/>
          </a:xfrm>
          <a:prstGeom prst="rect">
            <a:avLst/>
          </a:prstGeom>
          <a:noFill/>
        </p:spPr>
        <p:txBody>
          <a:bodyPr wrap="none" rtlCol="0">
            <a:spAutoFit/>
          </a:bodyPr>
          <a:lstStyle/>
          <a:p>
            <a:r>
              <a:rPr lang="it-IT" sz="3600" b="1" dirty="0">
                <a:solidFill>
                  <a:srgbClr val="FF0000"/>
                </a:solidFill>
              </a:rPr>
              <a:t>TWICE  !!</a:t>
            </a:r>
          </a:p>
        </p:txBody>
      </p:sp>
    </p:spTree>
    <p:extLst>
      <p:ext uri="{BB962C8B-B14F-4D97-AF65-F5344CB8AC3E}">
        <p14:creationId xmlns:p14="http://schemas.microsoft.com/office/powerpoint/2010/main" val="9196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Picture 4">
            <a:extLst>
              <a:ext uri="{FF2B5EF4-FFF2-40B4-BE49-F238E27FC236}">
                <a16:creationId xmlns:a16="http://schemas.microsoft.com/office/drawing/2014/main" id="{0D04EBB5-1AB5-4319-B4D6-E49080885F66}"/>
              </a:ext>
            </a:extLst>
          </p:cNvPr>
          <p:cNvPicPr>
            <a:picLocks noChangeAspect="1" noChangeArrowheads="1"/>
          </p:cNvPicPr>
          <p:nvPr/>
        </p:nvPicPr>
        <p:blipFill>
          <a:blip r:embed="rId3" cstate="print"/>
          <a:srcRect/>
          <a:stretch>
            <a:fillRect/>
          </a:stretch>
        </p:blipFill>
        <p:spPr bwMode="auto">
          <a:xfrm>
            <a:off x="10261007" y="238587"/>
            <a:ext cx="1753291" cy="787192"/>
          </a:xfrm>
          <a:prstGeom prst="rect">
            <a:avLst/>
          </a:prstGeom>
          <a:noFill/>
          <a:ln w="9360" cap="flat">
            <a:noFill/>
            <a:miter lim="800000"/>
            <a:headEnd/>
            <a:tailEnd/>
          </a:ln>
          <a:effectLst/>
        </p:spPr>
      </p:pic>
      <p:sp>
        <p:nvSpPr>
          <p:cNvPr id="2" name="Titolo 1">
            <a:extLst>
              <a:ext uri="{FF2B5EF4-FFF2-40B4-BE49-F238E27FC236}">
                <a16:creationId xmlns:a16="http://schemas.microsoft.com/office/drawing/2014/main" id="{9076430E-5FA4-46BF-9E6C-CF086692EF7E}"/>
              </a:ext>
            </a:extLst>
          </p:cNvPr>
          <p:cNvSpPr>
            <a:spLocks noGrp="1"/>
          </p:cNvSpPr>
          <p:nvPr>
            <p:ph type="title"/>
          </p:nvPr>
        </p:nvSpPr>
        <p:spPr>
          <a:xfrm>
            <a:off x="1159620" y="-427709"/>
            <a:ext cx="10058400" cy="1450757"/>
          </a:xfrm>
        </p:spPr>
        <p:txBody>
          <a:bodyPr/>
          <a:lstStyle/>
          <a:p>
            <a:r>
              <a:rPr lang="en-US" dirty="0"/>
              <a:t>L.E.S.I.M.: Who We</a:t>
            </a:r>
          </a:p>
        </p:txBody>
      </p:sp>
      <p:pic>
        <p:nvPicPr>
          <p:cNvPr id="3" name="Picture 2" descr="C:\Users\NASA\Desktop\Daponte - 2016\fotodellesimtutte\Eulalia Balestrieri.jpg">
            <a:extLst>
              <a:ext uri="{FF2B5EF4-FFF2-40B4-BE49-F238E27FC236}">
                <a16:creationId xmlns:a16="http://schemas.microsoft.com/office/drawing/2014/main" id="{9C22D0BD-9E59-EDA9-CB60-52276508937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88820" y="2340312"/>
            <a:ext cx="1234281" cy="1346488"/>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5" descr="C:\Users\NASA\Desktop\Daponte - 2016\fotodellesimtutte\Gianluca Mazzilli.jpg">
            <a:extLst>
              <a:ext uri="{FF2B5EF4-FFF2-40B4-BE49-F238E27FC236}">
                <a16:creationId xmlns:a16="http://schemas.microsoft.com/office/drawing/2014/main" id="{C36130DB-23C5-A09C-C409-B49E061C6D4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13744" y="4241929"/>
            <a:ext cx="1239849" cy="1352563"/>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7" descr="C:\Users\NASA\Desktop\Daponte - 2016\fotodellesimtutte\Liliana Viglione.jpg">
            <a:extLst>
              <a:ext uri="{FF2B5EF4-FFF2-40B4-BE49-F238E27FC236}">
                <a16:creationId xmlns:a16="http://schemas.microsoft.com/office/drawing/2014/main" id="{7D686AC2-A2C9-2230-769C-5F24570D832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58514" y="4241929"/>
            <a:ext cx="1352563" cy="1352563"/>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10" descr="C:\Users\NASA\Desktop\Daponte - 2016\fotodellesimtutte\Sergio Rapuano.jpg">
            <a:extLst>
              <a:ext uri="{FF2B5EF4-FFF2-40B4-BE49-F238E27FC236}">
                <a16:creationId xmlns:a16="http://schemas.microsoft.com/office/drawing/2014/main" id="{4EDC6E83-4287-0E72-C3BD-2CB7C8CDB5A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86348" y="2310945"/>
            <a:ext cx="1227624" cy="1339227"/>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13">
            <a:extLst>
              <a:ext uri="{FF2B5EF4-FFF2-40B4-BE49-F238E27FC236}">
                <a16:creationId xmlns:a16="http://schemas.microsoft.com/office/drawing/2014/main" id="{22BC27B3-DE3D-A443-FE62-F6D26ABF623F}"/>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7488"/>
          <a:stretch/>
        </p:blipFill>
        <p:spPr bwMode="auto">
          <a:xfrm>
            <a:off x="8940900" y="2344072"/>
            <a:ext cx="1215011" cy="131336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extBox 6">
            <a:extLst>
              <a:ext uri="{FF2B5EF4-FFF2-40B4-BE49-F238E27FC236}">
                <a16:creationId xmlns:a16="http://schemas.microsoft.com/office/drawing/2014/main" id="{FDB4187A-70F7-EEC6-62A8-3E3C32291E19}"/>
              </a:ext>
            </a:extLst>
          </p:cNvPr>
          <p:cNvSpPr txBox="1"/>
          <p:nvPr/>
        </p:nvSpPr>
        <p:spPr>
          <a:xfrm>
            <a:off x="6236974" y="3653675"/>
            <a:ext cx="1225015" cy="523220"/>
          </a:xfrm>
          <a:prstGeom prst="rect">
            <a:avLst/>
          </a:prstGeom>
          <a:noFill/>
        </p:spPr>
        <p:txBody>
          <a:bodyPr wrap="none" rtlCol="0">
            <a:spAutoFit/>
          </a:bodyPr>
          <a:lstStyle/>
          <a:p>
            <a:pPr algn="ctr"/>
            <a:r>
              <a:rPr lang="en-US" sz="1400" b="1" dirty="0"/>
              <a:t>Prof. Eulalia </a:t>
            </a:r>
          </a:p>
          <a:p>
            <a:pPr algn="ctr"/>
            <a:r>
              <a:rPr lang="en-US" sz="1400" b="1" dirty="0"/>
              <a:t>Balestrieri</a:t>
            </a:r>
          </a:p>
        </p:txBody>
      </p:sp>
      <p:sp>
        <p:nvSpPr>
          <p:cNvPr id="10" name="TextBox 18">
            <a:extLst>
              <a:ext uri="{FF2B5EF4-FFF2-40B4-BE49-F238E27FC236}">
                <a16:creationId xmlns:a16="http://schemas.microsoft.com/office/drawing/2014/main" id="{F9F4FA22-3ACC-0982-4792-CA51203D635C}"/>
              </a:ext>
            </a:extLst>
          </p:cNvPr>
          <p:cNvSpPr txBox="1"/>
          <p:nvPr/>
        </p:nvSpPr>
        <p:spPr>
          <a:xfrm>
            <a:off x="9112718" y="3657434"/>
            <a:ext cx="1048684" cy="523220"/>
          </a:xfrm>
          <a:prstGeom prst="rect">
            <a:avLst/>
          </a:prstGeom>
          <a:noFill/>
        </p:spPr>
        <p:txBody>
          <a:bodyPr wrap="none" rtlCol="0">
            <a:spAutoFit/>
          </a:bodyPr>
          <a:lstStyle/>
          <a:p>
            <a:pPr algn="ctr"/>
            <a:r>
              <a:rPr lang="en-US" sz="1400" b="1" dirty="0"/>
              <a:t>Prof. Ioan </a:t>
            </a:r>
          </a:p>
          <a:p>
            <a:pPr algn="ctr"/>
            <a:r>
              <a:rPr lang="en-US" sz="1400" b="1" dirty="0"/>
              <a:t>Tudosa</a:t>
            </a:r>
          </a:p>
        </p:txBody>
      </p:sp>
      <p:sp>
        <p:nvSpPr>
          <p:cNvPr id="11" name="TextBox 19">
            <a:extLst>
              <a:ext uri="{FF2B5EF4-FFF2-40B4-BE49-F238E27FC236}">
                <a16:creationId xmlns:a16="http://schemas.microsoft.com/office/drawing/2014/main" id="{6BFF8B77-A0F3-8E5A-DAEA-8699B9BE7F43}"/>
              </a:ext>
            </a:extLst>
          </p:cNvPr>
          <p:cNvSpPr txBox="1"/>
          <p:nvPr/>
        </p:nvSpPr>
        <p:spPr>
          <a:xfrm>
            <a:off x="2097482" y="5575662"/>
            <a:ext cx="1321195" cy="738664"/>
          </a:xfrm>
          <a:prstGeom prst="rect">
            <a:avLst/>
          </a:prstGeom>
          <a:noFill/>
        </p:spPr>
        <p:txBody>
          <a:bodyPr wrap="none" rtlCol="0">
            <a:spAutoFit/>
          </a:bodyPr>
          <a:lstStyle/>
          <a:p>
            <a:pPr algn="ctr"/>
            <a:r>
              <a:rPr lang="en-US" sz="1400" b="1" dirty="0"/>
              <a:t>Dr. Gianluca </a:t>
            </a:r>
          </a:p>
          <a:p>
            <a:pPr algn="ctr"/>
            <a:r>
              <a:rPr lang="en-US" sz="1400" b="1" dirty="0"/>
              <a:t>Mazzilli</a:t>
            </a:r>
          </a:p>
          <a:p>
            <a:pPr algn="ctr"/>
            <a:r>
              <a:rPr lang="en-US" sz="1400" b="1" dirty="0"/>
              <a:t>(Researcher)</a:t>
            </a:r>
          </a:p>
        </p:txBody>
      </p:sp>
      <p:sp>
        <p:nvSpPr>
          <p:cNvPr id="12" name="TextBox 20">
            <a:extLst>
              <a:ext uri="{FF2B5EF4-FFF2-40B4-BE49-F238E27FC236}">
                <a16:creationId xmlns:a16="http://schemas.microsoft.com/office/drawing/2014/main" id="{B1D4ED86-173E-E141-516F-EC8E95E8F115}"/>
              </a:ext>
            </a:extLst>
          </p:cNvPr>
          <p:cNvSpPr txBox="1"/>
          <p:nvPr/>
        </p:nvSpPr>
        <p:spPr>
          <a:xfrm>
            <a:off x="3397006" y="5572253"/>
            <a:ext cx="1308370" cy="738664"/>
          </a:xfrm>
          <a:prstGeom prst="rect">
            <a:avLst/>
          </a:prstGeom>
          <a:noFill/>
        </p:spPr>
        <p:txBody>
          <a:bodyPr wrap="none" rtlCol="0">
            <a:spAutoFit/>
          </a:bodyPr>
          <a:lstStyle/>
          <a:p>
            <a:pPr algn="ctr"/>
            <a:r>
              <a:rPr lang="en-US" sz="1400" b="1" dirty="0"/>
              <a:t>Dr. Liliana </a:t>
            </a:r>
          </a:p>
          <a:p>
            <a:pPr algn="ctr"/>
            <a:r>
              <a:rPr lang="en-US" sz="1400" b="1" dirty="0"/>
              <a:t>Viglione</a:t>
            </a:r>
          </a:p>
          <a:p>
            <a:pPr algn="ctr"/>
            <a:r>
              <a:rPr lang="en-US" sz="1400" b="1" dirty="0"/>
              <a:t>(Researcher)</a:t>
            </a:r>
          </a:p>
        </p:txBody>
      </p:sp>
      <p:sp>
        <p:nvSpPr>
          <p:cNvPr id="13" name="TextBox 21">
            <a:extLst>
              <a:ext uri="{FF2B5EF4-FFF2-40B4-BE49-F238E27FC236}">
                <a16:creationId xmlns:a16="http://schemas.microsoft.com/office/drawing/2014/main" id="{613B1ECE-5ED9-4BA8-748F-C20D1C0BD1F1}"/>
              </a:ext>
            </a:extLst>
          </p:cNvPr>
          <p:cNvSpPr txBox="1"/>
          <p:nvPr/>
        </p:nvSpPr>
        <p:spPr>
          <a:xfrm>
            <a:off x="2013432" y="3650173"/>
            <a:ext cx="1459053" cy="523220"/>
          </a:xfrm>
          <a:prstGeom prst="rect">
            <a:avLst/>
          </a:prstGeom>
          <a:noFill/>
        </p:spPr>
        <p:txBody>
          <a:bodyPr wrap="none" rtlCol="0">
            <a:spAutoFit/>
          </a:bodyPr>
          <a:lstStyle/>
          <a:p>
            <a:pPr algn="ctr"/>
            <a:r>
              <a:rPr lang="en-US" sz="1400" b="1" dirty="0"/>
              <a:t>Prof. Pasquale </a:t>
            </a:r>
          </a:p>
          <a:p>
            <a:pPr algn="ctr"/>
            <a:r>
              <a:rPr lang="en-US" sz="1400" b="1" dirty="0"/>
              <a:t>Daponte</a:t>
            </a:r>
          </a:p>
        </p:txBody>
      </p:sp>
      <p:sp>
        <p:nvSpPr>
          <p:cNvPr id="14" name="TextBox 22">
            <a:extLst>
              <a:ext uri="{FF2B5EF4-FFF2-40B4-BE49-F238E27FC236}">
                <a16:creationId xmlns:a16="http://schemas.microsoft.com/office/drawing/2014/main" id="{409C1EFD-34E9-EEBC-A79B-241773DBD5E2}"/>
              </a:ext>
            </a:extLst>
          </p:cNvPr>
          <p:cNvSpPr txBox="1"/>
          <p:nvPr/>
        </p:nvSpPr>
        <p:spPr>
          <a:xfrm>
            <a:off x="3496113" y="3657434"/>
            <a:ext cx="1200970" cy="523220"/>
          </a:xfrm>
          <a:prstGeom prst="rect">
            <a:avLst/>
          </a:prstGeom>
          <a:noFill/>
        </p:spPr>
        <p:txBody>
          <a:bodyPr wrap="none" rtlCol="0">
            <a:spAutoFit/>
          </a:bodyPr>
          <a:lstStyle/>
          <a:p>
            <a:pPr algn="ctr"/>
            <a:r>
              <a:rPr lang="en-US" sz="1400" b="1" dirty="0"/>
              <a:t>Prof. Sergio </a:t>
            </a:r>
          </a:p>
          <a:p>
            <a:pPr algn="ctr"/>
            <a:r>
              <a:rPr lang="en-US" sz="1400" b="1" dirty="0"/>
              <a:t>Rapuano</a:t>
            </a:r>
          </a:p>
        </p:txBody>
      </p:sp>
      <p:sp>
        <p:nvSpPr>
          <p:cNvPr id="15" name="TextBox 23">
            <a:extLst>
              <a:ext uri="{FF2B5EF4-FFF2-40B4-BE49-F238E27FC236}">
                <a16:creationId xmlns:a16="http://schemas.microsoft.com/office/drawing/2014/main" id="{525B3DBD-D3B0-2437-F439-71A3271FBF5C}"/>
              </a:ext>
            </a:extLst>
          </p:cNvPr>
          <p:cNvSpPr txBox="1"/>
          <p:nvPr/>
        </p:nvSpPr>
        <p:spPr>
          <a:xfrm>
            <a:off x="4882084" y="3648941"/>
            <a:ext cx="1077539" cy="523220"/>
          </a:xfrm>
          <a:prstGeom prst="rect">
            <a:avLst/>
          </a:prstGeom>
          <a:noFill/>
        </p:spPr>
        <p:txBody>
          <a:bodyPr wrap="none" rtlCol="0">
            <a:spAutoFit/>
          </a:bodyPr>
          <a:lstStyle/>
          <a:p>
            <a:pPr algn="ctr"/>
            <a:r>
              <a:rPr lang="en-US" sz="1400" b="1" dirty="0"/>
              <a:t>Prof. Luca </a:t>
            </a:r>
          </a:p>
          <a:p>
            <a:pPr algn="ctr"/>
            <a:r>
              <a:rPr lang="en-US" sz="1400" b="1" dirty="0"/>
              <a:t>De Vito</a:t>
            </a:r>
          </a:p>
        </p:txBody>
      </p:sp>
      <p:sp>
        <p:nvSpPr>
          <p:cNvPr id="16" name="TextBox 26">
            <a:extLst>
              <a:ext uri="{FF2B5EF4-FFF2-40B4-BE49-F238E27FC236}">
                <a16:creationId xmlns:a16="http://schemas.microsoft.com/office/drawing/2014/main" id="{7F5D8F1E-EC49-EEF3-E436-B44204FF44ED}"/>
              </a:ext>
            </a:extLst>
          </p:cNvPr>
          <p:cNvSpPr txBox="1"/>
          <p:nvPr/>
        </p:nvSpPr>
        <p:spPr>
          <a:xfrm>
            <a:off x="7396791" y="3619231"/>
            <a:ext cx="1568057" cy="523220"/>
          </a:xfrm>
          <a:prstGeom prst="rect">
            <a:avLst/>
          </a:prstGeom>
          <a:noFill/>
        </p:spPr>
        <p:txBody>
          <a:bodyPr wrap="none" rtlCol="0">
            <a:spAutoFit/>
          </a:bodyPr>
          <a:lstStyle/>
          <a:p>
            <a:pPr algn="ctr"/>
            <a:r>
              <a:rPr lang="en-US" sz="1400" b="1" dirty="0"/>
              <a:t>Prof. Francesco </a:t>
            </a:r>
          </a:p>
          <a:p>
            <a:pPr algn="ctr"/>
            <a:r>
              <a:rPr lang="en-US" sz="1400" b="1" dirty="0"/>
              <a:t>Picariello</a:t>
            </a:r>
          </a:p>
        </p:txBody>
      </p:sp>
      <p:pic>
        <p:nvPicPr>
          <p:cNvPr id="17" name="Immagine 18" descr="Immagine che contiene persona, uomo, parete, cravatta&#10;&#10;Descrizione generata automaticamente">
            <a:extLst>
              <a:ext uri="{FF2B5EF4-FFF2-40B4-BE49-F238E27FC236}">
                <a16:creationId xmlns:a16="http://schemas.microsoft.com/office/drawing/2014/main" id="{C66C53C5-6942-4EE3-03E7-654C7C2B08A9}"/>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5734" r="12054"/>
          <a:stretch/>
        </p:blipFill>
        <p:spPr>
          <a:xfrm>
            <a:off x="4947345" y="4233886"/>
            <a:ext cx="1121068" cy="1352564"/>
          </a:xfrm>
          <a:prstGeom prst="rect">
            <a:avLst/>
          </a:prstGeom>
        </p:spPr>
      </p:pic>
      <p:sp>
        <p:nvSpPr>
          <p:cNvPr id="18" name="TextBox 20">
            <a:extLst>
              <a:ext uri="{FF2B5EF4-FFF2-40B4-BE49-F238E27FC236}">
                <a16:creationId xmlns:a16="http://schemas.microsoft.com/office/drawing/2014/main" id="{3521B572-FFF7-CFC0-B1BF-18196D130E8B}"/>
              </a:ext>
            </a:extLst>
          </p:cNvPr>
          <p:cNvSpPr txBox="1"/>
          <p:nvPr/>
        </p:nvSpPr>
        <p:spPr>
          <a:xfrm>
            <a:off x="4731222" y="5592785"/>
            <a:ext cx="1441420" cy="738664"/>
          </a:xfrm>
          <a:prstGeom prst="rect">
            <a:avLst/>
          </a:prstGeom>
          <a:noFill/>
        </p:spPr>
        <p:txBody>
          <a:bodyPr wrap="none" rtlCol="0">
            <a:spAutoFit/>
          </a:bodyPr>
          <a:lstStyle/>
          <a:p>
            <a:pPr algn="ctr"/>
            <a:r>
              <a:rPr lang="en-US" sz="1400" b="1" dirty="0"/>
              <a:t>Dr. Enrico</a:t>
            </a:r>
          </a:p>
          <a:p>
            <a:pPr algn="ctr"/>
            <a:r>
              <a:rPr lang="en-US" sz="1400" b="1" dirty="0"/>
              <a:t>Picariello</a:t>
            </a:r>
          </a:p>
          <a:p>
            <a:pPr algn="ctr"/>
            <a:r>
              <a:rPr lang="en-US" sz="1400" b="1" dirty="0"/>
              <a:t>(Ph.D. student)</a:t>
            </a:r>
          </a:p>
        </p:txBody>
      </p:sp>
      <p:pic>
        <p:nvPicPr>
          <p:cNvPr id="21" name="Immagine 22" descr="Immagine che contiene persona, uomo, interni, indossando&#10;&#10;Descrizione generata automaticamente">
            <a:extLst>
              <a:ext uri="{FF2B5EF4-FFF2-40B4-BE49-F238E27FC236}">
                <a16:creationId xmlns:a16="http://schemas.microsoft.com/office/drawing/2014/main" id="{BF1D005F-B235-7CAE-3535-52737E4CD1B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98901" y="2320429"/>
            <a:ext cx="1304990" cy="1353208"/>
          </a:xfrm>
          <a:prstGeom prst="rect">
            <a:avLst/>
          </a:prstGeom>
        </p:spPr>
      </p:pic>
      <p:pic>
        <p:nvPicPr>
          <p:cNvPr id="22" name="Picture 2" descr="Nessuna descrizione della foto disponibile.">
            <a:extLst>
              <a:ext uri="{FF2B5EF4-FFF2-40B4-BE49-F238E27FC236}">
                <a16:creationId xmlns:a16="http://schemas.microsoft.com/office/drawing/2014/main" id="{7880D7D2-AFFF-6250-C0EC-3981D04CFDAD}"/>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9058" r="15606"/>
          <a:stretch/>
        </p:blipFill>
        <p:spPr bwMode="auto">
          <a:xfrm>
            <a:off x="6385654" y="4172161"/>
            <a:ext cx="1058555" cy="1405096"/>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0">
            <a:extLst>
              <a:ext uri="{FF2B5EF4-FFF2-40B4-BE49-F238E27FC236}">
                <a16:creationId xmlns:a16="http://schemas.microsoft.com/office/drawing/2014/main" id="{683DDED9-875E-A24E-A244-56A793903D90}"/>
              </a:ext>
            </a:extLst>
          </p:cNvPr>
          <p:cNvSpPr txBox="1"/>
          <p:nvPr/>
        </p:nvSpPr>
        <p:spPr>
          <a:xfrm>
            <a:off x="6172642" y="5616489"/>
            <a:ext cx="1441420" cy="738664"/>
          </a:xfrm>
          <a:prstGeom prst="rect">
            <a:avLst/>
          </a:prstGeom>
          <a:noFill/>
        </p:spPr>
        <p:txBody>
          <a:bodyPr wrap="none" rtlCol="0">
            <a:spAutoFit/>
          </a:bodyPr>
          <a:lstStyle/>
          <a:p>
            <a:pPr algn="ctr"/>
            <a:r>
              <a:rPr lang="en-US" sz="1400" b="1" dirty="0"/>
              <a:t>Dr. Arman</a:t>
            </a:r>
          </a:p>
          <a:p>
            <a:pPr algn="ctr"/>
            <a:r>
              <a:rPr lang="en-US" sz="1400" b="1" dirty="0"/>
              <a:t>Neyestani</a:t>
            </a:r>
          </a:p>
          <a:p>
            <a:pPr algn="ctr"/>
            <a:r>
              <a:rPr lang="en-US" sz="1400" b="1" dirty="0"/>
              <a:t>(Ph.D. student)</a:t>
            </a:r>
          </a:p>
        </p:txBody>
      </p:sp>
      <p:sp>
        <p:nvSpPr>
          <p:cNvPr id="25" name="TextBox 20">
            <a:extLst>
              <a:ext uri="{FF2B5EF4-FFF2-40B4-BE49-F238E27FC236}">
                <a16:creationId xmlns:a16="http://schemas.microsoft.com/office/drawing/2014/main" id="{8EF272BE-DC02-3F2E-6937-53F3ED780A1E}"/>
              </a:ext>
            </a:extLst>
          </p:cNvPr>
          <p:cNvSpPr txBox="1"/>
          <p:nvPr/>
        </p:nvSpPr>
        <p:spPr>
          <a:xfrm>
            <a:off x="7559041" y="5620299"/>
            <a:ext cx="1441420" cy="738664"/>
          </a:xfrm>
          <a:prstGeom prst="rect">
            <a:avLst/>
          </a:prstGeom>
          <a:noFill/>
        </p:spPr>
        <p:txBody>
          <a:bodyPr wrap="none" rtlCol="0">
            <a:spAutoFit/>
          </a:bodyPr>
          <a:lstStyle/>
          <a:p>
            <a:pPr algn="ctr"/>
            <a:r>
              <a:rPr lang="en-US" sz="1400" b="1" dirty="0"/>
              <a:t>Dr. Fatemeh</a:t>
            </a:r>
            <a:br>
              <a:rPr lang="en-US" sz="1400" b="1" dirty="0"/>
            </a:br>
            <a:r>
              <a:rPr lang="en-US" sz="1400" b="1" dirty="0"/>
              <a:t>Khalesi</a:t>
            </a:r>
          </a:p>
          <a:p>
            <a:pPr algn="ctr"/>
            <a:r>
              <a:rPr lang="en-US" sz="1400" b="1" dirty="0"/>
              <a:t>(Ph.D. student)</a:t>
            </a:r>
          </a:p>
        </p:txBody>
      </p:sp>
      <p:pic>
        <p:nvPicPr>
          <p:cNvPr id="31" name="Immagine 2" descr="Immagine che contiene persona, esterni, cielo, uomo&#10;&#10;Descrizione generata automaticamente">
            <a:extLst>
              <a:ext uri="{FF2B5EF4-FFF2-40B4-BE49-F238E27FC236}">
                <a16:creationId xmlns:a16="http://schemas.microsoft.com/office/drawing/2014/main" id="{6FF4EF36-9A86-0CA5-1367-9BD0A7A91340}"/>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5889" b="17758"/>
          <a:stretch/>
        </p:blipFill>
        <p:spPr>
          <a:xfrm>
            <a:off x="7594991" y="2320429"/>
            <a:ext cx="1147503" cy="1356788"/>
          </a:xfrm>
          <a:prstGeom prst="rect">
            <a:avLst/>
          </a:prstGeom>
        </p:spPr>
      </p:pic>
      <p:sp>
        <p:nvSpPr>
          <p:cNvPr id="32" name="TextBox 31">
            <a:extLst>
              <a:ext uri="{FF2B5EF4-FFF2-40B4-BE49-F238E27FC236}">
                <a16:creationId xmlns:a16="http://schemas.microsoft.com/office/drawing/2014/main" id="{1BF98134-D266-C993-B8EF-F42CE5CE617C}"/>
              </a:ext>
            </a:extLst>
          </p:cNvPr>
          <p:cNvSpPr txBox="1"/>
          <p:nvPr/>
        </p:nvSpPr>
        <p:spPr>
          <a:xfrm>
            <a:off x="2592925" y="1560319"/>
            <a:ext cx="7820418" cy="369332"/>
          </a:xfrm>
          <a:prstGeom prst="rect">
            <a:avLst/>
          </a:prstGeom>
          <a:noFill/>
        </p:spPr>
        <p:txBody>
          <a:bodyPr wrap="square">
            <a:spAutoFit/>
          </a:bodyPr>
          <a:lstStyle/>
          <a:p>
            <a:pPr algn="ctr"/>
            <a:r>
              <a:rPr lang="en-US" b="1" dirty="0"/>
              <a:t>Laboratory of Signal  Processing and Measurement Information</a:t>
            </a:r>
          </a:p>
        </p:txBody>
      </p:sp>
      <p:sp>
        <p:nvSpPr>
          <p:cNvPr id="33" name="TextBox 20">
            <a:extLst>
              <a:ext uri="{FF2B5EF4-FFF2-40B4-BE49-F238E27FC236}">
                <a16:creationId xmlns:a16="http://schemas.microsoft.com/office/drawing/2014/main" id="{19C63B24-2C80-D693-F243-BDE840674428}"/>
              </a:ext>
            </a:extLst>
          </p:cNvPr>
          <p:cNvSpPr txBox="1"/>
          <p:nvPr/>
        </p:nvSpPr>
        <p:spPr>
          <a:xfrm>
            <a:off x="8984772" y="5614838"/>
            <a:ext cx="1441420" cy="738664"/>
          </a:xfrm>
          <a:prstGeom prst="rect">
            <a:avLst/>
          </a:prstGeom>
          <a:noFill/>
        </p:spPr>
        <p:txBody>
          <a:bodyPr wrap="none" rtlCol="0">
            <a:spAutoFit/>
          </a:bodyPr>
          <a:lstStyle/>
          <a:p>
            <a:pPr algn="ctr"/>
            <a:r>
              <a:rPr lang="en-US" sz="1400" b="1" dirty="0"/>
              <a:t>Dr. Martina</a:t>
            </a:r>
            <a:br>
              <a:rPr lang="en-US" sz="1400" b="1" dirty="0"/>
            </a:br>
            <a:r>
              <a:rPr lang="en-US" sz="1400" b="1" dirty="0" err="1"/>
              <a:t>Imbriglia</a:t>
            </a:r>
            <a:endParaRPr lang="en-US" sz="1400" b="1" dirty="0"/>
          </a:p>
          <a:p>
            <a:pPr algn="ctr"/>
            <a:r>
              <a:rPr lang="en-US" sz="1400" b="1" dirty="0"/>
              <a:t>(Ph.D. student)</a:t>
            </a:r>
          </a:p>
        </p:txBody>
      </p:sp>
      <p:pic>
        <p:nvPicPr>
          <p:cNvPr id="34" name="Picture 33" descr="A person wearing glasses and smiling&#10;&#10;Description automatically generated">
            <a:extLst>
              <a:ext uri="{FF2B5EF4-FFF2-40B4-BE49-F238E27FC236}">
                <a16:creationId xmlns:a16="http://schemas.microsoft.com/office/drawing/2014/main" id="{D8DE16F6-89ED-E655-9CBA-AFECAAE71AB8}"/>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1" t="3289" r="-12018" b="22856"/>
          <a:stretch/>
        </p:blipFill>
        <p:spPr>
          <a:xfrm>
            <a:off x="9194558" y="4169139"/>
            <a:ext cx="1119188" cy="1482724"/>
          </a:xfrm>
          <a:prstGeom prst="rect">
            <a:avLst/>
          </a:prstGeom>
        </p:spPr>
      </p:pic>
      <p:pic>
        <p:nvPicPr>
          <p:cNvPr id="20" name="Immagine 19">
            <a:extLst>
              <a:ext uri="{FF2B5EF4-FFF2-40B4-BE49-F238E27FC236}">
                <a16:creationId xmlns:a16="http://schemas.microsoft.com/office/drawing/2014/main" id="{7E513806-67CB-0A89-5718-AD93AC41DEB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38229" y="2340860"/>
            <a:ext cx="1729228" cy="1264836"/>
          </a:xfrm>
          <a:prstGeom prst="rect">
            <a:avLst/>
          </a:prstGeom>
        </p:spPr>
      </p:pic>
      <p:pic>
        <p:nvPicPr>
          <p:cNvPr id="23" name="Picture 4" descr="Potrebbe essere un'immagine raffigurante 1 persona, attività all'aperto e monumento">
            <a:extLst>
              <a:ext uri="{FF2B5EF4-FFF2-40B4-BE49-F238E27FC236}">
                <a16:creationId xmlns:a16="http://schemas.microsoft.com/office/drawing/2014/main" id="{D44B8141-A3E7-4361-E4C1-4EE7D80F2ED1}"/>
              </a:ext>
            </a:extLst>
          </p:cNvPr>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41934" t="19424"/>
          <a:stretch/>
        </p:blipFill>
        <p:spPr bwMode="auto">
          <a:xfrm>
            <a:off x="7813780" y="4176726"/>
            <a:ext cx="1037541" cy="1439763"/>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descr="We want you – L'Ottavo">
            <a:extLst>
              <a:ext uri="{FF2B5EF4-FFF2-40B4-BE49-F238E27FC236}">
                <a16:creationId xmlns:a16="http://schemas.microsoft.com/office/drawing/2014/main" id="{8398B745-8DE6-E2AB-F1D8-3136087FB45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14321" y="1280743"/>
            <a:ext cx="5366097" cy="4434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734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23"/>
                                        </p:tgtEl>
                                      </p:cBhvr>
                                      <p:by x="400000" y="400000"/>
                                    </p:animScale>
                                  </p:childTnLst>
                                </p:cTn>
                              </p:par>
                            </p:childTnLst>
                          </p:cTn>
                        </p:par>
                      </p:childTnLst>
                    </p:cTn>
                  </p:par>
                  <p:par>
                    <p:cTn id="7" fill="hold">
                      <p:stCondLst>
                        <p:cond delay="indefinite"/>
                      </p:stCondLst>
                      <p:childTnLst>
                        <p:par>
                          <p:cTn id="8" fill="hold">
                            <p:stCondLst>
                              <p:cond delay="0"/>
                            </p:stCondLst>
                            <p:childTnLst>
                              <p:par>
                                <p:cTn id="9" presetID="31" presetClass="exit" presetSubtype="0" fill="hold" nodeType="clickEffect">
                                  <p:stCondLst>
                                    <p:cond delay="0"/>
                                  </p:stCondLst>
                                  <p:childTnLst>
                                    <p:anim calcmode="lin" valueType="num">
                                      <p:cBhvr>
                                        <p:cTn id="10" dur="1000"/>
                                        <p:tgtEl>
                                          <p:spTgt spid="23"/>
                                        </p:tgtEl>
                                        <p:attrNameLst>
                                          <p:attrName>ppt_w</p:attrName>
                                        </p:attrNameLst>
                                      </p:cBhvr>
                                      <p:tavLst>
                                        <p:tav tm="0">
                                          <p:val>
                                            <p:strVal val="ppt_w"/>
                                          </p:val>
                                        </p:tav>
                                        <p:tav tm="100000">
                                          <p:val>
                                            <p:fltVal val="0"/>
                                          </p:val>
                                        </p:tav>
                                      </p:tavLst>
                                    </p:anim>
                                    <p:anim calcmode="lin" valueType="num">
                                      <p:cBhvr>
                                        <p:cTn id="11" dur="1000"/>
                                        <p:tgtEl>
                                          <p:spTgt spid="23"/>
                                        </p:tgtEl>
                                        <p:attrNameLst>
                                          <p:attrName>ppt_h</p:attrName>
                                        </p:attrNameLst>
                                      </p:cBhvr>
                                      <p:tavLst>
                                        <p:tav tm="0">
                                          <p:val>
                                            <p:strVal val="ppt_h"/>
                                          </p:val>
                                        </p:tav>
                                        <p:tav tm="100000">
                                          <p:val>
                                            <p:fltVal val="0"/>
                                          </p:val>
                                        </p:tav>
                                      </p:tavLst>
                                    </p:anim>
                                    <p:anim calcmode="lin" valueType="num">
                                      <p:cBhvr>
                                        <p:cTn id="12" dur="1000"/>
                                        <p:tgtEl>
                                          <p:spTgt spid="23"/>
                                        </p:tgtEl>
                                        <p:attrNameLst>
                                          <p:attrName>style.rotation</p:attrName>
                                        </p:attrNameLst>
                                      </p:cBhvr>
                                      <p:tavLst>
                                        <p:tav tm="0">
                                          <p:val>
                                            <p:fltVal val="0"/>
                                          </p:val>
                                        </p:tav>
                                        <p:tav tm="100000">
                                          <p:val>
                                            <p:fltVal val="90"/>
                                          </p:val>
                                        </p:tav>
                                      </p:tavLst>
                                    </p:anim>
                                    <p:animEffect transition="out" filter="fade">
                                      <p:cBhvr>
                                        <p:cTn id="13" dur="1000"/>
                                        <p:tgtEl>
                                          <p:spTgt spid="23"/>
                                        </p:tgtEl>
                                      </p:cBhvr>
                                    </p:animEffect>
                                    <p:set>
                                      <p:cBhvr>
                                        <p:cTn id="14" dur="1" fill="hold">
                                          <p:stCondLst>
                                            <p:cond delay="999"/>
                                          </p:stCondLst>
                                        </p:cTn>
                                        <p:tgtEl>
                                          <p:spTgt spid="2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1000"/>
                                        <p:tgtEl>
                                          <p:spTgt spid="72"/>
                                        </p:tgtEl>
                                      </p:cBhvr>
                                    </p:animEffect>
                                    <p:anim calcmode="lin" valueType="num">
                                      <p:cBhvr>
                                        <p:cTn id="20" dur="1000" fill="hold"/>
                                        <p:tgtEl>
                                          <p:spTgt spid="72"/>
                                        </p:tgtEl>
                                        <p:attrNameLst>
                                          <p:attrName>ppt_x</p:attrName>
                                        </p:attrNameLst>
                                      </p:cBhvr>
                                      <p:tavLst>
                                        <p:tav tm="0">
                                          <p:val>
                                            <p:strVal val="#ppt_x"/>
                                          </p:val>
                                        </p:tav>
                                        <p:tav tm="100000">
                                          <p:val>
                                            <p:strVal val="#ppt_x"/>
                                          </p:val>
                                        </p:tav>
                                      </p:tavLst>
                                    </p:anim>
                                    <p:anim calcmode="lin" valueType="num">
                                      <p:cBhvr>
                                        <p:cTn id="21"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4892EF-107F-4FC5-A534-F87CA322EEF7}"/>
              </a:ext>
            </a:extLst>
          </p:cNvPr>
          <p:cNvSpPr>
            <a:spLocks noGrp="1"/>
          </p:cNvSpPr>
          <p:nvPr>
            <p:ph type="title"/>
          </p:nvPr>
        </p:nvSpPr>
        <p:spPr>
          <a:xfrm>
            <a:off x="1097280" y="286603"/>
            <a:ext cx="10058400" cy="713109"/>
          </a:xfrm>
        </p:spPr>
        <p:txBody>
          <a:bodyPr>
            <a:normAutofit fontScale="90000"/>
          </a:bodyPr>
          <a:lstStyle/>
          <a:p>
            <a:r>
              <a:rPr lang="en-US" dirty="0"/>
              <a:t>Unmanned Aerial Vehicles (UAVs)  (1/2)</a:t>
            </a:r>
            <a:endParaRPr lang="it-IT" dirty="0"/>
          </a:p>
        </p:txBody>
      </p:sp>
      <p:pic>
        <p:nvPicPr>
          <p:cNvPr id="4" name="Picture 4">
            <a:extLst>
              <a:ext uri="{FF2B5EF4-FFF2-40B4-BE49-F238E27FC236}">
                <a16:creationId xmlns:a16="http://schemas.microsoft.com/office/drawing/2014/main" id="{E33ED38D-9346-400C-9A4C-45F232632B91}"/>
              </a:ext>
            </a:extLst>
          </p:cNvPr>
          <p:cNvPicPr>
            <a:picLocks noChangeAspect="1" noChangeArrowheads="1"/>
          </p:cNvPicPr>
          <p:nvPr/>
        </p:nvPicPr>
        <p:blipFill>
          <a:blip r:embed="rId2" cstate="print"/>
          <a:srcRect/>
          <a:stretch>
            <a:fillRect/>
          </a:stretch>
        </p:blipFill>
        <p:spPr bwMode="auto">
          <a:xfrm>
            <a:off x="170653" y="1804051"/>
            <a:ext cx="3677125" cy="3172520"/>
          </a:xfrm>
          <a:prstGeom prst="rect">
            <a:avLst/>
          </a:prstGeom>
          <a:noFill/>
          <a:ln w="9525">
            <a:noFill/>
            <a:miter lim="800000"/>
            <a:headEnd/>
            <a:tailEnd/>
          </a:ln>
          <a:effectLst/>
        </p:spPr>
      </p:pic>
      <p:pic>
        <p:nvPicPr>
          <p:cNvPr id="5" name="Picture 5">
            <a:extLst>
              <a:ext uri="{FF2B5EF4-FFF2-40B4-BE49-F238E27FC236}">
                <a16:creationId xmlns:a16="http://schemas.microsoft.com/office/drawing/2014/main" id="{0968ACA3-0F3A-4124-BA73-01D9A1C8B7A7}"/>
              </a:ext>
            </a:extLst>
          </p:cNvPr>
          <p:cNvPicPr>
            <a:picLocks noChangeAspect="1" noChangeArrowheads="1"/>
          </p:cNvPicPr>
          <p:nvPr/>
        </p:nvPicPr>
        <p:blipFill>
          <a:blip r:embed="rId3"/>
          <a:srcRect/>
          <a:stretch>
            <a:fillRect/>
          </a:stretch>
        </p:blipFill>
        <p:spPr bwMode="auto">
          <a:xfrm>
            <a:off x="3195972" y="2484833"/>
            <a:ext cx="4436300" cy="2190765"/>
          </a:xfrm>
          <a:prstGeom prst="rect">
            <a:avLst/>
          </a:prstGeom>
          <a:noFill/>
          <a:ln w="9525">
            <a:noFill/>
            <a:miter lim="800000"/>
            <a:headEnd/>
            <a:tailEnd/>
          </a:ln>
          <a:effectLst/>
        </p:spPr>
      </p:pic>
      <p:pic>
        <p:nvPicPr>
          <p:cNvPr id="6" name="Picture 6">
            <a:extLst>
              <a:ext uri="{FF2B5EF4-FFF2-40B4-BE49-F238E27FC236}">
                <a16:creationId xmlns:a16="http://schemas.microsoft.com/office/drawing/2014/main" id="{5D348D71-D3A7-42D9-B382-5D2FEA6C55FB}"/>
              </a:ext>
            </a:extLst>
          </p:cNvPr>
          <p:cNvPicPr>
            <a:picLocks noChangeAspect="1" noChangeArrowheads="1"/>
          </p:cNvPicPr>
          <p:nvPr/>
        </p:nvPicPr>
        <p:blipFill>
          <a:blip r:embed="rId4"/>
          <a:srcRect/>
          <a:stretch>
            <a:fillRect/>
          </a:stretch>
        </p:blipFill>
        <p:spPr bwMode="auto">
          <a:xfrm>
            <a:off x="6553011" y="1901071"/>
            <a:ext cx="3756404" cy="1981200"/>
          </a:xfrm>
          <a:prstGeom prst="rect">
            <a:avLst/>
          </a:prstGeom>
          <a:noFill/>
          <a:ln w="9525">
            <a:noFill/>
            <a:miter lim="800000"/>
            <a:headEnd/>
            <a:tailEnd/>
          </a:ln>
          <a:effectLst/>
        </p:spPr>
      </p:pic>
      <p:pic>
        <p:nvPicPr>
          <p:cNvPr id="7" name="Picture 7">
            <a:extLst>
              <a:ext uri="{FF2B5EF4-FFF2-40B4-BE49-F238E27FC236}">
                <a16:creationId xmlns:a16="http://schemas.microsoft.com/office/drawing/2014/main" id="{08F6F964-1D45-4753-A9D1-9FF8ECAD7D0A}"/>
              </a:ext>
            </a:extLst>
          </p:cNvPr>
          <p:cNvPicPr>
            <a:picLocks noChangeAspect="1" noChangeArrowheads="1"/>
          </p:cNvPicPr>
          <p:nvPr/>
        </p:nvPicPr>
        <p:blipFill>
          <a:blip r:embed="rId5" cstate="print"/>
          <a:srcRect/>
          <a:stretch>
            <a:fillRect/>
          </a:stretch>
        </p:blipFill>
        <p:spPr bwMode="auto">
          <a:xfrm>
            <a:off x="9282972" y="3220533"/>
            <a:ext cx="2862129" cy="1934173"/>
          </a:xfrm>
          <a:prstGeom prst="rect">
            <a:avLst/>
          </a:prstGeom>
          <a:noFill/>
          <a:ln w="9525">
            <a:noFill/>
            <a:miter lim="800000"/>
            <a:headEnd/>
            <a:tailEnd/>
          </a:ln>
          <a:effectLst/>
        </p:spPr>
      </p:pic>
      <p:sp>
        <p:nvSpPr>
          <p:cNvPr id="8" name="Segnaposto contenuto 2">
            <a:extLst>
              <a:ext uri="{FF2B5EF4-FFF2-40B4-BE49-F238E27FC236}">
                <a16:creationId xmlns:a16="http://schemas.microsoft.com/office/drawing/2014/main" id="{3550F5F7-85F4-4801-954B-CC0AF97698EA}"/>
              </a:ext>
            </a:extLst>
          </p:cNvPr>
          <p:cNvSpPr>
            <a:spLocks noGrp="1"/>
          </p:cNvSpPr>
          <p:nvPr>
            <p:ph idx="1"/>
          </p:nvPr>
        </p:nvSpPr>
        <p:spPr>
          <a:xfrm>
            <a:off x="3714728" y="4874508"/>
            <a:ext cx="6115501" cy="1812803"/>
          </a:xfrm>
        </p:spPr>
        <p:txBody>
          <a:bodyPr/>
          <a:lstStyle/>
          <a:p>
            <a:pPr marL="457189" indent="-457189">
              <a:buFont typeface="Arial" panose="020B0604020202020204" pitchFamily="34" charset="0"/>
              <a:buChar char="•"/>
            </a:pPr>
            <a:r>
              <a:rPr lang="en-US" sz="2400" dirty="0">
                <a:solidFill>
                  <a:schemeClr val="tx1"/>
                </a:solidFill>
              </a:rPr>
              <a:t>UAV is for making pictures;</a:t>
            </a:r>
          </a:p>
          <a:p>
            <a:pPr marL="457189" indent="-457189">
              <a:buFont typeface="Arial" panose="020B0604020202020204" pitchFamily="34" charset="0"/>
              <a:buChar char="•"/>
            </a:pPr>
            <a:r>
              <a:rPr lang="en-US" sz="2400" dirty="0">
                <a:solidFill>
                  <a:schemeClr val="tx1"/>
                </a:solidFill>
              </a:rPr>
              <a:t>UAV is for military missions;</a:t>
            </a:r>
          </a:p>
          <a:p>
            <a:pPr marL="457189" indent="-457189">
              <a:buFont typeface="Arial" panose="020B0604020202020204" pitchFamily="34" charset="0"/>
              <a:buChar char="•"/>
            </a:pPr>
            <a:r>
              <a:rPr lang="en-US" sz="2400" dirty="0">
                <a:solidFill>
                  <a:schemeClr val="tx1"/>
                </a:solidFill>
              </a:rPr>
              <a:t>UAV is a toy.</a:t>
            </a:r>
          </a:p>
        </p:txBody>
      </p:sp>
      <p:sp>
        <p:nvSpPr>
          <p:cNvPr id="3" name="Rettangolo 2">
            <a:extLst>
              <a:ext uri="{FF2B5EF4-FFF2-40B4-BE49-F238E27FC236}">
                <a16:creationId xmlns:a16="http://schemas.microsoft.com/office/drawing/2014/main" id="{88D828B4-7B83-4C49-A796-8D71ADAD15CA}"/>
              </a:ext>
            </a:extLst>
          </p:cNvPr>
          <p:cNvSpPr/>
          <p:nvPr/>
        </p:nvSpPr>
        <p:spPr>
          <a:xfrm>
            <a:off x="3554095" y="1280384"/>
            <a:ext cx="5605052" cy="400110"/>
          </a:xfrm>
          <a:prstGeom prst="rect">
            <a:avLst/>
          </a:prstGeom>
        </p:spPr>
        <p:txBody>
          <a:bodyPr wrap="square">
            <a:spAutoFit/>
          </a:bodyPr>
          <a:lstStyle/>
          <a:p>
            <a:r>
              <a:rPr lang="en-US" sz="2000" b="1" dirty="0">
                <a:solidFill>
                  <a:srgbClr val="0070C0"/>
                </a:solidFill>
              </a:rPr>
              <a:t>What are UAVs? …for others…</a:t>
            </a:r>
            <a:endParaRPr lang="it-IT" sz="2000" b="1" dirty="0">
              <a:solidFill>
                <a:srgbClr val="0070C0"/>
              </a:solidFill>
            </a:endParaRPr>
          </a:p>
        </p:txBody>
      </p:sp>
    </p:spTree>
    <p:extLst>
      <p:ext uri="{BB962C8B-B14F-4D97-AF65-F5344CB8AC3E}">
        <p14:creationId xmlns:p14="http://schemas.microsoft.com/office/powerpoint/2010/main" val="197461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D72192-CEAF-49B3-9487-7CD0D21E4968}"/>
              </a:ext>
            </a:extLst>
          </p:cNvPr>
          <p:cNvSpPr>
            <a:spLocks noGrp="1"/>
          </p:cNvSpPr>
          <p:nvPr>
            <p:ph type="title"/>
          </p:nvPr>
        </p:nvSpPr>
        <p:spPr>
          <a:xfrm>
            <a:off x="1252234" y="-372377"/>
            <a:ext cx="10058400" cy="1450757"/>
          </a:xfrm>
        </p:spPr>
        <p:txBody>
          <a:bodyPr/>
          <a:lstStyle/>
          <a:p>
            <a:r>
              <a:rPr lang="en-US" dirty="0"/>
              <a:t>UAVs (2/2)</a:t>
            </a:r>
          </a:p>
        </p:txBody>
      </p:sp>
      <p:sp>
        <p:nvSpPr>
          <p:cNvPr id="4" name="Segnaposto contenuto 2">
            <a:extLst>
              <a:ext uri="{FF2B5EF4-FFF2-40B4-BE49-F238E27FC236}">
                <a16:creationId xmlns:a16="http://schemas.microsoft.com/office/drawing/2014/main" id="{92E44AF9-6AA9-4845-8F02-322D31F1D5C7}"/>
              </a:ext>
            </a:extLst>
          </p:cNvPr>
          <p:cNvSpPr>
            <a:spLocks noGrp="1"/>
          </p:cNvSpPr>
          <p:nvPr>
            <p:ph idx="1"/>
          </p:nvPr>
        </p:nvSpPr>
        <p:spPr>
          <a:xfrm>
            <a:off x="196432" y="1392310"/>
            <a:ext cx="11576468" cy="1349108"/>
          </a:xfrm>
        </p:spPr>
        <p:txBody>
          <a:bodyPr>
            <a:normAutofit/>
          </a:bodyPr>
          <a:lstStyle/>
          <a:p>
            <a:pPr marL="124797" algn="just">
              <a:buNone/>
            </a:pPr>
            <a:r>
              <a:rPr lang="en-US" sz="1600" dirty="0">
                <a:solidFill>
                  <a:schemeClr val="tx1"/>
                </a:solidFill>
              </a:rPr>
              <a:t>“An Unmanned Aircraft System (UAS) comprises individual system elements consisting of unmanned aircraft, the control station and any other system elements necessary to enable flight, i.e. command and control link and launch and recovery elements.”</a:t>
            </a:r>
          </a:p>
          <a:p>
            <a:pPr marL="124797" algn="just">
              <a:buNone/>
            </a:pPr>
            <a:r>
              <a:rPr lang="en-US" sz="1600" dirty="0">
                <a:solidFill>
                  <a:schemeClr val="tx1"/>
                </a:solidFill>
              </a:rPr>
              <a:t>European Aviation Safety Agency (2009)</a:t>
            </a:r>
          </a:p>
        </p:txBody>
      </p:sp>
      <p:pic>
        <p:nvPicPr>
          <p:cNvPr id="8" name="Picture 2">
            <a:extLst>
              <a:ext uri="{FF2B5EF4-FFF2-40B4-BE49-F238E27FC236}">
                <a16:creationId xmlns:a16="http://schemas.microsoft.com/office/drawing/2014/main" id="{FAC74724-60D8-4A3A-94C9-E3F9569070FA}"/>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8756058" y="2508350"/>
            <a:ext cx="2190744" cy="1506136"/>
          </a:xfrm>
          <a:prstGeom prst="rect">
            <a:avLst/>
          </a:prstGeom>
          <a:noFill/>
          <a:ln w="9525">
            <a:noFill/>
            <a:miter lim="800000"/>
            <a:headEnd/>
            <a:tailEnd/>
          </a:ln>
          <a:effectLst/>
        </p:spPr>
      </p:pic>
      <p:sp>
        <p:nvSpPr>
          <p:cNvPr id="3" name="Rettangolo 2">
            <a:extLst>
              <a:ext uri="{FF2B5EF4-FFF2-40B4-BE49-F238E27FC236}">
                <a16:creationId xmlns:a16="http://schemas.microsoft.com/office/drawing/2014/main" id="{AB5E50F8-1478-43E5-9B5E-A2B275315FC1}"/>
              </a:ext>
            </a:extLst>
          </p:cNvPr>
          <p:cNvSpPr/>
          <p:nvPr/>
        </p:nvSpPr>
        <p:spPr>
          <a:xfrm>
            <a:off x="5117699" y="585195"/>
            <a:ext cx="3437608" cy="400110"/>
          </a:xfrm>
          <a:prstGeom prst="rect">
            <a:avLst/>
          </a:prstGeom>
        </p:spPr>
        <p:txBody>
          <a:bodyPr wrap="none">
            <a:spAutoFit/>
          </a:bodyPr>
          <a:lstStyle/>
          <a:p>
            <a:r>
              <a:rPr lang="en-US" sz="2000" b="1" dirty="0">
                <a:solidFill>
                  <a:srgbClr val="0070C0"/>
                </a:solidFill>
              </a:rPr>
              <a:t>What are UAVs? …literature…</a:t>
            </a:r>
            <a:endParaRPr lang="it-IT" sz="2000" b="1" dirty="0">
              <a:solidFill>
                <a:srgbClr val="0070C0"/>
              </a:solidFill>
            </a:endParaRPr>
          </a:p>
        </p:txBody>
      </p:sp>
      <p:pic>
        <p:nvPicPr>
          <p:cNvPr id="10" name="Immagine 9">
            <a:extLst>
              <a:ext uri="{FF2B5EF4-FFF2-40B4-BE49-F238E27FC236}">
                <a16:creationId xmlns:a16="http://schemas.microsoft.com/office/drawing/2014/main" id="{3FFBF44C-936E-4CD3-8A00-85515246DC6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202152" y="2381939"/>
            <a:ext cx="6048672" cy="3544073"/>
          </a:xfrm>
          <a:prstGeom prst="rect">
            <a:avLst/>
          </a:prstGeom>
        </p:spPr>
      </p:pic>
      <p:sp>
        <p:nvSpPr>
          <p:cNvPr id="11" name="Rettangolo 10">
            <a:extLst>
              <a:ext uri="{FF2B5EF4-FFF2-40B4-BE49-F238E27FC236}">
                <a16:creationId xmlns:a16="http://schemas.microsoft.com/office/drawing/2014/main" id="{79B99528-E4B3-4329-A470-4A4B094D3CED}"/>
              </a:ext>
            </a:extLst>
          </p:cNvPr>
          <p:cNvSpPr/>
          <p:nvPr/>
        </p:nvSpPr>
        <p:spPr>
          <a:xfrm>
            <a:off x="2420493" y="5926012"/>
            <a:ext cx="3964226" cy="379656"/>
          </a:xfrm>
          <a:prstGeom prst="rect">
            <a:avLst/>
          </a:prstGeom>
        </p:spPr>
        <p:txBody>
          <a:bodyPr wrap="none">
            <a:spAutoFit/>
          </a:bodyPr>
          <a:lstStyle/>
          <a:p>
            <a:pPr marL="124797" algn="r"/>
            <a:r>
              <a:rPr lang="it-IT" sz="1867" dirty="0"/>
              <a:t>MTOM: Maximum Take-off Mass</a:t>
            </a:r>
          </a:p>
        </p:txBody>
      </p:sp>
      <p:pic>
        <p:nvPicPr>
          <p:cNvPr id="13" name="Immagine 12" descr="Immagine che contiene cielo, esterni&#10;&#10;Descrizione generata automaticamente">
            <a:extLst>
              <a:ext uri="{FF2B5EF4-FFF2-40B4-BE49-F238E27FC236}">
                <a16:creationId xmlns:a16="http://schemas.microsoft.com/office/drawing/2014/main" id="{FD21B13F-00C2-4F2E-850C-2206B93EDC8A}"/>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250824" y="4328416"/>
            <a:ext cx="2918408" cy="1944389"/>
          </a:xfrm>
          <a:prstGeom prst="rect">
            <a:avLst/>
          </a:prstGeom>
        </p:spPr>
      </p:pic>
    </p:spTree>
    <p:extLst>
      <p:ext uri="{BB962C8B-B14F-4D97-AF65-F5344CB8AC3E}">
        <p14:creationId xmlns:p14="http://schemas.microsoft.com/office/powerpoint/2010/main" val="2529182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048B382-DCED-4DBA-A8C7-771B6B0BCE77}"/>
              </a:ext>
            </a:extLst>
          </p:cNvPr>
          <p:cNvSpPr>
            <a:spLocks noGrp="1"/>
          </p:cNvSpPr>
          <p:nvPr>
            <p:ph type="title"/>
          </p:nvPr>
        </p:nvSpPr>
        <p:spPr>
          <a:xfrm>
            <a:off x="1105076" y="-202619"/>
            <a:ext cx="10058400" cy="990599"/>
          </a:xfrm>
        </p:spPr>
        <p:txBody>
          <a:bodyPr>
            <a:normAutofit/>
          </a:bodyPr>
          <a:lstStyle/>
          <a:p>
            <a:r>
              <a:rPr lang="en-US" sz="3200" dirty="0">
                <a:solidFill>
                  <a:srgbClr val="0070C0"/>
                </a:solidFill>
              </a:rPr>
              <a:t>Measurements for UAV and UAV for measurements</a:t>
            </a:r>
          </a:p>
        </p:txBody>
      </p:sp>
      <p:sp>
        <p:nvSpPr>
          <p:cNvPr id="16" name="Segnaposto contenuto 15">
            <a:extLst>
              <a:ext uri="{FF2B5EF4-FFF2-40B4-BE49-F238E27FC236}">
                <a16:creationId xmlns:a16="http://schemas.microsoft.com/office/drawing/2014/main" id="{CD3E917F-FF6F-4F70-80DD-1837BA6DFBAB}"/>
              </a:ext>
            </a:extLst>
          </p:cNvPr>
          <p:cNvSpPr>
            <a:spLocks noGrp="1"/>
          </p:cNvSpPr>
          <p:nvPr>
            <p:ph idx="1"/>
          </p:nvPr>
        </p:nvSpPr>
        <p:spPr>
          <a:xfrm>
            <a:off x="662401" y="1547948"/>
            <a:ext cx="11262506" cy="1235968"/>
          </a:xfrm>
        </p:spPr>
        <p:txBody>
          <a:bodyPr>
            <a:normAutofit fontScale="70000" lnSpcReduction="20000"/>
          </a:bodyPr>
          <a:lstStyle/>
          <a:p>
            <a:pPr marL="457189" indent="-457189" algn="just">
              <a:buFont typeface="Arial" panose="020B0604020202020204" pitchFamily="34" charset="0"/>
              <a:buChar char="•"/>
            </a:pPr>
            <a:r>
              <a:rPr lang="en-US" dirty="0">
                <a:solidFill>
                  <a:schemeClr val="tx1"/>
                </a:solidFill>
              </a:rPr>
              <a:t>A UAV needs to take the measurements provided by several sensors for flying;</a:t>
            </a:r>
          </a:p>
          <a:p>
            <a:pPr marL="457189" indent="-457189" algn="just">
              <a:buFont typeface="Arial" panose="020B0604020202020204" pitchFamily="34" charset="0"/>
              <a:buChar char="•"/>
            </a:pPr>
            <a:r>
              <a:rPr lang="en-US" dirty="0">
                <a:solidFill>
                  <a:schemeClr val="tx1"/>
                </a:solidFill>
              </a:rPr>
              <a:t>In several applications, the sensors embedded on the UAV are used for taking measurements during flight.</a:t>
            </a:r>
          </a:p>
        </p:txBody>
      </p:sp>
      <p:pic>
        <p:nvPicPr>
          <p:cNvPr id="18" name="Immagine 17" descr="Immagine che contiene cielo, rosso&#10;&#10;Descrizione generata automaticamente">
            <a:extLst>
              <a:ext uri="{FF2B5EF4-FFF2-40B4-BE49-F238E27FC236}">
                <a16:creationId xmlns:a16="http://schemas.microsoft.com/office/drawing/2014/main" id="{5D749434-F716-46B7-AF90-88917B6B89A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t="22001" b="24800"/>
          <a:stretch/>
        </p:blipFill>
        <p:spPr>
          <a:xfrm>
            <a:off x="976344" y="3292827"/>
            <a:ext cx="3071683" cy="1634112"/>
          </a:xfrm>
          <a:prstGeom prst="rect">
            <a:avLst/>
          </a:prstGeom>
        </p:spPr>
      </p:pic>
      <p:sp>
        <p:nvSpPr>
          <p:cNvPr id="19" name="Rettangolo 18">
            <a:extLst>
              <a:ext uri="{FF2B5EF4-FFF2-40B4-BE49-F238E27FC236}">
                <a16:creationId xmlns:a16="http://schemas.microsoft.com/office/drawing/2014/main" id="{071ADC1C-A52D-4CF5-9999-DFC94FF60AC2}"/>
              </a:ext>
            </a:extLst>
          </p:cNvPr>
          <p:cNvSpPr/>
          <p:nvPr/>
        </p:nvSpPr>
        <p:spPr>
          <a:xfrm>
            <a:off x="1776022" y="4910896"/>
            <a:ext cx="714363" cy="461665"/>
          </a:xfrm>
          <a:prstGeom prst="rect">
            <a:avLst/>
          </a:prstGeom>
        </p:spPr>
        <p:txBody>
          <a:bodyPr wrap="none">
            <a:spAutoFit/>
          </a:bodyPr>
          <a:lstStyle/>
          <a:p>
            <a:r>
              <a:rPr lang="en-US" sz="2400" dirty="0"/>
              <a:t>UAV</a:t>
            </a:r>
            <a:endParaRPr lang="it-IT" sz="2400" dirty="0"/>
          </a:p>
        </p:txBody>
      </p:sp>
      <p:pic>
        <p:nvPicPr>
          <p:cNvPr id="21" name="Immagine 20" descr="Immagine che contiene orologio&#10;&#10;Descrizione generata automaticamente">
            <a:extLst>
              <a:ext uri="{FF2B5EF4-FFF2-40B4-BE49-F238E27FC236}">
                <a16:creationId xmlns:a16="http://schemas.microsoft.com/office/drawing/2014/main" id="{78F1A2F2-887F-4588-A224-3445E92D9A64}"/>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732610" y="2908784"/>
            <a:ext cx="2276872" cy="2276872"/>
          </a:xfrm>
          <a:prstGeom prst="rect">
            <a:avLst/>
          </a:prstGeom>
        </p:spPr>
      </p:pic>
      <p:sp>
        <p:nvSpPr>
          <p:cNvPr id="22" name="Rettangolo 21">
            <a:extLst>
              <a:ext uri="{FF2B5EF4-FFF2-40B4-BE49-F238E27FC236}">
                <a16:creationId xmlns:a16="http://schemas.microsoft.com/office/drawing/2014/main" id="{614AEA78-7CD3-4B63-A788-C809235AC784}"/>
              </a:ext>
            </a:extLst>
          </p:cNvPr>
          <p:cNvSpPr/>
          <p:nvPr/>
        </p:nvSpPr>
        <p:spPr>
          <a:xfrm>
            <a:off x="8772299" y="5131456"/>
            <a:ext cx="2379177" cy="461665"/>
          </a:xfrm>
          <a:prstGeom prst="rect">
            <a:avLst/>
          </a:prstGeom>
        </p:spPr>
        <p:txBody>
          <a:bodyPr wrap="none">
            <a:spAutoFit/>
          </a:bodyPr>
          <a:lstStyle/>
          <a:p>
            <a:r>
              <a:rPr lang="en-US" sz="2400" dirty="0"/>
              <a:t>Measurements</a:t>
            </a:r>
            <a:endParaRPr lang="it-IT" sz="2400" dirty="0"/>
          </a:p>
        </p:txBody>
      </p:sp>
      <p:pic>
        <p:nvPicPr>
          <p:cNvPr id="1026" name="Picture 2" descr="Risultati immagini per immagine sposi">
            <a:hlinkClick r:id="rId4"/>
            <a:extLst>
              <a:ext uri="{FF2B5EF4-FFF2-40B4-BE49-F238E27FC236}">
                <a16:creationId xmlns:a16="http://schemas.microsoft.com/office/drawing/2014/main" id="{A366DD46-F1AB-4010-93DC-7942B47AFD3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46560" y="2908784"/>
            <a:ext cx="3071683" cy="3161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76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DB31F-E016-F078-0AF7-DC44B991FBF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2BF1E4C-B294-EDE6-AF0C-B701D6617E81}"/>
              </a:ext>
            </a:extLst>
          </p:cNvPr>
          <p:cNvSpPr>
            <a:spLocks noGrp="1"/>
          </p:cNvSpPr>
          <p:nvPr>
            <p:ph type="title"/>
          </p:nvPr>
        </p:nvSpPr>
        <p:spPr>
          <a:xfrm>
            <a:off x="1105076" y="-202619"/>
            <a:ext cx="10058400" cy="990599"/>
          </a:xfrm>
        </p:spPr>
        <p:txBody>
          <a:bodyPr>
            <a:normAutofit/>
          </a:bodyPr>
          <a:lstStyle/>
          <a:p>
            <a:r>
              <a:rPr lang="en-US" sz="3200" dirty="0">
                <a:solidFill>
                  <a:srgbClr val="0070C0"/>
                </a:solidFill>
              </a:rPr>
              <a:t>Measurements for UAV and UAV for measurements</a:t>
            </a:r>
          </a:p>
        </p:txBody>
      </p:sp>
      <p:grpSp>
        <p:nvGrpSpPr>
          <p:cNvPr id="7" name="Gruppo 6">
            <a:extLst>
              <a:ext uri="{FF2B5EF4-FFF2-40B4-BE49-F238E27FC236}">
                <a16:creationId xmlns:a16="http://schemas.microsoft.com/office/drawing/2014/main" id="{ADE41C5A-7C76-38CC-A94B-BA36B662E655}"/>
              </a:ext>
            </a:extLst>
          </p:cNvPr>
          <p:cNvGrpSpPr/>
          <p:nvPr/>
        </p:nvGrpSpPr>
        <p:grpSpPr>
          <a:xfrm>
            <a:off x="419795" y="2448126"/>
            <a:ext cx="3071683" cy="2079734"/>
            <a:chOff x="419795" y="2448126"/>
            <a:chExt cx="3071683" cy="2079734"/>
          </a:xfrm>
        </p:grpSpPr>
        <p:pic>
          <p:nvPicPr>
            <p:cNvPr id="18" name="Immagine 17" descr="Immagine che contiene cielo, rosso&#10;&#10;Descrizione generata automaticamente">
              <a:extLst>
                <a:ext uri="{FF2B5EF4-FFF2-40B4-BE49-F238E27FC236}">
                  <a16:creationId xmlns:a16="http://schemas.microsoft.com/office/drawing/2014/main" id="{2F2FE16D-91B8-26E6-C896-780BDB3EFB0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t="22001" b="24800"/>
            <a:stretch/>
          </p:blipFill>
          <p:spPr>
            <a:xfrm>
              <a:off x="419795" y="2448126"/>
              <a:ext cx="3071683" cy="1634112"/>
            </a:xfrm>
            <a:prstGeom prst="rect">
              <a:avLst/>
            </a:prstGeom>
          </p:spPr>
        </p:pic>
        <p:sp>
          <p:nvSpPr>
            <p:cNvPr id="19" name="Rettangolo 18">
              <a:extLst>
                <a:ext uri="{FF2B5EF4-FFF2-40B4-BE49-F238E27FC236}">
                  <a16:creationId xmlns:a16="http://schemas.microsoft.com/office/drawing/2014/main" id="{E92CC20F-186E-F82B-824D-4266AC71109F}"/>
                </a:ext>
              </a:extLst>
            </p:cNvPr>
            <p:cNvSpPr/>
            <p:nvPr/>
          </p:nvSpPr>
          <p:spPr>
            <a:xfrm>
              <a:off x="1219473" y="4066195"/>
              <a:ext cx="714363" cy="461665"/>
            </a:xfrm>
            <a:prstGeom prst="rect">
              <a:avLst/>
            </a:prstGeom>
          </p:spPr>
          <p:txBody>
            <a:bodyPr wrap="none">
              <a:spAutoFit/>
            </a:bodyPr>
            <a:lstStyle/>
            <a:p>
              <a:r>
                <a:rPr lang="en-US" sz="2400" dirty="0"/>
                <a:t>UAV</a:t>
              </a:r>
              <a:endParaRPr lang="it-IT" sz="2400" dirty="0"/>
            </a:p>
          </p:txBody>
        </p:sp>
      </p:grpSp>
      <p:grpSp>
        <p:nvGrpSpPr>
          <p:cNvPr id="8" name="Gruppo 7">
            <a:extLst>
              <a:ext uri="{FF2B5EF4-FFF2-40B4-BE49-F238E27FC236}">
                <a16:creationId xmlns:a16="http://schemas.microsoft.com/office/drawing/2014/main" id="{36BBF1FF-5465-65BD-A466-44B7EB166579}"/>
              </a:ext>
            </a:extLst>
          </p:cNvPr>
          <p:cNvGrpSpPr/>
          <p:nvPr/>
        </p:nvGrpSpPr>
        <p:grpSpPr>
          <a:xfrm>
            <a:off x="4188890" y="2126359"/>
            <a:ext cx="2418866" cy="2684337"/>
            <a:chOff x="4188890" y="2126359"/>
            <a:chExt cx="2418866" cy="2684337"/>
          </a:xfrm>
        </p:grpSpPr>
        <p:pic>
          <p:nvPicPr>
            <p:cNvPr id="21" name="Immagine 20" descr="Immagine che contiene orologio&#10;&#10;Descrizione generata automaticamente">
              <a:extLst>
                <a:ext uri="{FF2B5EF4-FFF2-40B4-BE49-F238E27FC236}">
                  <a16:creationId xmlns:a16="http://schemas.microsoft.com/office/drawing/2014/main" id="{ABE2EE39-2F8E-BEEA-31E7-38BE229C0AA1}"/>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188890" y="2126359"/>
              <a:ext cx="2276872" cy="2276872"/>
            </a:xfrm>
            <a:prstGeom prst="rect">
              <a:avLst/>
            </a:prstGeom>
          </p:spPr>
        </p:pic>
        <p:sp>
          <p:nvSpPr>
            <p:cNvPr id="22" name="Rettangolo 21">
              <a:extLst>
                <a:ext uri="{FF2B5EF4-FFF2-40B4-BE49-F238E27FC236}">
                  <a16:creationId xmlns:a16="http://schemas.microsoft.com/office/drawing/2014/main" id="{7231C53B-EE7F-F571-0382-2DE887D6601B}"/>
                </a:ext>
              </a:extLst>
            </p:cNvPr>
            <p:cNvSpPr/>
            <p:nvPr/>
          </p:nvSpPr>
          <p:spPr>
            <a:xfrm>
              <a:off x="4228579" y="4349031"/>
              <a:ext cx="2379177" cy="461665"/>
            </a:xfrm>
            <a:prstGeom prst="rect">
              <a:avLst/>
            </a:prstGeom>
          </p:spPr>
          <p:txBody>
            <a:bodyPr wrap="none">
              <a:spAutoFit/>
            </a:bodyPr>
            <a:lstStyle/>
            <a:p>
              <a:r>
                <a:rPr lang="en-US" sz="2400" dirty="0"/>
                <a:t>Measurements</a:t>
              </a:r>
              <a:endParaRPr lang="it-IT" sz="2400" dirty="0"/>
            </a:p>
          </p:txBody>
        </p:sp>
      </p:grpSp>
      <p:grpSp>
        <p:nvGrpSpPr>
          <p:cNvPr id="9" name="Gruppo 8">
            <a:extLst>
              <a:ext uri="{FF2B5EF4-FFF2-40B4-BE49-F238E27FC236}">
                <a16:creationId xmlns:a16="http://schemas.microsoft.com/office/drawing/2014/main" id="{98C925DF-5BC6-E1DD-E14A-9D967657F8EC}"/>
              </a:ext>
            </a:extLst>
          </p:cNvPr>
          <p:cNvGrpSpPr/>
          <p:nvPr/>
        </p:nvGrpSpPr>
        <p:grpSpPr>
          <a:xfrm>
            <a:off x="7718591" y="2045347"/>
            <a:ext cx="3444885" cy="3701977"/>
            <a:chOff x="7718591" y="2045347"/>
            <a:chExt cx="3444885" cy="3701977"/>
          </a:xfrm>
        </p:grpSpPr>
        <p:sp>
          <p:nvSpPr>
            <p:cNvPr id="5" name="CasellaDiTesto 4">
              <a:extLst>
                <a:ext uri="{FF2B5EF4-FFF2-40B4-BE49-F238E27FC236}">
                  <a16:creationId xmlns:a16="http://schemas.microsoft.com/office/drawing/2014/main" id="{A87DAA15-B66D-E3AA-C999-47A89AB15509}"/>
                </a:ext>
              </a:extLst>
            </p:cNvPr>
            <p:cNvSpPr txBox="1"/>
            <p:nvPr/>
          </p:nvSpPr>
          <p:spPr>
            <a:xfrm>
              <a:off x="7860585" y="4177664"/>
              <a:ext cx="3302891" cy="1569660"/>
            </a:xfrm>
            <a:prstGeom prst="rect">
              <a:avLst/>
            </a:prstGeom>
            <a:noFill/>
          </p:spPr>
          <p:txBody>
            <a:bodyPr wrap="square" rtlCol="0">
              <a:spAutoFit/>
            </a:bodyPr>
            <a:lstStyle/>
            <a:p>
              <a:pPr algn="ctr"/>
              <a:r>
                <a:rPr lang="it-IT" sz="2400" dirty="0"/>
                <a:t>How to </a:t>
              </a:r>
              <a:r>
                <a:rPr lang="it-IT" sz="2400" dirty="0" err="1"/>
                <a:t>evaluate</a:t>
              </a:r>
              <a:r>
                <a:rPr lang="it-IT" sz="2400" dirty="0"/>
                <a:t> the </a:t>
              </a:r>
              <a:r>
                <a:rPr lang="it-IT" sz="2400" dirty="0" err="1"/>
                <a:t>uncertainties</a:t>
              </a:r>
              <a:r>
                <a:rPr lang="it-IT" sz="2400" dirty="0"/>
                <a:t> </a:t>
              </a:r>
              <a:r>
                <a:rPr lang="it-IT" sz="2400" dirty="0" err="1"/>
                <a:t>when</a:t>
              </a:r>
              <a:r>
                <a:rPr lang="it-IT" sz="2400" dirty="0"/>
                <a:t> </a:t>
              </a:r>
              <a:r>
                <a:rPr lang="it-IT" sz="2400" dirty="0" err="1"/>
                <a:t>we</a:t>
              </a:r>
              <a:r>
                <a:rPr lang="it-IT" sz="2400" dirty="0"/>
                <a:t> are </a:t>
              </a:r>
              <a:r>
                <a:rPr lang="it-IT" sz="2400" dirty="0" err="1"/>
                <a:t>measuring</a:t>
              </a:r>
              <a:r>
                <a:rPr lang="it-IT" sz="2400" dirty="0"/>
                <a:t> by </a:t>
              </a:r>
              <a:r>
                <a:rPr lang="it-IT" sz="2400" dirty="0" err="1"/>
                <a:t>means</a:t>
              </a:r>
              <a:r>
                <a:rPr lang="it-IT" sz="2400" dirty="0"/>
                <a:t> of a UAV ?</a:t>
              </a:r>
            </a:p>
          </p:txBody>
        </p:sp>
        <p:pic>
          <p:nvPicPr>
            <p:cNvPr id="6" name="Picture 2" descr="Uncertainty Caliper">
              <a:extLst>
                <a:ext uri="{FF2B5EF4-FFF2-40B4-BE49-F238E27FC236}">
                  <a16:creationId xmlns:a16="http://schemas.microsoft.com/office/drawing/2014/main" id="{9DA2CDFC-D5FE-F472-8B3C-236D26CEE2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8591" y="2045347"/>
              <a:ext cx="3199463" cy="213231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6117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32056B5-9D4F-4CE2-9825-11F67A53B057}"/>
              </a:ext>
            </a:extLst>
          </p:cNvPr>
          <p:cNvSpPr>
            <a:spLocks noGrp="1"/>
          </p:cNvSpPr>
          <p:nvPr>
            <p:ph type="title"/>
          </p:nvPr>
        </p:nvSpPr>
        <p:spPr>
          <a:xfrm>
            <a:off x="1134987" y="-467541"/>
            <a:ext cx="10058400" cy="1450757"/>
          </a:xfrm>
        </p:spPr>
        <p:txBody>
          <a:bodyPr/>
          <a:lstStyle/>
          <a:p>
            <a:r>
              <a:rPr lang="en-US" dirty="0">
                <a:solidFill>
                  <a:srgbClr val="0070C0"/>
                </a:solidFill>
              </a:rPr>
              <a:t>UAV fields of applications</a:t>
            </a:r>
          </a:p>
        </p:txBody>
      </p:sp>
      <p:pic>
        <p:nvPicPr>
          <p:cNvPr id="4" name="Immagine 32">
            <a:extLst>
              <a:ext uri="{FF2B5EF4-FFF2-40B4-BE49-F238E27FC236}">
                <a16:creationId xmlns:a16="http://schemas.microsoft.com/office/drawing/2014/main" id="{B916975F-1142-4406-B2FA-88DB0A27EDA2}"/>
              </a:ext>
            </a:extLst>
          </p:cNvPr>
          <p:cNvPicPr>
            <a:picLocks noGrp="1" noChangeAspect="1"/>
          </p:cNvPicPr>
          <p:nvPr>
            <p:ph idx="1"/>
          </p:nvPr>
        </p:nvPicPr>
        <p:blipFill>
          <a:blip r:embed="rId2" cstate="print"/>
          <a:stretch>
            <a:fillRect/>
          </a:stretch>
        </p:blipFill>
        <p:spPr>
          <a:xfrm>
            <a:off x="1771550" y="1242612"/>
            <a:ext cx="8234200" cy="5615388"/>
          </a:xfrm>
          <a:prstGeom prst="rect">
            <a:avLst/>
          </a:prstGeom>
        </p:spPr>
      </p:pic>
      <p:sp>
        <p:nvSpPr>
          <p:cNvPr id="3" name="Ovale 2">
            <a:extLst>
              <a:ext uri="{FF2B5EF4-FFF2-40B4-BE49-F238E27FC236}">
                <a16:creationId xmlns:a16="http://schemas.microsoft.com/office/drawing/2014/main" id="{4E4BCEF4-7BE2-7B9B-D900-8EF111F9BDBA}"/>
              </a:ext>
            </a:extLst>
          </p:cNvPr>
          <p:cNvSpPr/>
          <p:nvPr/>
        </p:nvSpPr>
        <p:spPr>
          <a:xfrm>
            <a:off x="2196445" y="1649691"/>
            <a:ext cx="2318994" cy="2102177"/>
          </a:xfrm>
          <a:prstGeom prst="ellipse">
            <a:avLst/>
          </a:prstGeom>
          <a:solidFill>
            <a:srgbClr val="FF0000">
              <a:alpha val="12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25179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0FE78-54FB-A0B8-B99C-368B25DD0EF3}"/>
              </a:ext>
            </a:extLst>
          </p:cNvPr>
          <p:cNvSpPr>
            <a:spLocks noGrp="1"/>
          </p:cNvSpPr>
          <p:nvPr>
            <p:ph type="title"/>
          </p:nvPr>
        </p:nvSpPr>
        <p:spPr>
          <a:xfrm>
            <a:off x="1172863" y="327188"/>
            <a:ext cx="10834591" cy="651200"/>
          </a:xfrm>
        </p:spPr>
        <p:txBody>
          <a:bodyPr/>
          <a:lstStyle/>
          <a:p>
            <a:r>
              <a:rPr lang="en-US" b="1" i="1" dirty="0">
                <a:solidFill>
                  <a:srgbClr val="0070C0"/>
                </a:solidFill>
                <a:latin typeface="+mn-lt"/>
              </a:rPr>
              <a:t>Challenges in Agriculture</a:t>
            </a:r>
          </a:p>
        </p:txBody>
      </p:sp>
      <p:sp>
        <p:nvSpPr>
          <p:cNvPr id="4" name="Rectangle 1">
            <a:extLst>
              <a:ext uri="{FF2B5EF4-FFF2-40B4-BE49-F238E27FC236}">
                <a16:creationId xmlns:a16="http://schemas.microsoft.com/office/drawing/2014/main" id="{8DD8CCCD-1F14-953E-079B-84C07AA24D1F}"/>
              </a:ext>
            </a:extLst>
          </p:cNvPr>
          <p:cNvSpPr>
            <a:spLocks noGrp="1" noChangeArrowheads="1"/>
          </p:cNvSpPr>
          <p:nvPr>
            <p:ph type="body" idx="1"/>
          </p:nvPr>
        </p:nvSpPr>
        <p:spPr bwMode="auto">
          <a:xfrm>
            <a:off x="402359" y="1386209"/>
            <a:ext cx="9115701" cy="2554545"/>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169329" indent="0">
              <a:buNone/>
            </a:pPr>
            <a:r>
              <a:rPr lang="en-US" sz="2000" b="1" dirty="0">
                <a:solidFill>
                  <a:srgbClr val="0070C0"/>
                </a:solidFill>
              </a:rPr>
              <a:t>Challenges</a:t>
            </a:r>
            <a:endParaRPr lang="en-US" altLang="en-US" sz="2000" b="1" dirty="0">
              <a:solidFill>
                <a:srgbClr val="0070C0"/>
              </a:solidFill>
            </a:endParaRPr>
          </a:p>
          <a:p>
            <a:r>
              <a:rPr lang="en-US" altLang="en-US" sz="2000" b="1" dirty="0">
                <a:solidFill>
                  <a:schemeClr val="tx1"/>
                </a:solidFill>
              </a:rPr>
              <a:t>Global population </a:t>
            </a:r>
            <a:r>
              <a:rPr lang="en-US" altLang="en-US" sz="2000" dirty="0">
                <a:solidFill>
                  <a:schemeClr val="tx1"/>
                </a:solidFill>
              </a:rPr>
              <a:t>expected to reach 9.7 billion by 2050</a:t>
            </a:r>
          </a:p>
          <a:p>
            <a:pPr lvl="0"/>
            <a:r>
              <a:rPr lang="en-US" altLang="en-US" sz="2000" b="1" dirty="0">
                <a:solidFill>
                  <a:schemeClr val="tx1"/>
                </a:solidFill>
              </a:rPr>
              <a:t>Increasing demand for food and fiber </a:t>
            </a:r>
            <a:r>
              <a:rPr lang="en-US" altLang="en-US" sz="2000" dirty="0">
                <a:solidFill>
                  <a:schemeClr val="tx1"/>
                </a:solidFill>
              </a:rPr>
              <a:t>at unprecedented rates</a:t>
            </a:r>
          </a:p>
          <a:p>
            <a:pPr lvl="0"/>
            <a:r>
              <a:rPr lang="en-US" altLang="en-US" sz="2000" dirty="0">
                <a:solidFill>
                  <a:schemeClr val="tx1"/>
                </a:solidFill>
              </a:rPr>
              <a:t>Traditional agriculture faces </a:t>
            </a:r>
            <a:r>
              <a:rPr lang="en-US" altLang="en-US" sz="2000" b="1" dirty="0">
                <a:solidFill>
                  <a:schemeClr val="tx1"/>
                </a:solidFill>
              </a:rPr>
              <a:t>resource limitations and environmental challenges</a:t>
            </a:r>
          </a:p>
          <a:p>
            <a:pPr lvl="0"/>
            <a:r>
              <a:rPr lang="en-US" altLang="en-US" sz="2000" dirty="0">
                <a:solidFill>
                  <a:schemeClr val="tx1"/>
                </a:solidFill>
              </a:rPr>
              <a:t>Limited water, arable land, and energy resources</a:t>
            </a:r>
          </a:p>
          <a:p>
            <a:pPr lvl="0"/>
            <a:r>
              <a:rPr lang="en-US" altLang="en-US" sz="2000" dirty="0">
                <a:solidFill>
                  <a:schemeClr val="tx1"/>
                </a:solidFill>
              </a:rPr>
              <a:t>Impact of climate change: droughts, extreme weather, pests</a:t>
            </a:r>
          </a:p>
          <a:p>
            <a:pPr lvl="0"/>
            <a:r>
              <a:rPr lang="en-US" altLang="en-US" sz="2000" dirty="0">
                <a:solidFill>
                  <a:schemeClr val="tx1"/>
                </a:solidFill>
              </a:rPr>
              <a:t>Inefficient use of fertilizers, pesticides, and irrigation</a:t>
            </a:r>
          </a:p>
          <a:p>
            <a:pPr lvl="0"/>
            <a:endParaRPr lang="en-US" altLang="en-US" sz="2000" dirty="0"/>
          </a:p>
        </p:txBody>
      </p:sp>
      <p:sp>
        <p:nvSpPr>
          <p:cNvPr id="7" name="Slide Number Placeholder 6">
            <a:extLst>
              <a:ext uri="{FF2B5EF4-FFF2-40B4-BE49-F238E27FC236}">
                <a16:creationId xmlns:a16="http://schemas.microsoft.com/office/drawing/2014/main" id="{6525F6C6-556E-A5F3-5D21-8A2EC9BF20A7}"/>
              </a:ext>
            </a:extLst>
          </p:cNvPr>
          <p:cNvSpPr>
            <a:spLocks noGrp="1"/>
          </p:cNvSpPr>
          <p:nvPr>
            <p:ph type="sldNum" sz="quarter" idx="12"/>
          </p:nvPr>
        </p:nvSpPr>
        <p:spPr>
          <a:xfrm>
            <a:off x="9900458" y="6459785"/>
            <a:ext cx="1312025" cy="365125"/>
          </a:xfrm>
        </p:spPr>
        <p:txBody>
          <a:bodyPr/>
          <a:lstStyle/>
          <a:p>
            <a:fld id="{A172D096-160C-4799-B4ED-0E005C07B97F}" type="slidenum">
              <a:rPr lang="en-US" smtClean="0"/>
              <a:pPr/>
              <a:t>9</a:t>
            </a:fld>
            <a:endParaRPr lang="en-US"/>
          </a:p>
        </p:txBody>
      </p:sp>
      <p:pic>
        <p:nvPicPr>
          <p:cNvPr id="5" name="Picture 7" descr="Risultati immagini per e ora cosa si fÃ ?">
            <a:extLst>
              <a:ext uri="{FF2B5EF4-FFF2-40B4-BE49-F238E27FC236}">
                <a16:creationId xmlns:a16="http://schemas.microsoft.com/office/drawing/2014/main" id="{58618EC4-B980-94DB-BAD2-BAB0D095E4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6421" y="1386209"/>
            <a:ext cx="4727575"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uppo 2">
            <a:extLst>
              <a:ext uri="{FF2B5EF4-FFF2-40B4-BE49-F238E27FC236}">
                <a16:creationId xmlns:a16="http://schemas.microsoft.com/office/drawing/2014/main" id="{D40C46C0-1342-46E4-6BAB-B084F7141FE9}"/>
              </a:ext>
            </a:extLst>
          </p:cNvPr>
          <p:cNvGrpSpPr/>
          <p:nvPr/>
        </p:nvGrpSpPr>
        <p:grpSpPr>
          <a:xfrm>
            <a:off x="310094" y="2509593"/>
            <a:ext cx="11364422" cy="2862322"/>
            <a:chOff x="413789" y="3822379"/>
            <a:chExt cx="11364422" cy="2862322"/>
          </a:xfrm>
          <a:solidFill>
            <a:schemeClr val="bg1"/>
          </a:solidFill>
        </p:grpSpPr>
        <p:sp>
          <p:nvSpPr>
            <p:cNvPr id="9" name="Rectangle 1">
              <a:extLst>
                <a:ext uri="{FF2B5EF4-FFF2-40B4-BE49-F238E27FC236}">
                  <a16:creationId xmlns:a16="http://schemas.microsoft.com/office/drawing/2014/main" id="{BDA6707B-F9CF-7DC9-83D1-42A23CD7289D}"/>
                </a:ext>
              </a:extLst>
            </p:cNvPr>
            <p:cNvSpPr txBox="1">
              <a:spLocks noChangeArrowheads="1"/>
            </p:cNvSpPr>
            <p:nvPr/>
          </p:nvSpPr>
          <p:spPr bwMode="auto">
            <a:xfrm>
              <a:off x="413789" y="3822379"/>
              <a:ext cx="8208662" cy="2862322"/>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US" sz="2000" b="1" dirty="0">
                  <a:solidFill>
                    <a:srgbClr val="0070C0"/>
                  </a:solidFill>
                </a:rPr>
                <a:t>Precision Agriculture</a:t>
              </a:r>
            </a:p>
            <a:p>
              <a:pPr marL="461963" indent="-341313" eaLnBrk="0" fontAlgn="base" hangingPunct="0">
                <a:lnSpc>
                  <a:spcPct val="100000"/>
                </a:lnSpc>
                <a:spcBef>
                  <a:spcPct val="0"/>
                </a:spcBef>
                <a:spcAft>
                  <a:spcPct val="0"/>
                </a:spcAft>
              </a:pPr>
              <a:r>
                <a:rPr lang="en-US" altLang="en-US" sz="2000" b="1" dirty="0"/>
                <a:t>Precision Agriculture (PA)</a:t>
              </a:r>
              <a:r>
                <a:rPr lang="en-US" altLang="en-US" sz="2000" dirty="0"/>
                <a:t> enhances productivity and sustainability</a:t>
              </a:r>
            </a:p>
            <a:p>
              <a:pPr marL="461963" indent="-341313" eaLnBrk="0" fontAlgn="base" hangingPunct="0">
                <a:lnSpc>
                  <a:spcPct val="100000"/>
                </a:lnSpc>
                <a:spcBef>
                  <a:spcPct val="0"/>
                </a:spcBef>
                <a:spcAft>
                  <a:spcPct val="0"/>
                </a:spcAft>
              </a:pPr>
              <a:r>
                <a:rPr lang="en-US" altLang="en-US" sz="2000" dirty="0"/>
                <a:t>Uses </a:t>
              </a:r>
              <a:r>
                <a:rPr lang="en-US" altLang="en-US" sz="2000" b="1" dirty="0"/>
                <a:t>advanced technologies</a:t>
              </a:r>
              <a:r>
                <a:rPr lang="en-US" altLang="en-US" sz="2000" dirty="0"/>
                <a:t> for monitoring soil, crops, and environment</a:t>
              </a:r>
            </a:p>
            <a:p>
              <a:pPr marL="461963" indent="-341313" eaLnBrk="0" fontAlgn="base" hangingPunct="0">
                <a:lnSpc>
                  <a:spcPct val="100000"/>
                </a:lnSpc>
                <a:spcBef>
                  <a:spcPct val="0"/>
                </a:spcBef>
                <a:spcAft>
                  <a:spcPct val="0"/>
                </a:spcAft>
              </a:pPr>
              <a:r>
                <a:rPr lang="en-US" sz="2000" dirty="0"/>
                <a:t>To provide, process, and analyze </a:t>
              </a:r>
              <a:r>
                <a:rPr lang="en-US" sz="2000" b="1" dirty="0"/>
                <a:t>multisource data</a:t>
              </a:r>
              <a:r>
                <a:rPr lang="en-US" sz="2000" dirty="0"/>
                <a:t> with a </a:t>
              </a:r>
              <a:r>
                <a:rPr lang="en-US" sz="2000" b="1" dirty="0"/>
                <a:t>high spatial and temporal resolution </a:t>
              </a:r>
              <a:endParaRPr lang="en-US" altLang="en-US" sz="2000" b="1" dirty="0"/>
            </a:p>
            <a:p>
              <a:pPr marL="461963" indent="-341313" eaLnBrk="0" fontAlgn="base" hangingPunct="0">
                <a:lnSpc>
                  <a:spcPct val="100000"/>
                </a:lnSpc>
                <a:spcBef>
                  <a:spcPct val="0"/>
                </a:spcBef>
                <a:spcAft>
                  <a:spcPct val="0"/>
                </a:spcAft>
              </a:pPr>
              <a:r>
                <a:rPr lang="en-US" altLang="en-US" sz="2000" dirty="0"/>
                <a:t>Enables </a:t>
              </a:r>
              <a:r>
                <a:rPr lang="en-US" altLang="en-US" sz="2000" b="1" dirty="0"/>
                <a:t>optimized use</a:t>
              </a:r>
              <a:r>
                <a:rPr lang="en-US" altLang="en-US" sz="2000" dirty="0"/>
                <a:t> of water, nutrients, and chemicals</a:t>
              </a:r>
            </a:p>
            <a:p>
              <a:pPr marL="461963" indent="-341313" eaLnBrk="0" fontAlgn="base" hangingPunct="0">
                <a:lnSpc>
                  <a:spcPct val="100000"/>
                </a:lnSpc>
                <a:spcBef>
                  <a:spcPct val="0"/>
                </a:spcBef>
                <a:spcAft>
                  <a:spcPct val="0"/>
                </a:spcAft>
              </a:pPr>
              <a:r>
                <a:rPr lang="en-US" altLang="en-US" sz="2000" dirty="0"/>
                <a:t>Helps reduce </a:t>
              </a:r>
              <a:r>
                <a:rPr lang="en-US" altLang="en-US" sz="2000" b="1" dirty="0"/>
                <a:t>environmental impact</a:t>
              </a:r>
              <a:r>
                <a:rPr lang="en-US" altLang="en-US" sz="2000" dirty="0"/>
                <a:t> and </a:t>
              </a:r>
              <a:r>
                <a:rPr lang="en-US" altLang="en-US" sz="2000" b="1" dirty="0"/>
                <a:t>climate vulnerability</a:t>
              </a:r>
            </a:p>
            <a:p>
              <a:pPr marL="461963" indent="-341313" eaLnBrk="0" fontAlgn="base" hangingPunct="0">
                <a:lnSpc>
                  <a:spcPct val="100000"/>
                </a:lnSpc>
                <a:spcBef>
                  <a:spcPct val="0"/>
                </a:spcBef>
                <a:spcAft>
                  <a:spcPct val="0"/>
                </a:spcAft>
              </a:pPr>
              <a:endParaRPr lang="en-US" altLang="en-US" sz="2000" b="1" dirty="0"/>
            </a:p>
            <a:p>
              <a:pPr marL="461963" indent="-341313" eaLnBrk="0" fontAlgn="base" hangingPunct="0">
                <a:lnSpc>
                  <a:spcPct val="100000"/>
                </a:lnSpc>
                <a:spcBef>
                  <a:spcPct val="0"/>
                </a:spcBef>
                <a:spcAft>
                  <a:spcPct val="0"/>
                </a:spcAft>
              </a:pPr>
              <a:endParaRPr lang="en-US" altLang="en-US" sz="2000" dirty="0"/>
            </a:p>
          </p:txBody>
        </p:sp>
        <p:pic>
          <p:nvPicPr>
            <p:cNvPr id="6" name="Immagine 3">
              <a:extLst>
                <a:ext uri="{FF2B5EF4-FFF2-40B4-BE49-F238E27FC236}">
                  <a16:creationId xmlns:a16="http://schemas.microsoft.com/office/drawing/2014/main" id="{69CC0FDA-64F2-3E1E-EA3D-86B987F31D76}"/>
                </a:ext>
              </a:extLst>
            </p:cNvPr>
            <p:cNvPicPr>
              <a:picLocks noChangeAspect="1"/>
            </p:cNvPicPr>
            <p:nvPr/>
          </p:nvPicPr>
          <p:blipFill>
            <a:blip r:embed="rId3"/>
            <a:stretch>
              <a:fillRect/>
            </a:stretch>
          </p:blipFill>
          <p:spPr>
            <a:xfrm>
              <a:off x="8714871" y="4033353"/>
              <a:ext cx="3063340" cy="2038513"/>
            </a:xfrm>
            <a:prstGeom prst="rect">
              <a:avLst/>
            </a:prstGeom>
            <a:grpFill/>
            <a:ln>
              <a:noFill/>
            </a:ln>
            <a:effectLst>
              <a:softEdge rad="112500"/>
            </a:effectLst>
          </p:spPr>
        </p:pic>
      </p:grpSp>
    </p:spTree>
    <p:extLst>
      <p:ext uri="{BB962C8B-B14F-4D97-AF65-F5344CB8AC3E}">
        <p14:creationId xmlns:p14="http://schemas.microsoft.com/office/powerpoint/2010/main" val="3683326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5"/>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CE5191-5EE1-AFC3-A232-C779FBBF327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CFC9789-57F4-4B9C-ABAA-6F7C8BADC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14" name="Rectangle 13">
            <a:extLst>
              <a:ext uri="{FF2B5EF4-FFF2-40B4-BE49-F238E27FC236}">
                <a16:creationId xmlns:a16="http://schemas.microsoft.com/office/drawing/2014/main" id="{9B54F538-07DE-4652-B506-5D16E3EBB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cxnSp>
        <p:nvCxnSpPr>
          <p:cNvPr id="16" name="Straight Connector 15">
            <a:extLst>
              <a:ext uri="{FF2B5EF4-FFF2-40B4-BE49-F238E27FC236}">
                <a16:creationId xmlns:a16="http://schemas.microsoft.com/office/drawing/2014/main" id="{03D56195-A6AC-4958-8B87-F7D009353E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F83BAE65-D215-4292-9498-D9610AC2C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5E9BBF-D8A1-2C8A-FECF-6A5D39797C3C}"/>
              </a:ext>
            </a:extLst>
          </p:cNvPr>
          <p:cNvSpPr>
            <a:spLocks noGrp="1"/>
          </p:cNvSpPr>
          <p:nvPr>
            <p:ph type="title"/>
          </p:nvPr>
        </p:nvSpPr>
        <p:spPr>
          <a:xfrm>
            <a:off x="255896" y="-106062"/>
            <a:ext cx="4702603" cy="1126524"/>
          </a:xfrm>
        </p:spPr>
        <p:txBody>
          <a:bodyPr vert="horz" lIns="91440" tIns="45720" rIns="91440" bIns="45720" rtlCol="0" anchor="b">
            <a:normAutofit/>
          </a:bodyPr>
          <a:lstStyle/>
          <a:p>
            <a:pPr algn="ctr">
              <a:spcBef>
                <a:spcPct val="0"/>
              </a:spcBef>
            </a:pPr>
            <a:r>
              <a:rPr lang="en-US" sz="2600" b="1" dirty="0">
                <a:solidFill>
                  <a:srgbClr val="0070C0"/>
                </a:solidFill>
                <a:latin typeface="+mj-lt"/>
                <a:ea typeface="+mj-ea"/>
              </a:rPr>
              <a:t>UAV and Precision Agriculture:</a:t>
            </a:r>
            <a:br>
              <a:rPr lang="en-US" sz="2600" b="1" dirty="0">
                <a:solidFill>
                  <a:srgbClr val="0070C0"/>
                </a:solidFill>
                <a:latin typeface="+mj-lt"/>
                <a:ea typeface="+mj-ea"/>
              </a:rPr>
            </a:br>
            <a:r>
              <a:rPr lang="en-US" sz="2600" b="1" dirty="0">
                <a:solidFill>
                  <a:srgbClr val="0070C0"/>
                </a:solidFill>
                <a:latin typeface="+mj-lt"/>
                <a:ea typeface="+mj-ea"/>
              </a:rPr>
              <a:t>Challenges in Agriculture</a:t>
            </a:r>
          </a:p>
        </p:txBody>
      </p:sp>
      <p:pic>
        <p:nvPicPr>
          <p:cNvPr id="6" name="Immagine 5" descr="Immagine che contiene albero, cielo, esterni, trasporto&#10;&#10;Descrizione generata con affidabilità molto elevata">
            <a:extLst>
              <a:ext uri="{FF2B5EF4-FFF2-40B4-BE49-F238E27FC236}">
                <a16:creationId xmlns:a16="http://schemas.microsoft.com/office/drawing/2014/main" id="{1EA11550-5B2E-901A-0613-5282D177E5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773" y="1057725"/>
            <a:ext cx="4575178" cy="2573538"/>
          </a:xfrm>
          <a:prstGeom prst="rect">
            <a:avLst/>
          </a:prstGeom>
        </p:spPr>
      </p:pic>
      <p:cxnSp>
        <p:nvCxnSpPr>
          <p:cNvPr id="20" name="Straight Connector 19">
            <a:extLst>
              <a:ext uri="{FF2B5EF4-FFF2-40B4-BE49-F238E27FC236}">
                <a16:creationId xmlns:a16="http://schemas.microsoft.com/office/drawing/2014/main" id="{5C99ACED-3F9B-471D-97BC-E5D2D2319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4" name="CasellaDiTesto 3">
            <a:extLst>
              <a:ext uri="{FF2B5EF4-FFF2-40B4-BE49-F238E27FC236}">
                <a16:creationId xmlns:a16="http://schemas.microsoft.com/office/drawing/2014/main" id="{AF49642A-4D60-3295-A577-4040B6766FDB}"/>
              </a:ext>
            </a:extLst>
          </p:cNvPr>
          <p:cNvSpPr txBox="1"/>
          <p:nvPr/>
        </p:nvSpPr>
        <p:spPr>
          <a:xfrm>
            <a:off x="5080902" y="2142375"/>
            <a:ext cx="6773381" cy="1504974"/>
          </a:xfrm>
          <a:prstGeom prst="rect">
            <a:avLst/>
          </a:prstGeom>
        </p:spPr>
        <p:txBody>
          <a:bodyPr vert="horz" lIns="0" tIns="45720" rIns="0" bIns="45720" rtlCol="0">
            <a:noAutofit/>
          </a:bodyPr>
          <a:lstStyle/>
          <a:p>
            <a:pPr algn="just">
              <a:lnSpc>
                <a:spcPct val="90000"/>
              </a:lnSpc>
              <a:spcAft>
                <a:spcPts val="600"/>
              </a:spcAft>
              <a:buClr>
                <a:schemeClr val="accent1"/>
              </a:buClr>
              <a:buFont typeface="Calibri" panose="020F0502020204030204" pitchFamily="34" charset="0"/>
            </a:pPr>
            <a:r>
              <a:rPr lang="en-US" sz="2600" b="0" i="0" u="none" strike="noStrike" baseline="0" dirty="0">
                <a:solidFill>
                  <a:schemeClr val="tx1">
                    <a:lumMod val="75000"/>
                    <a:lumOff val="25000"/>
                  </a:schemeClr>
                </a:solidFill>
              </a:rPr>
              <a:t>UAVs with RGB, multispectral, hyperspectral, and thermal sensors have revolutionized PA by enabling high-resolution, </a:t>
            </a:r>
            <a:r>
              <a:rPr lang="en-US" sz="2600" b="0" i="0" u="none" strike="noStrike" baseline="0" dirty="0" err="1">
                <a:solidFill>
                  <a:schemeClr val="tx1">
                    <a:lumMod val="75000"/>
                    <a:lumOff val="25000"/>
                  </a:schemeClr>
                </a:solidFill>
              </a:rPr>
              <a:t>costeffective</a:t>
            </a:r>
            <a:r>
              <a:rPr lang="en-US" sz="2600" b="0" i="0" u="none" strike="noStrike" baseline="0" dirty="0">
                <a:solidFill>
                  <a:schemeClr val="tx1">
                    <a:lumMod val="75000"/>
                    <a:lumOff val="25000"/>
                  </a:schemeClr>
                </a:solidFill>
              </a:rPr>
              <a:t>, and flexible crop monitoring</a:t>
            </a:r>
            <a:r>
              <a:rPr lang="en-US" sz="1000" b="0" i="0" u="none" strike="noStrike" baseline="0" dirty="0">
                <a:solidFill>
                  <a:schemeClr val="tx1">
                    <a:lumMod val="75000"/>
                    <a:lumOff val="25000"/>
                  </a:schemeClr>
                </a:solidFill>
              </a:rPr>
              <a:t>. </a:t>
            </a:r>
          </a:p>
        </p:txBody>
      </p:sp>
      <p:sp>
        <p:nvSpPr>
          <p:cNvPr id="22" name="Rectangle 21">
            <a:extLst>
              <a:ext uri="{FF2B5EF4-FFF2-40B4-BE49-F238E27FC236}">
                <a16:creationId xmlns:a16="http://schemas.microsoft.com/office/drawing/2014/main" id="{86C05757-249C-4F2B-B326-B940FDD9C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24" name="Rectangle 23">
            <a:extLst>
              <a:ext uri="{FF2B5EF4-FFF2-40B4-BE49-F238E27FC236}">
                <a16:creationId xmlns:a16="http://schemas.microsoft.com/office/drawing/2014/main" id="{EE922679-5189-4C5C-9FBB-6839F89C66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7" name="Slide Number Placeholder 6">
            <a:extLst>
              <a:ext uri="{FF2B5EF4-FFF2-40B4-BE49-F238E27FC236}">
                <a16:creationId xmlns:a16="http://schemas.microsoft.com/office/drawing/2014/main" id="{2BF58006-382C-3E79-13F4-5708ABD77E49}"/>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a:spcAft>
                <a:spcPts val="600"/>
              </a:spcAft>
            </a:pPr>
            <a:fld id="{A172D096-160C-4799-B4ED-0E005C07B97F}" type="slidenum">
              <a:rPr lang="en-US" sz="1050" smtClean="0"/>
              <a:pPr>
                <a:spcAft>
                  <a:spcPts val="600"/>
                </a:spcAft>
              </a:pPr>
              <a:t>10</a:t>
            </a:fld>
            <a:endParaRPr lang="en-US" sz="1050"/>
          </a:p>
        </p:txBody>
      </p:sp>
      <p:sp>
        <p:nvSpPr>
          <p:cNvPr id="9" name="CasellaDiTesto 8">
            <a:extLst>
              <a:ext uri="{FF2B5EF4-FFF2-40B4-BE49-F238E27FC236}">
                <a16:creationId xmlns:a16="http://schemas.microsoft.com/office/drawing/2014/main" id="{C2B936BC-DE74-532B-93B2-D6939A18DD22}"/>
              </a:ext>
            </a:extLst>
          </p:cNvPr>
          <p:cNvSpPr txBox="1"/>
          <p:nvPr/>
        </p:nvSpPr>
        <p:spPr>
          <a:xfrm>
            <a:off x="520493" y="4070828"/>
            <a:ext cx="7662281" cy="1754326"/>
          </a:xfrm>
          <a:prstGeom prst="rect">
            <a:avLst/>
          </a:prstGeom>
          <a:noFill/>
        </p:spPr>
        <p:txBody>
          <a:bodyPr wrap="square">
            <a:spAutoFit/>
          </a:bodyPr>
          <a:lstStyle/>
          <a:p>
            <a:pPr algn="just">
              <a:lnSpc>
                <a:spcPct val="90000"/>
              </a:lnSpc>
              <a:spcAft>
                <a:spcPts val="600"/>
              </a:spcAft>
              <a:buClr>
                <a:schemeClr val="accent1"/>
              </a:buClr>
              <a:buFont typeface="Calibri" panose="020F0502020204030204" pitchFamily="34" charset="0"/>
            </a:pPr>
            <a:r>
              <a:rPr lang="en-US" sz="2400" b="1" i="0" u="none" strike="noStrike" baseline="0" dirty="0">
                <a:solidFill>
                  <a:srgbClr val="00B050"/>
                </a:solidFill>
              </a:rPr>
              <a:t>Multispectral imaging </a:t>
            </a:r>
            <a:r>
              <a:rPr lang="en-US" sz="2400" b="0" i="0" u="none" strike="noStrike" baseline="0" dirty="0">
                <a:solidFill>
                  <a:srgbClr val="00B050"/>
                </a:solidFill>
              </a:rPr>
              <a:t>allows the calculation of vegetation indices (VIs) like the Normalized Difference Vegetation Index (NDVI), Normalized Difference Moisture Index (NDMI), and Crop Water Stress Index (CWSI), which are essential for assessing plant health, stress, and water status.</a:t>
            </a:r>
            <a:endParaRPr lang="en-US" sz="2400" dirty="0">
              <a:solidFill>
                <a:srgbClr val="00B050"/>
              </a:solidFill>
            </a:endParaRPr>
          </a:p>
        </p:txBody>
      </p:sp>
      <p:pic>
        <p:nvPicPr>
          <p:cNvPr id="10" name="Immagine 9">
            <a:extLst>
              <a:ext uri="{FF2B5EF4-FFF2-40B4-BE49-F238E27FC236}">
                <a16:creationId xmlns:a16="http://schemas.microsoft.com/office/drawing/2014/main" id="{66FED388-E414-B7EF-605C-F2E547A7C577}"/>
              </a:ext>
            </a:extLst>
          </p:cNvPr>
          <p:cNvPicPr>
            <a:picLocks noChangeAspect="1"/>
          </p:cNvPicPr>
          <p:nvPr/>
        </p:nvPicPr>
        <p:blipFill>
          <a:blip r:embed="rId4"/>
          <a:stretch>
            <a:fillRect/>
          </a:stretch>
        </p:blipFill>
        <p:spPr>
          <a:xfrm>
            <a:off x="8467593" y="3741150"/>
            <a:ext cx="3203914" cy="2718635"/>
          </a:xfrm>
          <a:prstGeom prst="rect">
            <a:avLst/>
          </a:prstGeom>
          <a:ln w="15875">
            <a:solidFill>
              <a:srgbClr val="00B050"/>
            </a:solidFill>
          </a:ln>
        </p:spPr>
      </p:pic>
      <p:grpSp>
        <p:nvGrpSpPr>
          <p:cNvPr id="8" name="Gruppo 7">
            <a:extLst>
              <a:ext uri="{FF2B5EF4-FFF2-40B4-BE49-F238E27FC236}">
                <a16:creationId xmlns:a16="http://schemas.microsoft.com/office/drawing/2014/main" id="{3420B116-CCAA-D5BC-404A-FF244892EFFF}"/>
              </a:ext>
            </a:extLst>
          </p:cNvPr>
          <p:cNvGrpSpPr/>
          <p:nvPr/>
        </p:nvGrpSpPr>
        <p:grpSpPr>
          <a:xfrm>
            <a:off x="4980296" y="115378"/>
            <a:ext cx="7043287" cy="1810168"/>
            <a:chOff x="5060482" y="1766115"/>
            <a:chExt cx="7043287" cy="1810168"/>
          </a:xfrm>
        </p:grpSpPr>
        <p:sp>
          <p:nvSpPr>
            <p:cNvPr id="5" name="CasellaDiTesto 4">
              <a:extLst>
                <a:ext uri="{FF2B5EF4-FFF2-40B4-BE49-F238E27FC236}">
                  <a16:creationId xmlns:a16="http://schemas.microsoft.com/office/drawing/2014/main" id="{B6594DC7-55FB-1C5C-7616-C136AA595BD6}"/>
                </a:ext>
              </a:extLst>
            </p:cNvPr>
            <p:cNvSpPr txBox="1"/>
            <p:nvPr/>
          </p:nvSpPr>
          <p:spPr>
            <a:xfrm>
              <a:off x="5060482" y="1855812"/>
              <a:ext cx="5443086" cy="1720471"/>
            </a:xfrm>
            <a:prstGeom prst="rect">
              <a:avLst/>
            </a:prstGeom>
            <a:noFill/>
          </p:spPr>
          <p:txBody>
            <a:bodyPr wrap="square">
              <a:spAutoFit/>
            </a:bodyPr>
            <a:lstStyle/>
            <a:p>
              <a:pPr algn="just">
                <a:lnSpc>
                  <a:spcPct val="90000"/>
                </a:lnSpc>
                <a:spcAft>
                  <a:spcPts val="600"/>
                </a:spcAft>
                <a:buClr>
                  <a:schemeClr val="accent1"/>
                </a:buClr>
                <a:buFont typeface="Calibri" panose="020F0502020204030204" pitchFamily="34" charset="0"/>
              </a:pPr>
              <a:endParaRPr lang="en-US" sz="800" dirty="0">
                <a:solidFill>
                  <a:schemeClr val="tx1">
                    <a:lumMod val="75000"/>
                    <a:lumOff val="25000"/>
                  </a:schemeClr>
                </a:solidFill>
              </a:endParaRPr>
            </a:p>
            <a:p>
              <a:pPr algn="just">
                <a:lnSpc>
                  <a:spcPct val="90000"/>
                </a:lnSpc>
                <a:spcAft>
                  <a:spcPts val="600"/>
                </a:spcAft>
                <a:buClr>
                  <a:schemeClr val="accent1"/>
                </a:buClr>
                <a:buFont typeface="Calibri" panose="020F0502020204030204" pitchFamily="34" charset="0"/>
              </a:pPr>
              <a:r>
                <a:rPr lang="en-US" sz="2600" b="0" i="0" u="none" strike="noStrike" baseline="0" dirty="0">
                  <a:solidFill>
                    <a:srgbClr val="0070C0"/>
                  </a:solidFill>
                </a:rPr>
                <a:t>Compared to satellites, UAVs offer superior spatial resolution and adaptability for tasks such as irrigation, fertilization, and yield prediction. </a:t>
              </a:r>
              <a:endParaRPr lang="en-US" sz="2600" dirty="0">
                <a:solidFill>
                  <a:srgbClr val="0070C0"/>
                </a:solidFill>
              </a:endParaRPr>
            </a:p>
          </p:txBody>
        </p:sp>
        <p:pic>
          <p:nvPicPr>
            <p:cNvPr id="1026" name="Picture 2">
              <a:extLst>
                <a:ext uri="{FF2B5EF4-FFF2-40B4-BE49-F238E27FC236}">
                  <a16:creationId xmlns:a16="http://schemas.microsoft.com/office/drawing/2014/main" id="{56070099-6786-85D4-FE2C-DB386A53D15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5350" b="8497"/>
            <a:stretch>
              <a:fillRect/>
            </a:stretch>
          </p:blipFill>
          <p:spPr bwMode="auto">
            <a:xfrm>
              <a:off x="10503568" y="1766115"/>
              <a:ext cx="1600201" cy="151783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4307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F6A0AB92-FFCE-C601-3081-1CE20B0CD18E}"/>
              </a:ext>
            </a:extLst>
          </p:cNvPr>
          <p:cNvSpPr>
            <a:spLocks noGrp="1"/>
          </p:cNvSpPr>
          <p:nvPr>
            <p:ph type="title"/>
          </p:nvPr>
        </p:nvSpPr>
        <p:spPr>
          <a:xfrm>
            <a:off x="1279122" y="281015"/>
            <a:ext cx="10834591" cy="651200"/>
          </a:xfrm>
        </p:spPr>
        <p:txBody>
          <a:bodyPr/>
          <a:lstStyle/>
          <a:p>
            <a:r>
              <a:rPr lang="en-US" sz="4000" b="1" i="1" dirty="0">
                <a:solidFill>
                  <a:srgbClr val="0070C0"/>
                </a:solidFill>
                <a:latin typeface="+mn-lt"/>
              </a:rPr>
              <a:t>Spectral Imaging for UAVs</a:t>
            </a:r>
          </a:p>
        </p:txBody>
      </p:sp>
      <p:sp>
        <p:nvSpPr>
          <p:cNvPr id="15" name="Slide Number Placeholder 14">
            <a:extLst>
              <a:ext uri="{FF2B5EF4-FFF2-40B4-BE49-F238E27FC236}">
                <a16:creationId xmlns:a16="http://schemas.microsoft.com/office/drawing/2014/main" id="{3D7B62B7-73D9-935C-39C8-91B4910C0E7D}"/>
              </a:ext>
            </a:extLst>
          </p:cNvPr>
          <p:cNvSpPr>
            <a:spLocks noGrp="1"/>
          </p:cNvSpPr>
          <p:nvPr>
            <p:ph type="sldNum" sz="quarter" idx="12"/>
          </p:nvPr>
        </p:nvSpPr>
        <p:spPr>
          <a:xfrm>
            <a:off x="9900458" y="6459785"/>
            <a:ext cx="1312025" cy="365125"/>
          </a:xfrm>
        </p:spPr>
        <p:txBody>
          <a:bodyPr/>
          <a:lstStyle/>
          <a:p>
            <a:fld id="{A172D096-160C-4799-B4ED-0E005C07B97F}" type="slidenum">
              <a:rPr lang="en-US" smtClean="0"/>
              <a:t>11</a:t>
            </a:fld>
            <a:endParaRPr lang="en-US"/>
          </a:p>
        </p:txBody>
      </p:sp>
      <p:sp>
        <p:nvSpPr>
          <p:cNvPr id="4" name="Content Placeholder 1">
            <a:extLst>
              <a:ext uri="{FF2B5EF4-FFF2-40B4-BE49-F238E27FC236}">
                <a16:creationId xmlns:a16="http://schemas.microsoft.com/office/drawing/2014/main" id="{AC4824F6-0299-0E89-0D94-F9192572E72B}"/>
              </a:ext>
            </a:extLst>
          </p:cNvPr>
          <p:cNvSpPr txBox="1">
            <a:spLocks/>
          </p:cNvSpPr>
          <p:nvPr/>
        </p:nvSpPr>
        <p:spPr>
          <a:xfrm>
            <a:off x="484021" y="3321448"/>
            <a:ext cx="10515600" cy="4351338"/>
          </a:xfrm>
          <a:prstGeom prst="rect">
            <a:avLst/>
          </a:prstGeom>
        </p:spPr>
        <p:txBody>
          <a:bodyPr spcFirstLastPara="1" vert="horz" wrap="square" lIns="0" tIns="0" rIns="0" bIns="0" rtlCol="0" anchor="t" anchorCtr="0">
            <a:noAutofit/>
          </a:bodyPr>
          <a:lstStyle>
            <a:lvl1pPr marL="609585" lvl="0" indent="-440256" algn="l" defTabSz="914400" rtl="0" eaLnBrk="1" latinLnBrk="0" hangingPunct="1">
              <a:lnSpc>
                <a:spcPct val="100000"/>
              </a:lnSpc>
              <a:spcBef>
                <a:spcPts val="0"/>
              </a:spcBef>
              <a:spcAft>
                <a:spcPts val="0"/>
              </a:spcAft>
              <a:buClr>
                <a:schemeClr val="dk2"/>
              </a:buClr>
              <a:buSzPts val="1600"/>
              <a:buFont typeface="Arial" panose="020B0604020202020204" pitchFamily="34" charset="0"/>
              <a:buChar char="●"/>
              <a:defRPr sz="2133" kern="1200">
                <a:solidFill>
                  <a:schemeClr val="tx1"/>
                </a:solidFill>
                <a:latin typeface="+mn-lt"/>
                <a:ea typeface="+mn-ea"/>
                <a:cs typeface="+mn-cs"/>
              </a:defRPr>
            </a:lvl1pPr>
            <a:lvl2pPr marL="1219170" lvl="1" indent="-440256" algn="l" defTabSz="914400" rtl="0" eaLnBrk="1" latinLnBrk="0" hangingPunct="1">
              <a:lnSpc>
                <a:spcPct val="100000"/>
              </a:lnSpc>
              <a:spcBef>
                <a:spcPts val="2133"/>
              </a:spcBef>
              <a:spcAft>
                <a:spcPts val="0"/>
              </a:spcAft>
              <a:buSzPts val="1600"/>
              <a:buFont typeface="Arial" panose="020B0604020202020204" pitchFamily="34" charset="0"/>
              <a:buChar char="○"/>
              <a:defRPr sz="1867" kern="1200">
                <a:solidFill>
                  <a:schemeClr val="tx1"/>
                </a:solidFill>
                <a:latin typeface="+mn-lt"/>
                <a:ea typeface="+mn-ea"/>
                <a:cs typeface="+mn-cs"/>
              </a:defRPr>
            </a:lvl2pPr>
            <a:lvl3pPr marL="1828754" lvl="2" indent="-440256" algn="l" defTabSz="914400" rtl="0" eaLnBrk="1" latinLnBrk="0" hangingPunct="1">
              <a:lnSpc>
                <a:spcPct val="90000"/>
              </a:lnSpc>
              <a:spcBef>
                <a:spcPts val="2133"/>
              </a:spcBef>
              <a:spcAft>
                <a:spcPts val="0"/>
              </a:spcAft>
              <a:buSzPts val="1600"/>
              <a:buFont typeface="Arial" panose="020B0604020202020204" pitchFamily="34" charset="0"/>
              <a:buChar char="■"/>
              <a:defRPr sz="2000" kern="1200">
                <a:solidFill>
                  <a:schemeClr val="tx1"/>
                </a:solidFill>
                <a:latin typeface="+mn-lt"/>
                <a:ea typeface="+mn-ea"/>
                <a:cs typeface="+mn-cs"/>
              </a:defRPr>
            </a:lvl3pPr>
            <a:lvl4pPr marL="2438339" lvl="3" indent="-440256" algn="l" defTabSz="914400" rtl="0" eaLnBrk="1" latinLnBrk="0" hangingPunct="1">
              <a:lnSpc>
                <a:spcPct val="90000"/>
              </a:lnSpc>
              <a:spcBef>
                <a:spcPts val="2133"/>
              </a:spcBef>
              <a:spcAft>
                <a:spcPts val="0"/>
              </a:spcAft>
              <a:buSzPts val="1600"/>
              <a:buFont typeface="Arial" panose="020B0604020202020204" pitchFamily="34" charset="0"/>
              <a:buChar char="●"/>
              <a:defRPr sz="1800" kern="1200">
                <a:solidFill>
                  <a:schemeClr val="tx1"/>
                </a:solidFill>
                <a:latin typeface="+mn-lt"/>
                <a:ea typeface="+mn-ea"/>
                <a:cs typeface="+mn-cs"/>
              </a:defRPr>
            </a:lvl4pPr>
            <a:lvl5pPr marL="3047924" lvl="4" indent="-440256" algn="l" defTabSz="914400" rtl="0" eaLnBrk="1" latinLnBrk="0" hangingPunct="1">
              <a:lnSpc>
                <a:spcPct val="90000"/>
              </a:lnSpc>
              <a:spcBef>
                <a:spcPts val="2133"/>
              </a:spcBef>
              <a:spcAft>
                <a:spcPts val="0"/>
              </a:spcAft>
              <a:buSzPts val="1600"/>
              <a:buFont typeface="Arial" panose="020B0604020202020204" pitchFamily="34" charset="0"/>
              <a:buChar char="○"/>
              <a:defRPr sz="1800" kern="1200">
                <a:solidFill>
                  <a:schemeClr val="tx1"/>
                </a:solidFill>
                <a:latin typeface="+mn-lt"/>
                <a:ea typeface="+mn-ea"/>
                <a:cs typeface="+mn-cs"/>
              </a:defRPr>
            </a:lvl5pPr>
            <a:lvl6pPr marL="3657509" lvl="5" indent="-440256" algn="l" defTabSz="914400" rtl="0" eaLnBrk="1" latinLnBrk="0" hangingPunct="1">
              <a:lnSpc>
                <a:spcPct val="90000"/>
              </a:lnSpc>
              <a:spcBef>
                <a:spcPts val="2133"/>
              </a:spcBef>
              <a:spcAft>
                <a:spcPts val="0"/>
              </a:spcAft>
              <a:buSzPts val="1600"/>
              <a:buFont typeface="Arial" panose="020B0604020202020204" pitchFamily="34" charset="0"/>
              <a:buChar char="■"/>
              <a:defRPr sz="1800" kern="1200">
                <a:solidFill>
                  <a:schemeClr val="tx1"/>
                </a:solidFill>
                <a:latin typeface="+mn-lt"/>
                <a:ea typeface="+mn-ea"/>
                <a:cs typeface="+mn-cs"/>
              </a:defRPr>
            </a:lvl6pPr>
            <a:lvl7pPr marL="4267093" lvl="6" indent="-440256" algn="l" defTabSz="914400" rtl="0" eaLnBrk="1" latinLnBrk="0" hangingPunct="1">
              <a:lnSpc>
                <a:spcPct val="90000"/>
              </a:lnSpc>
              <a:spcBef>
                <a:spcPts val="2133"/>
              </a:spcBef>
              <a:spcAft>
                <a:spcPts val="0"/>
              </a:spcAft>
              <a:buSzPts val="1600"/>
              <a:buFont typeface="Arial" panose="020B0604020202020204" pitchFamily="34" charset="0"/>
              <a:buChar char="●"/>
              <a:defRPr sz="1800" kern="1200">
                <a:solidFill>
                  <a:schemeClr val="tx1"/>
                </a:solidFill>
                <a:latin typeface="+mn-lt"/>
                <a:ea typeface="+mn-ea"/>
                <a:cs typeface="+mn-cs"/>
              </a:defRPr>
            </a:lvl7pPr>
            <a:lvl8pPr marL="4876678" lvl="7" indent="-440256" algn="l" defTabSz="914400" rtl="0" eaLnBrk="1" latinLnBrk="0" hangingPunct="1">
              <a:lnSpc>
                <a:spcPct val="90000"/>
              </a:lnSpc>
              <a:spcBef>
                <a:spcPts val="2133"/>
              </a:spcBef>
              <a:spcAft>
                <a:spcPts val="0"/>
              </a:spcAft>
              <a:buSzPts val="1600"/>
              <a:buFont typeface="Arial" panose="020B0604020202020204" pitchFamily="34" charset="0"/>
              <a:buChar char="○"/>
              <a:defRPr sz="1800" kern="1200">
                <a:solidFill>
                  <a:schemeClr val="tx1"/>
                </a:solidFill>
                <a:latin typeface="+mn-lt"/>
                <a:ea typeface="+mn-ea"/>
                <a:cs typeface="+mn-cs"/>
              </a:defRPr>
            </a:lvl8pPr>
            <a:lvl9pPr marL="5486263" lvl="8" indent="-440256" algn="l" defTabSz="914400" rtl="0" eaLnBrk="1" latinLnBrk="0" hangingPunct="1">
              <a:lnSpc>
                <a:spcPct val="90000"/>
              </a:lnSpc>
              <a:spcBef>
                <a:spcPts val="2133"/>
              </a:spcBef>
              <a:spcAft>
                <a:spcPts val="2133"/>
              </a:spcAft>
              <a:buSzPts val="1600"/>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dirty="0"/>
          </a:p>
        </p:txBody>
      </p:sp>
      <p:sp>
        <p:nvSpPr>
          <p:cNvPr id="5" name="Title 2">
            <a:extLst>
              <a:ext uri="{FF2B5EF4-FFF2-40B4-BE49-F238E27FC236}">
                <a16:creationId xmlns:a16="http://schemas.microsoft.com/office/drawing/2014/main" id="{069F5089-E199-C3DA-8147-16006880356D}"/>
              </a:ext>
            </a:extLst>
          </p:cNvPr>
          <p:cNvSpPr txBox="1">
            <a:spLocks/>
          </p:cNvSpPr>
          <p:nvPr/>
        </p:nvSpPr>
        <p:spPr>
          <a:xfrm>
            <a:off x="838200" y="365125"/>
            <a:ext cx="10515600" cy="1325563"/>
          </a:xfrm>
          <a:prstGeom prst="rect">
            <a:avLst/>
          </a:prstGeom>
        </p:spPr>
        <p:txBody>
          <a:bodyPr spcFirstLastPara="1" vert="horz" wrap="square" lIns="0" tIns="0" rIns="0" bIns="0" rtlCol="0" anchor="t" anchorCtr="0">
            <a:noAutofit/>
          </a:bodyPr>
          <a:lstStyle>
            <a:lvl1pPr lvl="0" algn="l" defTabSz="914400" rtl="0" eaLnBrk="1" latinLnBrk="0" hangingPunct="1">
              <a:lnSpc>
                <a:spcPct val="90000"/>
              </a:lnSpc>
              <a:spcBef>
                <a:spcPts val="0"/>
              </a:spcBef>
              <a:spcAft>
                <a:spcPts val="0"/>
              </a:spcAft>
              <a:buSzPts val="3600"/>
              <a:buNone/>
              <a:defRPr sz="4267" kern="1200">
                <a:solidFill>
                  <a:schemeClr val="tx1"/>
                </a:solidFill>
                <a:latin typeface="Roboto" panose="02000000000000000000" pitchFamily="2" charset="0"/>
                <a:ea typeface="Roboto" panose="02000000000000000000" pitchFamily="2" charset="0"/>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lang="en-US" dirty="0"/>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671001C7-168F-E0F8-50F5-A96346E8CB73}"/>
                  </a:ext>
                </a:extLst>
              </p:cNvPr>
              <p:cNvSpPr/>
              <p:nvPr/>
            </p:nvSpPr>
            <p:spPr>
              <a:xfrm>
                <a:off x="72503" y="1460398"/>
                <a:ext cx="7847732" cy="2677656"/>
              </a:xfrm>
              <a:prstGeom prst="rect">
                <a:avLst/>
              </a:prstGeom>
            </p:spPr>
            <p:txBody>
              <a:bodyPr wrap="square">
                <a:spAutoFit/>
              </a:bodyPr>
              <a:lstStyle/>
              <a:p>
                <a:pPr marL="285750" indent="-285750">
                  <a:buFont typeface="Arial" panose="020B0604020202020204" pitchFamily="34" charset="0"/>
                  <a:buChar char="•"/>
                </a:pPr>
                <a:r>
                  <a:rPr lang="en-US" sz="2400" dirty="0"/>
                  <a:t>The reflected light or spectral radiance </a:t>
                </a:r>
                <a14:m>
                  <m:oMath xmlns:m="http://schemas.openxmlformats.org/officeDocument/2006/math">
                    <m:sSub>
                      <m:sSubPr>
                        <m:ctrlPr>
                          <a:rPr lang="en-US" sz="2400" i="1">
                            <a:latin typeface="Cambria Math" panose="02040503050406030204" pitchFamily="18" charset="0"/>
                          </a:rPr>
                        </m:ctrlPr>
                      </m:sSubPr>
                      <m:e>
                        <m:r>
                          <a:rPr lang="it-IT" sz="2400" i="1">
                            <a:latin typeface="Cambria Math" panose="02040503050406030204" pitchFamily="18" charset="0"/>
                          </a:rPr>
                          <m:t>𝐿</m:t>
                        </m:r>
                      </m:e>
                      <m:sub>
                        <m:r>
                          <a:rPr lang="it-IT" sz="2400" i="1">
                            <a:latin typeface="Cambria Math" panose="02040503050406030204" pitchFamily="18" charset="0"/>
                          </a:rPr>
                          <m:t>𝑆</m:t>
                        </m:r>
                      </m:sub>
                    </m:sSub>
                    <m:d>
                      <m:dPr>
                        <m:ctrlPr>
                          <a:rPr lang="en-US" sz="2400" i="1">
                            <a:latin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𝜆</m:t>
                        </m:r>
                      </m:e>
                    </m:d>
                  </m:oMath>
                </a14:m>
                <a:r>
                  <a:rPr lang="it-IT" sz="2400" dirty="0"/>
                  <a:t> </a:t>
                </a:r>
                <a:r>
                  <a:rPr lang="en-US" sz="2400" dirty="0"/>
                  <a:t>that a sensor record is given by:</a:t>
                </a:r>
              </a:p>
              <a:p>
                <a:pPr algn="ctr"/>
                <a:endParaRPr lang="en-US" sz="2400" i="1" dirty="0">
                  <a:latin typeface="Cambria Math" panose="02040503050406030204" pitchFamily="18" charset="0"/>
                </a:endParaRPr>
              </a:p>
              <a:p>
                <a:pPr algn="ctr"/>
                <a14:m>
                  <m:oMath xmlns:m="http://schemas.openxmlformats.org/officeDocument/2006/math">
                    <m:sSub>
                      <m:sSubPr>
                        <m:ctrlPr>
                          <a:rPr lang="en-US" sz="2400" i="1" smtClean="0">
                            <a:latin typeface="Cambria Math" panose="02040503050406030204" pitchFamily="18" charset="0"/>
                          </a:rPr>
                        </m:ctrlPr>
                      </m:sSubPr>
                      <m:e>
                        <m:r>
                          <a:rPr lang="it-IT" sz="2400" i="1">
                            <a:latin typeface="Cambria Math" panose="02040503050406030204" pitchFamily="18" charset="0"/>
                          </a:rPr>
                          <m:t>𝐿</m:t>
                        </m:r>
                      </m:e>
                      <m:sub>
                        <m:r>
                          <a:rPr lang="it-IT" sz="2400" i="1" smtClean="0">
                            <a:latin typeface="Cambria Math" panose="02040503050406030204" pitchFamily="18" charset="0"/>
                          </a:rPr>
                          <m:t>𝑆</m:t>
                        </m:r>
                      </m:sub>
                    </m:sSub>
                    <m:d>
                      <m:dPr>
                        <m:ctrlPr>
                          <a:rPr lang="en-US" sz="2400" i="1">
                            <a:latin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𝜆</m:t>
                        </m:r>
                      </m:e>
                    </m:d>
                    <m:r>
                      <a:rPr lang="it-IT" sz="2400" i="1">
                        <a:latin typeface="Cambria Math" panose="02040503050406030204" pitchFamily="18" charset="0"/>
                        <a:ea typeface="Cambria Math" panose="02040503050406030204" pitchFamily="18" charset="0"/>
                      </a:rPr>
                      <m:t>=</m:t>
                    </m:r>
                    <m:r>
                      <a:rPr lang="it-IT" sz="2400" i="1">
                        <a:latin typeface="Cambria Math" panose="02040503050406030204" pitchFamily="18" charset="0"/>
                        <a:ea typeface="Cambria Math" panose="02040503050406030204" pitchFamily="18" charset="0"/>
                      </a:rPr>
                      <m:t>𝜌</m:t>
                    </m:r>
                    <m:d>
                      <m:dPr>
                        <m:ctrlPr>
                          <a:rPr lang="it-IT"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𝜆</m:t>
                        </m:r>
                      </m:e>
                    </m:d>
                  </m:oMath>
                </a14:m>
                <a:r>
                  <a:rPr lang="en-US" sz="2400" dirty="0"/>
                  <a:t> </a:t>
                </a:r>
                <a14:m>
                  <m:oMath xmlns:m="http://schemas.openxmlformats.org/officeDocument/2006/math">
                    <m:sSub>
                      <m:sSubPr>
                        <m:ctrlPr>
                          <a:rPr lang="en-US" sz="2400" i="1">
                            <a:latin typeface="Cambria Math" panose="02040503050406030204" pitchFamily="18" charset="0"/>
                          </a:rPr>
                        </m:ctrlPr>
                      </m:sSubPr>
                      <m:e>
                        <m:r>
                          <a:rPr lang="it-IT" sz="2400" i="1">
                            <a:latin typeface="Cambria Math" panose="02040503050406030204" pitchFamily="18" charset="0"/>
                          </a:rPr>
                          <m:t>𝐿</m:t>
                        </m:r>
                      </m:e>
                      <m:sub>
                        <m:r>
                          <a:rPr lang="it-IT" sz="2400" i="1">
                            <a:latin typeface="Cambria Math" panose="02040503050406030204" pitchFamily="18" charset="0"/>
                          </a:rPr>
                          <m:t>𝑖</m:t>
                        </m:r>
                      </m:sub>
                    </m:sSub>
                    <m:d>
                      <m:dPr>
                        <m:ctrlPr>
                          <a:rPr lang="en-US" sz="2400" i="1">
                            <a:latin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𝜆</m:t>
                        </m:r>
                      </m:e>
                    </m:d>
                  </m:oMath>
                </a14:m>
                <a:endParaRPr lang="en-US" sz="2400" dirty="0">
                  <a:ea typeface="Cambria Math" panose="02040503050406030204" pitchFamily="18" charset="0"/>
                </a:endParaRPr>
              </a:p>
              <a:p>
                <a:pPr algn="ctr"/>
                <a:endParaRPr lang="en-US" sz="2400" dirty="0">
                  <a:ea typeface="Cambria Math" panose="02040503050406030204" pitchFamily="18" charset="0"/>
                </a:endParaRPr>
              </a:p>
              <a:p>
                <a:pPr marL="285750" indent="-285750">
                  <a:buFont typeface="Arial" panose="020B0604020202020204" pitchFamily="34" charset="0"/>
                  <a:buChar char="•"/>
                </a:pPr>
                <a14:m>
                  <m:oMath xmlns:m="http://schemas.openxmlformats.org/officeDocument/2006/math">
                    <m:sSub>
                      <m:sSubPr>
                        <m:ctrlPr>
                          <a:rPr lang="en-US" sz="2400" i="1">
                            <a:latin typeface="Cambria Math" panose="02040503050406030204" pitchFamily="18" charset="0"/>
                          </a:rPr>
                        </m:ctrlPr>
                      </m:sSubPr>
                      <m:e>
                        <m:r>
                          <a:rPr lang="it-IT" sz="2400" i="1">
                            <a:latin typeface="Cambria Math" panose="02040503050406030204" pitchFamily="18" charset="0"/>
                          </a:rPr>
                          <m:t>𝐿</m:t>
                        </m:r>
                      </m:e>
                      <m:sub>
                        <m:r>
                          <a:rPr lang="it-IT" sz="2400" i="1">
                            <a:latin typeface="Cambria Math" panose="02040503050406030204" pitchFamily="18" charset="0"/>
                          </a:rPr>
                          <m:t>𝑖</m:t>
                        </m:r>
                      </m:sub>
                    </m:sSub>
                    <m:d>
                      <m:dPr>
                        <m:ctrlPr>
                          <a:rPr lang="en-US" sz="2400" i="1">
                            <a:latin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𝜆</m:t>
                        </m:r>
                      </m:e>
                    </m:d>
                    <m:r>
                      <a:rPr lang="en-US" sz="2400" b="0" i="0" smtClean="0">
                        <a:latin typeface="Cambria Math" panose="02040503050406030204" pitchFamily="18" charset="0"/>
                        <a:ea typeface="Cambria Math" panose="02040503050406030204" pitchFamily="18" charset="0"/>
                      </a:rPr>
                      <m:t>⇒ </m:t>
                    </m:r>
                  </m:oMath>
                </a14:m>
                <a:r>
                  <a:rPr lang="it-IT" sz="2400" dirty="0"/>
                  <a:t>The </a:t>
                </a:r>
                <a:r>
                  <a:rPr lang="en-US" sz="2400" dirty="0"/>
                  <a:t>impinging</a:t>
                </a:r>
                <a:r>
                  <a:rPr lang="it-IT" sz="2400" dirty="0"/>
                  <a:t> scene </a:t>
                </a:r>
                <a:r>
                  <a:rPr lang="en-US" sz="2400" dirty="0"/>
                  <a:t>radiance,</a:t>
                </a:r>
                <a:r>
                  <a:rPr lang="it-IT" sz="2400" dirty="0"/>
                  <a:t> </a:t>
                </a:r>
              </a:p>
              <a:p>
                <a:pPr marL="285750" indent="-285750">
                  <a:buFont typeface="Arial" panose="020B0604020202020204" pitchFamily="34" charset="0"/>
                  <a:buChar char="•"/>
                </a:pPr>
                <a14:m>
                  <m:oMath xmlns:m="http://schemas.openxmlformats.org/officeDocument/2006/math">
                    <m:r>
                      <a:rPr lang="it-IT" sz="2400" i="1">
                        <a:latin typeface="Cambria Math" panose="02040503050406030204" pitchFamily="18" charset="0"/>
                        <a:ea typeface="Cambria Math" panose="02040503050406030204" pitchFamily="18" charset="0"/>
                      </a:rPr>
                      <m:t>𝜌</m:t>
                    </m:r>
                    <m:d>
                      <m:dPr>
                        <m:ctrlPr>
                          <a:rPr lang="it-IT"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𝜆</m:t>
                        </m:r>
                      </m:e>
                    </m:d>
                  </m:oMath>
                </a14:m>
                <a:r>
                  <a:rPr lang="en-US" sz="2400" dirty="0">
                    <a:ea typeface="Cambria Math" panose="02040503050406030204" pitchFamily="18" charset="0"/>
                  </a:rPr>
                  <a:t> </a:t>
                </a:r>
                <a14:m>
                  <m:oMath xmlns:m="http://schemas.openxmlformats.org/officeDocument/2006/math">
                    <m:r>
                      <a:rPr lang="en-US" sz="2400">
                        <a:latin typeface="Cambria Math" panose="02040503050406030204" pitchFamily="18" charset="0"/>
                        <a:ea typeface="Cambria Math" panose="02040503050406030204" pitchFamily="18" charset="0"/>
                      </a:rPr>
                      <m:t>⇒</m:t>
                    </m:r>
                  </m:oMath>
                </a14:m>
                <a:r>
                  <a:rPr lang="it-IT" sz="2400" dirty="0"/>
                  <a:t> The </a:t>
                </a:r>
                <a:r>
                  <a:rPr lang="en-US" sz="2400" dirty="0"/>
                  <a:t>reflectance spectrum of the material</a:t>
                </a:r>
              </a:p>
            </p:txBody>
          </p:sp>
        </mc:Choice>
        <mc:Fallback xmlns="">
          <p:sp>
            <p:nvSpPr>
              <p:cNvPr id="6" name="Rectangle 5">
                <a:extLst>
                  <a:ext uri="{FF2B5EF4-FFF2-40B4-BE49-F238E27FC236}">
                    <a16:creationId xmlns:a16="http://schemas.microsoft.com/office/drawing/2014/main" id="{671001C7-168F-E0F8-50F5-A96346E8CB73}"/>
                  </a:ext>
                </a:extLst>
              </p:cNvPr>
              <p:cNvSpPr>
                <a:spLocks noRot="1" noChangeAspect="1" noMove="1" noResize="1" noEditPoints="1" noAdjustHandles="1" noChangeArrowheads="1" noChangeShapeType="1" noTextEdit="1"/>
              </p:cNvSpPr>
              <p:nvPr/>
            </p:nvSpPr>
            <p:spPr>
              <a:xfrm>
                <a:off x="72503" y="1460398"/>
                <a:ext cx="7847732" cy="2677656"/>
              </a:xfrm>
              <a:prstGeom prst="rect">
                <a:avLst/>
              </a:prstGeom>
              <a:blipFill>
                <a:blip r:embed="rId2"/>
                <a:stretch>
                  <a:fillRect l="-1088" t="-1822" b="-4328"/>
                </a:stretch>
              </a:blipFill>
            </p:spPr>
            <p:txBody>
              <a:bodyPr/>
              <a:lstStyle/>
              <a:p>
                <a:r>
                  <a:rPr lang="it-IT">
                    <a:noFill/>
                  </a:rPr>
                  <a:t> </a:t>
                </a:r>
              </a:p>
            </p:txBody>
          </p:sp>
        </mc:Fallback>
      </mc:AlternateContent>
      <p:sp>
        <p:nvSpPr>
          <p:cNvPr id="24" name="Date Placeholder 23">
            <a:extLst>
              <a:ext uri="{FF2B5EF4-FFF2-40B4-BE49-F238E27FC236}">
                <a16:creationId xmlns:a16="http://schemas.microsoft.com/office/drawing/2014/main" id="{F733A447-53CF-B66A-0414-B2A992561D49}"/>
              </a:ext>
            </a:extLst>
          </p:cNvPr>
          <p:cNvSpPr>
            <a:spLocks noGrp="1"/>
          </p:cNvSpPr>
          <p:nvPr>
            <p:ph type="dt" sz="half" idx="4294967295"/>
          </p:nvPr>
        </p:nvSpPr>
        <p:spPr>
          <a:xfrm>
            <a:off x="1097280" y="6459785"/>
            <a:ext cx="2472271" cy="365125"/>
          </a:xfrm>
        </p:spPr>
        <p:txBody>
          <a:bodyPr/>
          <a:lstStyle/>
          <a:p>
            <a:fld id="{2FA4F9F3-DB5D-4AAB-8DBD-51F0E26A8D16}" type="datetime1">
              <a:rPr lang="en-US" smtClean="0"/>
              <a:t>10/18/2025</a:t>
            </a:fld>
            <a:endParaRPr lang="en-US"/>
          </a:p>
        </p:txBody>
      </p:sp>
      <p:grpSp>
        <p:nvGrpSpPr>
          <p:cNvPr id="16" name="Group 9">
            <a:extLst>
              <a:ext uri="{FF2B5EF4-FFF2-40B4-BE49-F238E27FC236}">
                <a16:creationId xmlns:a16="http://schemas.microsoft.com/office/drawing/2014/main" id="{DCCA6441-8745-D49B-8907-BBB5FF1DA1FB}"/>
              </a:ext>
            </a:extLst>
          </p:cNvPr>
          <p:cNvGrpSpPr/>
          <p:nvPr/>
        </p:nvGrpSpPr>
        <p:grpSpPr>
          <a:xfrm>
            <a:off x="7884803" y="566741"/>
            <a:ext cx="3726351" cy="3909101"/>
            <a:chOff x="1472292" y="1985339"/>
            <a:chExt cx="1525027" cy="1071747"/>
          </a:xfrm>
        </p:grpSpPr>
        <p:pic>
          <p:nvPicPr>
            <p:cNvPr id="29" name="Picture 4" descr="Tree icon template black color editable. branch forest symbol dipinti da  parete • quadri legno, pino, minimo | myloview.it">
              <a:extLst>
                <a:ext uri="{FF2B5EF4-FFF2-40B4-BE49-F238E27FC236}">
                  <a16:creationId xmlns:a16="http://schemas.microsoft.com/office/drawing/2014/main" id="{67B20B5C-0B34-C3F7-FE66-33AD135D548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246" b="10807"/>
            <a:stretch/>
          </p:blipFill>
          <p:spPr bwMode="auto">
            <a:xfrm>
              <a:off x="2400800" y="2797115"/>
              <a:ext cx="514662" cy="259590"/>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uppo 22">
              <a:extLst>
                <a:ext uri="{FF2B5EF4-FFF2-40B4-BE49-F238E27FC236}">
                  <a16:creationId xmlns:a16="http://schemas.microsoft.com/office/drawing/2014/main" id="{64190E1C-697A-7ED3-6C67-314AC0B5524F}"/>
                </a:ext>
              </a:extLst>
            </p:cNvPr>
            <p:cNvGrpSpPr/>
            <p:nvPr/>
          </p:nvGrpSpPr>
          <p:grpSpPr>
            <a:xfrm>
              <a:off x="1472292" y="1985339"/>
              <a:ext cx="1525027" cy="1071747"/>
              <a:chOff x="8294954" y="2592389"/>
              <a:chExt cx="3366543" cy="3556740"/>
            </a:xfrm>
          </p:grpSpPr>
          <p:pic>
            <p:nvPicPr>
              <p:cNvPr id="20" name="Picture 2">
                <a:extLst>
                  <a:ext uri="{FF2B5EF4-FFF2-40B4-BE49-F238E27FC236}">
                    <a16:creationId xmlns:a16="http://schemas.microsoft.com/office/drawing/2014/main" id="{F97B34B7-EFA7-7972-5BF5-AC0F7C325DC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5699" y="3511031"/>
                <a:ext cx="1473787" cy="106850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Tree icon template black color editable. branch forest symbol dipinti da  parete • quadri legno, pino, minimo | myloview.it">
                <a:extLst>
                  <a:ext uri="{FF2B5EF4-FFF2-40B4-BE49-F238E27FC236}">
                    <a16:creationId xmlns:a16="http://schemas.microsoft.com/office/drawing/2014/main" id="{EF12501C-06FF-B9D7-23F9-84CBA784E04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246" b="10807"/>
              <a:stretch/>
            </p:blipFill>
            <p:spPr bwMode="auto">
              <a:xfrm>
                <a:off x="8457040" y="5287641"/>
                <a:ext cx="1136130" cy="861488"/>
              </a:xfrm>
              <a:prstGeom prst="rect">
                <a:avLst/>
              </a:prstGeom>
              <a:noFill/>
              <a:extLst>
                <a:ext uri="{909E8E84-426E-40DD-AFC4-6F175D3DCCD1}">
                  <a14:hiddenFill xmlns:a14="http://schemas.microsoft.com/office/drawing/2010/main">
                    <a:solidFill>
                      <a:srgbClr val="FFFFFF"/>
                    </a:solidFill>
                  </a14:hiddenFill>
                </a:ext>
              </a:extLst>
            </p:spPr>
          </p:pic>
          <p:cxnSp>
            <p:nvCxnSpPr>
              <p:cNvPr id="22" name="Connettore diritto 5">
                <a:extLst>
                  <a:ext uri="{FF2B5EF4-FFF2-40B4-BE49-F238E27FC236}">
                    <a16:creationId xmlns:a16="http://schemas.microsoft.com/office/drawing/2014/main" id="{04E05B13-5F3D-4392-D230-5FD7F8B6A264}"/>
                  </a:ext>
                </a:extLst>
              </p:cNvPr>
              <p:cNvCxnSpPr/>
              <p:nvPr/>
            </p:nvCxnSpPr>
            <p:spPr>
              <a:xfrm>
                <a:off x="8372966" y="6067627"/>
                <a:ext cx="3288531" cy="0"/>
              </a:xfrm>
              <a:prstGeom prst="line">
                <a:avLst/>
              </a:prstGeom>
            </p:spPr>
            <p:style>
              <a:lnRef idx="1">
                <a:schemeClr val="dk1"/>
              </a:lnRef>
              <a:fillRef idx="0">
                <a:schemeClr val="dk1"/>
              </a:fillRef>
              <a:effectRef idx="0">
                <a:schemeClr val="dk1"/>
              </a:effectRef>
              <a:fontRef idx="minor">
                <a:schemeClr val="tx1"/>
              </a:fontRef>
            </p:style>
          </p:cxnSp>
          <p:cxnSp>
            <p:nvCxnSpPr>
              <p:cNvPr id="23" name="Connettore diritto 6">
                <a:extLst>
                  <a:ext uri="{FF2B5EF4-FFF2-40B4-BE49-F238E27FC236}">
                    <a16:creationId xmlns:a16="http://schemas.microsoft.com/office/drawing/2014/main" id="{40C685F8-B0C2-87C9-3A7D-02B00BD12870}"/>
                  </a:ext>
                </a:extLst>
              </p:cNvPr>
              <p:cNvCxnSpPr/>
              <p:nvPr/>
            </p:nvCxnSpPr>
            <p:spPr>
              <a:xfrm>
                <a:off x="8294954" y="4326195"/>
                <a:ext cx="3288531" cy="0"/>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25" name="Picture 6" descr="Simple sun line icon. dipinti da parete • quadri lineare, solare,  silhouette | myloview.it">
                <a:extLst>
                  <a:ext uri="{FF2B5EF4-FFF2-40B4-BE49-F238E27FC236}">
                    <a16:creationId xmlns:a16="http://schemas.microsoft.com/office/drawing/2014/main" id="{F007D275-3424-62AF-2218-78E855F7E60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7673" t="20125" r="18469" b="18861"/>
              <a:stretch/>
            </p:blipFill>
            <p:spPr bwMode="auto">
              <a:xfrm>
                <a:off x="9396132" y="2592389"/>
                <a:ext cx="990322" cy="970263"/>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Connettore 2 21">
                <a:extLst>
                  <a:ext uri="{FF2B5EF4-FFF2-40B4-BE49-F238E27FC236}">
                    <a16:creationId xmlns:a16="http://schemas.microsoft.com/office/drawing/2014/main" id="{07436932-728E-0327-C570-ED29BD6BFD2B}"/>
                  </a:ext>
                </a:extLst>
              </p:cNvPr>
              <p:cNvCxnSpPr/>
              <p:nvPr/>
            </p:nvCxnSpPr>
            <p:spPr>
              <a:xfrm>
                <a:off x="8457040" y="4374166"/>
                <a:ext cx="0" cy="1668747"/>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grpSp>
      </p:grpSp>
      <p:grpSp>
        <p:nvGrpSpPr>
          <p:cNvPr id="26" name="Gruppo 25">
            <a:extLst>
              <a:ext uri="{FF2B5EF4-FFF2-40B4-BE49-F238E27FC236}">
                <a16:creationId xmlns:a16="http://schemas.microsoft.com/office/drawing/2014/main" id="{1A3521A4-4D28-4E57-A5D6-7C8B85EC3CE2}"/>
              </a:ext>
            </a:extLst>
          </p:cNvPr>
          <p:cNvGrpSpPr/>
          <p:nvPr/>
        </p:nvGrpSpPr>
        <p:grpSpPr>
          <a:xfrm>
            <a:off x="511152" y="4757989"/>
            <a:ext cx="9442020" cy="1514035"/>
            <a:chOff x="511152" y="4757989"/>
            <a:chExt cx="9442020" cy="1514035"/>
          </a:xfrm>
        </p:grpSpPr>
        <p:pic>
          <p:nvPicPr>
            <p:cNvPr id="7" name="image92.png">
              <a:extLst>
                <a:ext uri="{FF2B5EF4-FFF2-40B4-BE49-F238E27FC236}">
                  <a16:creationId xmlns:a16="http://schemas.microsoft.com/office/drawing/2014/main" id="{894B3EB8-F233-C279-0071-A72F3FE45B9F}"/>
                </a:ext>
              </a:extLst>
            </p:cNvPr>
            <p:cNvPicPr/>
            <p:nvPr/>
          </p:nvPicPr>
          <p:blipFill>
            <a:blip r:embed="rId6"/>
            <a:srcRect/>
            <a:stretch>
              <a:fillRect/>
            </a:stretch>
          </p:blipFill>
          <p:spPr>
            <a:xfrm>
              <a:off x="7694750" y="4757989"/>
              <a:ext cx="2155296" cy="1514035"/>
            </a:xfrm>
            <a:prstGeom prst="rect">
              <a:avLst/>
            </a:prstGeom>
            <a:ln/>
          </p:spPr>
        </p:pic>
        <p:grpSp>
          <p:nvGrpSpPr>
            <p:cNvPr id="2" name="Gruppo 1">
              <a:extLst>
                <a:ext uri="{FF2B5EF4-FFF2-40B4-BE49-F238E27FC236}">
                  <a16:creationId xmlns:a16="http://schemas.microsoft.com/office/drawing/2014/main" id="{EBBCD7A7-4F2E-99F1-697C-EA000B0B2625}"/>
                </a:ext>
              </a:extLst>
            </p:cNvPr>
            <p:cNvGrpSpPr/>
            <p:nvPr/>
          </p:nvGrpSpPr>
          <p:grpSpPr>
            <a:xfrm>
              <a:off x="511152" y="4984440"/>
              <a:ext cx="9442020" cy="1174187"/>
              <a:chOff x="511152" y="4984440"/>
              <a:chExt cx="9442020" cy="1174187"/>
            </a:xfrm>
          </p:grpSpPr>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D3E2637F-3E03-3C08-B2F5-A7769252ED43}"/>
                      </a:ext>
                    </a:extLst>
                  </p:cNvPr>
                  <p:cNvSpPr/>
                  <p:nvPr/>
                </p:nvSpPr>
                <p:spPr>
                  <a:xfrm>
                    <a:off x="8741199" y="5635407"/>
                    <a:ext cx="1211973" cy="5232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it-IT" sz="2800" i="1" smtClean="0">
                              <a:solidFill>
                                <a:srgbClr val="0070C0"/>
                              </a:solidFill>
                              <a:latin typeface="Cambria Math" panose="02040503050406030204" pitchFamily="18" charset="0"/>
                              <a:ea typeface="Cambria Math" panose="02040503050406030204" pitchFamily="18" charset="0"/>
                            </a:rPr>
                            <m:t>𝜌</m:t>
                          </m:r>
                          <m:d>
                            <m:dPr>
                              <m:ctrlPr>
                                <a:rPr lang="en-US" sz="2800" b="1" i="1">
                                  <a:solidFill>
                                    <a:srgbClr val="0070C0"/>
                                  </a:solidFill>
                                  <a:effectLst>
                                    <a:outerShdw blurRad="38100" dist="38100" dir="2700000" algn="tl">
                                      <a:srgbClr val="000000">
                                        <a:alpha val="43137"/>
                                      </a:srgbClr>
                                    </a:outerShdw>
                                  </a:effectLst>
                                  <a:latin typeface="Cambria Math" panose="02040503050406030204" pitchFamily="18" charset="0"/>
                                </a:rPr>
                              </m:ctrlPr>
                            </m:dPr>
                            <m:e>
                              <m:r>
                                <a:rPr lang="en-US" sz="2800" b="1" i="1">
                                  <a:solidFill>
                                    <a:srgbClr val="0070C0"/>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𝝀</m:t>
                              </m:r>
                            </m:e>
                          </m:d>
                        </m:oMath>
                      </m:oMathPara>
                    </a14:m>
                    <a:endParaRPr lang="en-US" sz="2800" b="1" dirty="0">
                      <a:solidFill>
                        <a:srgbClr val="0070C0"/>
                      </a:solidFill>
                      <a:effectLst>
                        <a:outerShdw blurRad="38100" dist="38100" dir="2700000" algn="tl">
                          <a:srgbClr val="000000">
                            <a:alpha val="43137"/>
                          </a:srgbClr>
                        </a:outerShdw>
                      </a:effectLst>
                    </a:endParaRPr>
                  </a:p>
                </p:txBody>
              </p:sp>
            </mc:Choice>
            <mc:Fallback xmlns="">
              <p:sp>
                <p:nvSpPr>
                  <p:cNvPr id="12" name="Rectangle 11">
                    <a:extLst>
                      <a:ext uri="{FF2B5EF4-FFF2-40B4-BE49-F238E27FC236}">
                        <a16:creationId xmlns:a16="http://schemas.microsoft.com/office/drawing/2014/main" id="{D3E2637F-3E03-3C08-B2F5-A7769252ED43}"/>
                      </a:ext>
                    </a:extLst>
                  </p:cNvPr>
                  <p:cNvSpPr>
                    <a:spLocks noRot="1" noChangeAspect="1" noMove="1" noResize="1" noEditPoints="1" noAdjustHandles="1" noChangeArrowheads="1" noChangeShapeType="1" noTextEdit="1"/>
                  </p:cNvSpPr>
                  <p:nvPr/>
                </p:nvSpPr>
                <p:spPr>
                  <a:xfrm>
                    <a:off x="8741199" y="5635407"/>
                    <a:ext cx="1211973" cy="523220"/>
                  </a:xfrm>
                  <a:prstGeom prst="rect">
                    <a:avLst/>
                  </a:prstGeom>
                  <a:blipFill>
                    <a:blip r:embed="rId7"/>
                    <a:stretch>
                      <a:fillRect/>
                    </a:stretch>
                  </a:blipFill>
                </p:spPr>
                <p:txBody>
                  <a:bodyPr/>
                  <a:lstStyle/>
                  <a:p>
                    <a:r>
                      <a:rPr lang="it-IT">
                        <a:noFill/>
                      </a:rPr>
                      <a:t> </a:t>
                    </a:r>
                  </a:p>
                </p:txBody>
              </p:sp>
            </mc:Fallback>
          </mc:AlternateContent>
          <p:grpSp>
            <p:nvGrpSpPr>
              <p:cNvPr id="30" name="Gruppo 29">
                <a:extLst>
                  <a:ext uri="{FF2B5EF4-FFF2-40B4-BE49-F238E27FC236}">
                    <a16:creationId xmlns:a16="http://schemas.microsoft.com/office/drawing/2014/main" id="{5549440F-2EAC-B5E5-F17F-C4B3353DEE04}"/>
                  </a:ext>
                </a:extLst>
              </p:cNvPr>
              <p:cNvGrpSpPr/>
              <p:nvPr/>
            </p:nvGrpSpPr>
            <p:grpSpPr>
              <a:xfrm>
                <a:off x="511152" y="4984440"/>
                <a:ext cx="7487132" cy="1070179"/>
                <a:chOff x="511152" y="4984440"/>
                <a:chExt cx="7487132" cy="1070179"/>
              </a:xfrm>
            </p:grpSpPr>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5EFA9014-6950-3464-E204-2E981E738186}"/>
                        </a:ext>
                      </a:extLst>
                    </p:cNvPr>
                    <p:cNvSpPr/>
                    <p:nvPr/>
                  </p:nvSpPr>
                  <p:spPr>
                    <a:xfrm>
                      <a:off x="2779386" y="5531399"/>
                      <a:ext cx="3316614" cy="523220"/>
                    </a:xfrm>
                    <a:prstGeom prst="rect">
                      <a:avLst/>
                    </a:prstGeom>
                  </p:spPr>
                  <p:txBody>
                    <a:bodyPr wrap="none">
                      <a:spAutoFit/>
                    </a:bodyPr>
                    <a:lstStyle/>
                    <a:p>
                      <a14:m>
                        <m:oMath xmlns:m="http://schemas.openxmlformats.org/officeDocument/2006/math">
                          <m:sSub>
                            <m:sSubPr>
                              <m:ctrlPr>
                                <a:rPr lang="en-US" sz="2800" b="1" i="1" smtClean="0">
                                  <a:solidFill>
                                    <a:srgbClr val="0070C0"/>
                                  </a:solidFill>
                                  <a:latin typeface="Cambria Math" panose="02040503050406030204" pitchFamily="18" charset="0"/>
                                </a:rPr>
                              </m:ctrlPr>
                            </m:sSubPr>
                            <m:e>
                              <m:r>
                                <a:rPr lang="it-IT" sz="2800" b="1" i="1">
                                  <a:solidFill>
                                    <a:srgbClr val="0070C0"/>
                                  </a:solidFill>
                                  <a:latin typeface="Cambria Math" panose="02040503050406030204" pitchFamily="18" charset="0"/>
                                  <a:ea typeface="Cambria Math" panose="02040503050406030204" pitchFamily="18" charset="0"/>
                                </a:rPr>
                                <m:t>𝝆</m:t>
                              </m:r>
                              <m:d>
                                <m:dPr>
                                  <m:ctrlPr>
                                    <a:rPr lang="it-IT" sz="2800" b="1" i="1">
                                      <a:solidFill>
                                        <a:srgbClr val="0070C0"/>
                                      </a:solidFill>
                                      <a:latin typeface="Cambria Math" panose="02040503050406030204" pitchFamily="18" charset="0"/>
                                      <a:ea typeface="Cambria Math" panose="02040503050406030204" pitchFamily="18" charset="0"/>
                                    </a:rPr>
                                  </m:ctrlPr>
                                </m:dPr>
                                <m:e>
                                  <m:r>
                                    <a:rPr lang="en-US" sz="2800" b="1" i="1">
                                      <a:solidFill>
                                        <a:srgbClr val="0070C0"/>
                                      </a:solidFill>
                                      <a:latin typeface="Cambria Math" panose="02040503050406030204" pitchFamily="18" charset="0"/>
                                      <a:ea typeface="Cambria Math" panose="02040503050406030204" pitchFamily="18" charset="0"/>
                                    </a:rPr>
                                    <m:t>𝝀</m:t>
                                  </m:r>
                                </m:e>
                              </m:d>
                              <m:r>
                                <a:rPr lang="en-US" sz="2800" b="1" i="1" smtClean="0">
                                  <a:solidFill>
                                    <a:srgbClr val="0070C0"/>
                                  </a:solidFill>
                                  <a:latin typeface="Cambria Math" panose="02040503050406030204" pitchFamily="18" charset="0"/>
                                  <a:ea typeface="Cambria Math" panose="02040503050406030204" pitchFamily="18" charset="0"/>
                                </a:rPr>
                                <m:t>=</m:t>
                              </m:r>
                              <m:r>
                                <a:rPr lang="it-IT" sz="2800" b="1" i="1">
                                  <a:solidFill>
                                    <a:srgbClr val="0070C0"/>
                                  </a:solidFill>
                                  <a:latin typeface="Cambria Math" panose="02040503050406030204" pitchFamily="18" charset="0"/>
                                </a:rPr>
                                <m:t>𝑳</m:t>
                              </m:r>
                            </m:e>
                            <m:sub>
                              <m:r>
                                <a:rPr lang="it-IT" sz="2800" b="1" i="1">
                                  <a:solidFill>
                                    <a:srgbClr val="0070C0"/>
                                  </a:solidFill>
                                  <a:latin typeface="Cambria Math" panose="02040503050406030204" pitchFamily="18" charset="0"/>
                                </a:rPr>
                                <m:t>𝑺</m:t>
                              </m:r>
                            </m:sub>
                          </m:sSub>
                          <m:d>
                            <m:dPr>
                              <m:ctrlPr>
                                <a:rPr lang="en-US" sz="2800" b="1" i="1">
                                  <a:solidFill>
                                    <a:srgbClr val="0070C0"/>
                                  </a:solidFill>
                                  <a:latin typeface="Cambria Math" panose="02040503050406030204" pitchFamily="18" charset="0"/>
                                </a:rPr>
                              </m:ctrlPr>
                            </m:dPr>
                            <m:e>
                              <m:r>
                                <a:rPr lang="en-US" sz="2800" b="1" i="1">
                                  <a:solidFill>
                                    <a:srgbClr val="0070C0"/>
                                  </a:solidFill>
                                  <a:latin typeface="Cambria Math" panose="02040503050406030204" pitchFamily="18" charset="0"/>
                                  <a:ea typeface="Cambria Math" panose="02040503050406030204" pitchFamily="18" charset="0"/>
                                </a:rPr>
                                <m:t>𝝀</m:t>
                              </m:r>
                            </m:e>
                          </m:d>
                          <m:r>
                            <a:rPr lang="en-US" sz="2800" b="1" i="1" smtClean="0">
                              <a:solidFill>
                                <a:srgbClr val="0070C0"/>
                              </a:solidFill>
                              <a:latin typeface="Cambria Math" panose="02040503050406030204" pitchFamily="18" charset="0"/>
                              <a:ea typeface="Cambria Math" panose="02040503050406030204" pitchFamily="18" charset="0"/>
                            </a:rPr>
                            <m:t>/</m:t>
                          </m:r>
                        </m:oMath>
                      </a14:m>
                      <a:r>
                        <a:rPr lang="en-US" sz="2800" b="1" dirty="0">
                          <a:solidFill>
                            <a:srgbClr val="0070C0"/>
                          </a:solidFill>
                        </a:rPr>
                        <a:t> </a:t>
                      </a:r>
                      <a14:m>
                        <m:oMath xmlns:m="http://schemas.openxmlformats.org/officeDocument/2006/math">
                          <m:sSub>
                            <m:sSubPr>
                              <m:ctrlPr>
                                <a:rPr lang="en-US" sz="2800" b="1" i="1">
                                  <a:solidFill>
                                    <a:srgbClr val="0070C0"/>
                                  </a:solidFill>
                                  <a:latin typeface="Cambria Math" panose="02040503050406030204" pitchFamily="18" charset="0"/>
                                </a:rPr>
                              </m:ctrlPr>
                            </m:sSubPr>
                            <m:e>
                              <m:r>
                                <a:rPr lang="it-IT" sz="2800" b="1" i="1">
                                  <a:solidFill>
                                    <a:srgbClr val="0070C0"/>
                                  </a:solidFill>
                                  <a:latin typeface="Cambria Math" panose="02040503050406030204" pitchFamily="18" charset="0"/>
                                </a:rPr>
                                <m:t>𝑳</m:t>
                              </m:r>
                            </m:e>
                            <m:sub>
                              <m:r>
                                <a:rPr lang="it-IT" sz="2800" b="1" i="1">
                                  <a:solidFill>
                                    <a:srgbClr val="0070C0"/>
                                  </a:solidFill>
                                  <a:latin typeface="Cambria Math" panose="02040503050406030204" pitchFamily="18" charset="0"/>
                                </a:rPr>
                                <m:t>𝒊</m:t>
                              </m:r>
                            </m:sub>
                          </m:sSub>
                          <m:d>
                            <m:dPr>
                              <m:ctrlPr>
                                <a:rPr lang="en-US" sz="2800" b="1" i="1">
                                  <a:solidFill>
                                    <a:srgbClr val="0070C0"/>
                                  </a:solidFill>
                                  <a:latin typeface="Cambria Math" panose="02040503050406030204" pitchFamily="18" charset="0"/>
                                </a:rPr>
                              </m:ctrlPr>
                            </m:dPr>
                            <m:e>
                              <m:r>
                                <a:rPr lang="en-US" sz="2800" b="1" i="1">
                                  <a:solidFill>
                                    <a:srgbClr val="0070C0"/>
                                  </a:solidFill>
                                  <a:latin typeface="Cambria Math" panose="02040503050406030204" pitchFamily="18" charset="0"/>
                                  <a:ea typeface="Cambria Math" panose="02040503050406030204" pitchFamily="18" charset="0"/>
                                </a:rPr>
                                <m:t>𝝀</m:t>
                              </m:r>
                            </m:e>
                          </m:d>
                        </m:oMath>
                      </a14:m>
                      <a:endParaRPr lang="en-US" sz="2800" b="1" dirty="0">
                        <a:solidFill>
                          <a:srgbClr val="0070C0"/>
                        </a:solidFill>
                      </a:endParaRPr>
                    </a:p>
                  </p:txBody>
                </p:sp>
              </mc:Choice>
              <mc:Fallback xmlns="">
                <p:sp>
                  <p:nvSpPr>
                    <p:cNvPr id="13" name="Rectangle 12">
                      <a:extLst>
                        <a:ext uri="{FF2B5EF4-FFF2-40B4-BE49-F238E27FC236}">
                          <a16:creationId xmlns:a16="http://schemas.microsoft.com/office/drawing/2014/main" id="{5EFA9014-6950-3464-E204-2E981E738186}"/>
                        </a:ext>
                      </a:extLst>
                    </p:cNvPr>
                    <p:cNvSpPr>
                      <a:spLocks noRot="1" noChangeAspect="1" noMove="1" noResize="1" noEditPoints="1" noAdjustHandles="1" noChangeArrowheads="1" noChangeShapeType="1" noTextEdit="1"/>
                    </p:cNvSpPr>
                    <p:nvPr/>
                  </p:nvSpPr>
                  <p:spPr>
                    <a:xfrm>
                      <a:off x="2779386" y="5531399"/>
                      <a:ext cx="3316614" cy="523220"/>
                    </a:xfrm>
                    <a:prstGeom prst="rect">
                      <a:avLst/>
                    </a:prstGeom>
                    <a:blipFill>
                      <a:blip r:embed="rId8"/>
                      <a:stretch>
                        <a:fillRect t="-10465" b="-32558"/>
                      </a:stretch>
                    </a:blipFill>
                  </p:spPr>
                  <p:txBody>
                    <a:bodyPr/>
                    <a:lstStyle/>
                    <a:p>
                      <a:r>
                        <a:rPr lang="it-IT">
                          <a:noFill/>
                        </a:rPr>
                        <a:t> </a:t>
                      </a:r>
                    </a:p>
                  </p:txBody>
                </p:sp>
              </mc:Fallback>
            </mc:AlternateContent>
            <p:sp>
              <p:nvSpPr>
                <p:cNvPr id="3" name="CasellaDiTesto 2">
                  <a:extLst>
                    <a:ext uri="{FF2B5EF4-FFF2-40B4-BE49-F238E27FC236}">
                      <a16:creationId xmlns:a16="http://schemas.microsoft.com/office/drawing/2014/main" id="{1B730B7D-6C8B-5BB8-7098-9B3BD42058BB}"/>
                    </a:ext>
                  </a:extLst>
                </p:cNvPr>
                <p:cNvSpPr txBox="1"/>
                <p:nvPr/>
              </p:nvSpPr>
              <p:spPr>
                <a:xfrm>
                  <a:off x="511152" y="4984440"/>
                  <a:ext cx="7487132" cy="523220"/>
                </a:xfrm>
                <a:prstGeom prst="rect">
                  <a:avLst/>
                </a:prstGeom>
                <a:noFill/>
              </p:spPr>
              <p:txBody>
                <a:bodyPr wrap="square">
                  <a:spAutoFit/>
                </a:bodyPr>
                <a:lstStyle/>
                <a:p>
                  <a:r>
                    <a:rPr lang="en-US" sz="2800" dirty="0">
                      <a:solidFill>
                        <a:srgbClr val="0070C0"/>
                      </a:solidFill>
                    </a:rPr>
                    <a:t>The reflectance spectrum can be recovered</a:t>
                  </a:r>
                  <a:endParaRPr lang="it-IT" sz="2800" dirty="0">
                    <a:solidFill>
                      <a:srgbClr val="0070C0"/>
                    </a:solidFill>
                  </a:endParaRPr>
                </a:p>
              </p:txBody>
            </p:sp>
          </p:grpSp>
        </p:grpSp>
      </p:grpSp>
      <p:grpSp>
        <p:nvGrpSpPr>
          <p:cNvPr id="14" name="Gruppo 13">
            <a:extLst>
              <a:ext uri="{FF2B5EF4-FFF2-40B4-BE49-F238E27FC236}">
                <a16:creationId xmlns:a16="http://schemas.microsoft.com/office/drawing/2014/main" id="{5A241445-F920-2A72-AEB0-C9444B2641F9}"/>
              </a:ext>
            </a:extLst>
          </p:cNvPr>
          <p:cNvGrpSpPr/>
          <p:nvPr/>
        </p:nvGrpSpPr>
        <p:grpSpPr>
          <a:xfrm>
            <a:off x="7888830" y="1411094"/>
            <a:ext cx="1525543" cy="2132932"/>
            <a:chOff x="7888830" y="1411094"/>
            <a:chExt cx="1525543" cy="2132932"/>
          </a:xfrm>
        </p:grpSpPr>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4DB7641B-824E-B4C3-B57F-BA33B034AE33}"/>
                    </a:ext>
                  </a:extLst>
                </p:cNvPr>
                <p:cNvSpPr/>
                <p:nvPr/>
              </p:nvSpPr>
              <p:spPr>
                <a:xfrm>
                  <a:off x="7888830" y="1874309"/>
                  <a:ext cx="1211973" cy="5232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solidFill>
                                  <a:srgbClr val="FFFF00"/>
                                </a:solidFill>
                                <a:effectLst>
                                  <a:outerShdw blurRad="38100" dist="38100" dir="2700000" algn="tl">
                                    <a:srgbClr val="000000">
                                      <a:alpha val="43137"/>
                                    </a:srgbClr>
                                  </a:outerShdw>
                                </a:effectLst>
                                <a:latin typeface="Cambria Math" panose="02040503050406030204" pitchFamily="18" charset="0"/>
                              </a:rPr>
                            </m:ctrlPr>
                          </m:sSubPr>
                          <m:e>
                            <m:r>
                              <a:rPr lang="it-IT" sz="2800" b="1" i="1">
                                <a:solidFill>
                                  <a:srgbClr val="FFFF00"/>
                                </a:solidFill>
                                <a:effectLst>
                                  <a:outerShdw blurRad="38100" dist="38100" dir="2700000" algn="tl">
                                    <a:srgbClr val="000000">
                                      <a:alpha val="43137"/>
                                    </a:srgbClr>
                                  </a:outerShdw>
                                </a:effectLst>
                                <a:latin typeface="Cambria Math" panose="02040503050406030204" pitchFamily="18" charset="0"/>
                              </a:rPr>
                              <m:t>𝑳</m:t>
                            </m:r>
                          </m:e>
                          <m:sub>
                            <m:r>
                              <a:rPr lang="it-IT" sz="2800" b="1" i="1">
                                <a:solidFill>
                                  <a:srgbClr val="FFFF00"/>
                                </a:solidFill>
                                <a:effectLst>
                                  <a:outerShdw blurRad="38100" dist="38100" dir="2700000" algn="tl">
                                    <a:srgbClr val="000000">
                                      <a:alpha val="43137"/>
                                    </a:srgbClr>
                                  </a:outerShdw>
                                </a:effectLst>
                                <a:latin typeface="Cambria Math" panose="02040503050406030204" pitchFamily="18" charset="0"/>
                              </a:rPr>
                              <m:t>𝒊</m:t>
                            </m:r>
                          </m:sub>
                        </m:sSub>
                        <m:d>
                          <m:dPr>
                            <m:ctrlPr>
                              <a:rPr lang="en-US" sz="2800" b="1" i="1">
                                <a:solidFill>
                                  <a:srgbClr val="FFFF00"/>
                                </a:solidFill>
                                <a:effectLst>
                                  <a:outerShdw blurRad="38100" dist="38100" dir="2700000" algn="tl">
                                    <a:srgbClr val="000000">
                                      <a:alpha val="43137"/>
                                    </a:srgbClr>
                                  </a:outerShdw>
                                </a:effectLst>
                                <a:latin typeface="Cambria Math" panose="02040503050406030204" pitchFamily="18" charset="0"/>
                              </a:rPr>
                            </m:ctrlPr>
                          </m:dPr>
                          <m:e>
                            <m:r>
                              <a:rPr lang="en-US" sz="2800" b="1" i="1">
                                <a:solidFill>
                                  <a:srgbClr val="FFFF00"/>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𝝀</m:t>
                            </m:r>
                          </m:e>
                        </m:d>
                      </m:oMath>
                    </m:oMathPara>
                  </a14:m>
                  <a:endParaRPr lang="en-US" sz="2800" b="1" dirty="0">
                    <a:solidFill>
                      <a:srgbClr val="FFFF00"/>
                    </a:solidFill>
                    <a:effectLst>
                      <a:outerShdw blurRad="38100" dist="38100" dir="2700000" algn="tl">
                        <a:srgbClr val="000000">
                          <a:alpha val="43137"/>
                        </a:srgbClr>
                      </a:outerShdw>
                    </a:effectLst>
                  </a:endParaRPr>
                </a:p>
              </p:txBody>
            </p:sp>
          </mc:Choice>
          <mc:Fallback xmlns="">
            <p:sp>
              <p:nvSpPr>
                <p:cNvPr id="8" name="Rectangle 7">
                  <a:extLst>
                    <a:ext uri="{FF2B5EF4-FFF2-40B4-BE49-F238E27FC236}">
                      <a16:creationId xmlns:a16="http://schemas.microsoft.com/office/drawing/2014/main" id="{4DB7641B-824E-B4C3-B57F-BA33B034AE33}"/>
                    </a:ext>
                  </a:extLst>
                </p:cNvPr>
                <p:cNvSpPr>
                  <a:spLocks noRot="1" noChangeAspect="1" noMove="1" noResize="1" noEditPoints="1" noAdjustHandles="1" noChangeArrowheads="1" noChangeShapeType="1" noTextEdit="1"/>
                </p:cNvSpPr>
                <p:nvPr/>
              </p:nvSpPr>
              <p:spPr>
                <a:xfrm>
                  <a:off x="7888830" y="1874309"/>
                  <a:ext cx="1211973" cy="523220"/>
                </a:xfrm>
                <a:prstGeom prst="rect">
                  <a:avLst/>
                </a:prstGeom>
                <a:blipFill>
                  <a:blip r:embed="rId9"/>
                  <a:stretch>
                    <a:fillRect/>
                  </a:stretch>
                </a:blipFill>
              </p:spPr>
              <p:txBody>
                <a:bodyPr/>
                <a:lstStyle/>
                <a:p>
                  <a:r>
                    <a:rPr lang="it-IT">
                      <a:noFill/>
                    </a:rPr>
                    <a:t> </a:t>
                  </a:r>
                </a:p>
              </p:txBody>
            </p:sp>
          </mc:Fallback>
        </mc:AlternateContent>
        <p:sp>
          <p:nvSpPr>
            <p:cNvPr id="9" name="Saetta 8">
              <a:extLst>
                <a:ext uri="{FF2B5EF4-FFF2-40B4-BE49-F238E27FC236}">
                  <a16:creationId xmlns:a16="http://schemas.microsoft.com/office/drawing/2014/main" id="{B7705BE3-9122-7C51-06CC-7B19137BFA1D}"/>
                </a:ext>
              </a:extLst>
            </p:cNvPr>
            <p:cNvSpPr/>
            <p:nvPr/>
          </p:nvSpPr>
          <p:spPr>
            <a:xfrm rot="2142306">
              <a:off x="8700998" y="1411094"/>
              <a:ext cx="713375" cy="2132932"/>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7" name="Gruppo 16">
            <a:extLst>
              <a:ext uri="{FF2B5EF4-FFF2-40B4-BE49-F238E27FC236}">
                <a16:creationId xmlns:a16="http://schemas.microsoft.com/office/drawing/2014/main" id="{B8465A09-767C-1EE8-50FB-5B7D45CD9112}"/>
              </a:ext>
            </a:extLst>
          </p:cNvPr>
          <p:cNvGrpSpPr/>
          <p:nvPr/>
        </p:nvGrpSpPr>
        <p:grpSpPr>
          <a:xfrm>
            <a:off x="8508649" y="2627991"/>
            <a:ext cx="2741233" cy="906066"/>
            <a:chOff x="8508649" y="2627991"/>
            <a:chExt cx="2741233" cy="906066"/>
          </a:xfrm>
        </p:grpSpPr>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3A194A22-EE27-5693-1A4D-C1FD2C0332E4}"/>
                    </a:ext>
                  </a:extLst>
                </p:cNvPr>
                <p:cNvSpPr/>
                <p:nvPr/>
              </p:nvSpPr>
              <p:spPr>
                <a:xfrm>
                  <a:off x="10037909" y="2627991"/>
                  <a:ext cx="1211973" cy="5232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solidFill>
                                  <a:srgbClr val="FFFF00"/>
                                </a:solidFill>
                                <a:effectLst>
                                  <a:outerShdw blurRad="38100" dist="38100" dir="2700000" algn="tl">
                                    <a:srgbClr val="000000">
                                      <a:alpha val="43137"/>
                                    </a:srgbClr>
                                  </a:outerShdw>
                                </a:effectLst>
                                <a:latin typeface="Cambria Math" panose="02040503050406030204" pitchFamily="18" charset="0"/>
                              </a:rPr>
                            </m:ctrlPr>
                          </m:sSubPr>
                          <m:e>
                            <m:r>
                              <a:rPr lang="it-IT" sz="2800" b="1" i="1">
                                <a:solidFill>
                                  <a:srgbClr val="FFFF00"/>
                                </a:solidFill>
                                <a:effectLst>
                                  <a:outerShdw blurRad="38100" dist="38100" dir="2700000" algn="tl">
                                    <a:srgbClr val="000000">
                                      <a:alpha val="43137"/>
                                    </a:srgbClr>
                                  </a:outerShdw>
                                </a:effectLst>
                                <a:latin typeface="Cambria Math" panose="02040503050406030204" pitchFamily="18" charset="0"/>
                              </a:rPr>
                              <m:t>𝑳</m:t>
                            </m:r>
                          </m:e>
                          <m:sub>
                            <m:r>
                              <a:rPr lang="en-US" sz="2800" b="1" i="1" smtClean="0">
                                <a:solidFill>
                                  <a:srgbClr val="FFFF00"/>
                                </a:solidFill>
                                <a:effectLst>
                                  <a:outerShdw blurRad="38100" dist="38100" dir="2700000" algn="tl">
                                    <a:srgbClr val="000000">
                                      <a:alpha val="43137"/>
                                    </a:srgbClr>
                                  </a:outerShdw>
                                </a:effectLst>
                                <a:latin typeface="Cambria Math" panose="02040503050406030204" pitchFamily="18" charset="0"/>
                              </a:rPr>
                              <m:t>𝑺</m:t>
                            </m:r>
                          </m:sub>
                        </m:sSub>
                        <m:d>
                          <m:dPr>
                            <m:ctrlPr>
                              <a:rPr lang="en-US" sz="2800" b="1" i="1">
                                <a:solidFill>
                                  <a:srgbClr val="FFFF00"/>
                                </a:solidFill>
                                <a:effectLst>
                                  <a:outerShdw blurRad="38100" dist="38100" dir="2700000" algn="tl">
                                    <a:srgbClr val="000000">
                                      <a:alpha val="43137"/>
                                    </a:srgbClr>
                                  </a:outerShdw>
                                </a:effectLst>
                                <a:latin typeface="Cambria Math" panose="02040503050406030204" pitchFamily="18" charset="0"/>
                              </a:rPr>
                            </m:ctrlPr>
                          </m:dPr>
                          <m:e>
                            <m:r>
                              <a:rPr lang="en-US" sz="2800" b="1" i="1">
                                <a:solidFill>
                                  <a:srgbClr val="FFFF00"/>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𝝀</m:t>
                            </m:r>
                          </m:e>
                        </m:d>
                      </m:oMath>
                    </m:oMathPara>
                  </a14:m>
                  <a:endParaRPr lang="en-US" sz="2800" b="1" dirty="0">
                    <a:solidFill>
                      <a:srgbClr val="FFFF00"/>
                    </a:solidFill>
                    <a:effectLst>
                      <a:outerShdw blurRad="38100" dist="38100" dir="2700000" algn="tl">
                        <a:srgbClr val="000000">
                          <a:alpha val="43137"/>
                        </a:srgbClr>
                      </a:outerShdw>
                    </a:effectLst>
                  </a:endParaRPr>
                </a:p>
              </p:txBody>
            </p:sp>
          </mc:Choice>
          <mc:Fallback xmlns="">
            <p:sp>
              <p:nvSpPr>
                <p:cNvPr id="11" name="Rectangle 10">
                  <a:extLst>
                    <a:ext uri="{FF2B5EF4-FFF2-40B4-BE49-F238E27FC236}">
                      <a16:creationId xmlns:a16="http://schemas.microsoft.com/office/drawing/2014/main" id="{3A194A22-EE27-5693-1A4D-C1FD2C0332E4}"/>
                    </a:ext>
                  </a:extLst>
                </p:cNvPr>
                <p:cNvSpPr>
                  <a:spLocks noRot="1" noChangeAspect="1" noMove="1" noResize="1" noEditPoints="1" noAdjustHandles="1" noChangeArrowheads="1" noChangeShapeType="1" noTextEdit="1"/>
                </p:cNvSpPr>
                <p:nvPr/>
              </p:nvSpPr>
              <p:spPr>
                <a:xfrm>
                  <a:off x="10037909" y="2627991"/>
                  <a:ext cx="1211973" cy="523220"/>
                </a:xfrm>
                <a:prstGeom prst="rect">
                  <a:avLst/>
                </a:prstGeom>
                <a:blipFill>
                  <a:blip r:embed="rId10"/>
                  <a:stretch>
                    <a:fillRect/>
                  </a:stretch>
                </a:blipFill>
              </p:spPr>
              <p:txBody>
                <a:bodyPr/>
                <a:lstStyle/>
                <a:p>
                  <a:r>
                    <a:rPr lang="it-IT">
                      <a:noFill/>
                    </a:rPr>
                    <a:t> </a:t>
                  </a:r>
                </a:p>
              </p:txBody>
            </p:sp>
          </mc:Fallback>
        </mc:AlternateContent>
        <p:sp>
          <p:nvSpPr>
            <p:cNvPr id="10" name="Saetta 9">
              <a:extLst>
                <a:ext uri="{FF2B5EF4-FFF2-40B4-BE49-F238E27FC236}">
                  <a16:creationId xmlns:a16="http://schemas.microsoft.com/office/drawing/2014/main" id="{1FF3C95F-3761-B309-721C-2E401D12F7DB}"/>
                </a:ext>
              </a:extLst>
            </p:cNvPr>
            <p:cNvSpPr/>
            <p:nvPr/>
          </p:nvSpPr>
          <p:spPr>
            <a:xfrm rot="15166452">
              <a:off x="9218427" y="2110904"/>
              <a:ext cx="713375" cy="2132932"/>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mc:AlternateContent xmlns:mc="http://schemas.openxmlformats.org/markup-compatibility/2006" xmlns:a14="http://schemas.microsoft.com/office/drawing/2010/main">
        <mc:Choice Requires="a14">
          <p:sp>
            <p:nvSpPr>
              <p:cNvPr id="31" name="CasellaDiTesto 30">
                <a:extLst>
                  <a:ext uri="{FF2B5EF4-FFF2-40B4-BE49-F238E27FC236}">
                    <a16:creationId xmlns:a16="http://schemas.microsoft.com/office/drawing/2014/main" id="{E6D32426-EB19-4AA8-51D3-34FFB0935AB3}"/>
                  </a:ext>
                </a:extLst>
              </p:cNvPr>
              <p:cNvSpPr txBox="1"/>
              <p:nvPr/>
            </p:nvSpPr>
            <p:spPr>
              <a:xfrm>
                <a:off x="54615" y="4286361"/>
                <a:ext cx="7177786" cy="523220"/>
              </a:xfrm>
              <a:prstGeom prst="rect">
                <a:avLst/>
              </a:prstGeom>
              <a:noFill/>
            </p:spPr>
            <p:txBody>
              <a:bodyPr wrap="square">
                <a:spAutoFit/>
              </a:bodyPr>
              <a:lstStyle/>
              <a:p>
                <a:r>
                  <a:rPr lang="en-US" sz="2800" dirty="0"/>
                  <a:t> </a:t>
                </a:r>
                <a:r>
                  <a:rPr lang="en-US" sz="2800" dirty="0">
                    <a:sym typeface="Wingdings" panose="05000000000000000000" pitchFamily="2" charset="2"/>
                  </a:rPr>
                  <a:t></a:t>
                </a:r>
                <a:r>
                  <a:rPr lang="en-US" sz="2800" dirty="0"/>
                  <a:t>By knowing </a:t>
                </a:r>
                <a14:m>
                  <m:oMath xmlns:m="http://schemas.openxmlformats.org/officeDocument/2006/math">
                    <m:sSub>
                      <m:sSubPr>
                        <m:ctrlPr>
                          <a:rPr lang="en-US" sz="2800" i="1">
                            <a:latin typeface="Cambria Math" panose="02040503050406030204" pitchFamily="18" charset="0"/>
                          </a:rPr>
                        </m:ctrlPr>
                      </m:sSubPr>
                      <m:e>
                        <m:r>
                          <a:rPr lang="it-IT" sz="2800" i="1">
                            <a:latin typeface="Cambria Math" panose="02040503050406030204" pitchFamily="18" charset="0"/>
                          </a:rPr>
                          <m:t>𝐿</m:t>
                        </m:r>
                      </m:e>
                      <m:sub>
                        <m:r>
                          <a:rPr lang="it-IT" sz="2800" i="1">
                            <a:latin typeface="Cambria Math" panose="02040503050406030204" pitchFamily="18" charset="0"/>
                          </a:rPr>
                          <m:t>𝑖</m:t>
                        </m:r>
                      </m:sub>
                    </m:sSub>
                    <m:d>
                      <m:dPr>
                        <m:ctrlPr>
                          <a:rPr lang="en-US" sz="2800" i="1">
                            <a:latin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𝜆</m:t>
                        </m:r>
                      </m:e>
                    </m:d>
                    <m:r>
                      <a:rPr lang="en-US" sz="2800" b="0" i="0">
                        <a:latin typeface="Cambria Math" panose="02040503050406030204" pitchFamily="18" charset="0"/>
                        <a:ea typeface="Cambria Math" panose="02040503050406030204" pitchFamily="18" charset="0"/>
                      </a:rPr>
                      <m:t> </m:t>
                    </m:r>
                  </m:oMath>
                </a14:m>
                <a:r>
                  <a:rPr lang="it-IT" sz="2800" dirty="0"/>
                  <a:t>and measuring </a:t>
                </a:r>
                <a14:m>
                  <m:oMath xmlns:m="http://schemas.openxmlformats.org/officeDocument/2006/math">
                    <m:sSub>
                      <m:sSubPr>
                        <m:ctrlPr>
                          <a:rPr lang="en-US" sz="2800" i="1">
                            <a:latin typeface="Cambria Math" panose="02040503050406030204" pitchFamily="18" charset="0"/>
                          </a:rPr>
                        </m:ctrlPr>
                      </m:sSubPr>
                      <m:e>
                        <m:r>
                          <a:rPr lang="it-IT" sz="2800" i="1">
                            <a:latin typeface="Cambria Math" panose="02040503050406030204" pitchFamily="18" charset="0"/>
                          </a:rPr>
                          <m:t>𝐿</m:t>
                        </m:r>
                      </m:e>
                      <m:sub>
                        <m:r>
                          <a:rPr lang="it-IT" sz="2800" i="1">
                            <a:latin typeface="Cambria Math" panose="02040503050406030204" pitchFamily="18" charset="0"/>
                          </a:rPr>
                          <m:t>𝑆</m:t>
                        </m:r>
                      </m:sub>
                    </m:sSub>
                    <m:d>
                      <m:dPr>
                        <m:ctrlPr>
                          <a:rPr lang="en-US" sz="2800" i="1">
                            <a:latin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𝜆</m:t>
                        </m:r>
                      </m:e>
                    </m:d>
                  </m:oMath>
                </a14:m>
                <a:r>
                  <a:rPr lang="it-IT" sz="2800" dirty="0"/>
                  <a:t>: </a:t>
                </a:r>
                <a:r>
                  <a:rPr lang="en-US" sz="2800" dirty="0"/>
                  <a:t>	</a:t>
                </a:r>
              </a:p>
            </p:txBody>
          </p:sp>
        </mc:Choice>
        <mc:Fallback xmlns="">
          <p:sp>
            <p:nvSpPr>
              <p:cNvPr id="31" name="CasellaDiTesto 30">
                <a:extLst>
                  <a:ext uri="{FF2B5EF4-FFF2-40B4-BE49-F238E27FC236}">
                    <a16:creationId xmlns:a16="http://schemas.microsoft.com/office/drawing/2014/main" id="{E6D32426-EB19-4AA8-51D3-34FFB0935AB3}"/>
                  </a:ext>
                </a:extLst>
              </p:cNvPr>
              <p:cNvSpPr txBox="1">
                <a:spLocks noRot="1" noChangeAspect="1" noMove="1" noResize="1" noEditPoints="1" noAdjustHandles="1" noChangeArrowheads="1" noChangeShapeType="1" noTextEdit="1"/>
              </p:cNvSpPr>
              <p:nvPr/>
            </p:nvSpPr>
            <p:spPr>
              <a:xfrm>
                <a:off x="54615" y="4286361"/>
                <a:ext cx="7177786" cy="523220"/>
              </a:xfrm>
              <a:prstGeom prst="rect">
                <a:avLst/>
              </a:prstGeom>
              <a:blipFill>
                <a:blip r:embed="rId11"/>
                <a:stretch>
                  <a:fillRect l="-1784" t="-13953" b="-32558"/>
                </a:stretch>
              </a:blipFill>
            </p:spPr>
            <p:txBody>
              <a:bodyPr/>
              <a:lstStyle/>
              <a:p>
                <a:r>
                  <a:rPr lang="it-IT">
                    <a:noFill/>
                  </a:rPr>
                  <a:t> </a:t>
                </a:r>
              </a:p>
            </p:txBody>
          </p:sp>
        </mc:Fallback>
      </mc:AlternateContent>
    </p:spTree>
    <p:extLst>
      <p:ext uri="{BB962C8B-B14F-4D97-AF65-F5344CB8AC3E}">
        <p14:creationId xmlns:p14="http://schemas.microsoft.com/office/powerpoint/2010/main" val="2056794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97FC1-AF3C-78AD-18C5-3322DDD45734}"/>
            </a:ext>
          </a:extLst>
        </p:cNvPr>
        <p:cNvGrpSpPr/>
        <p:nvPr/>
      </p:nvGrpSpPr>
      <p:grpSpPr>
        <a:xfrm>
          <a:off x="0" y="0"/>
          <a:ext cx="0" cy="0"/>
          <a:chOff x="0" y="0"/>
          <a:chExt cx="0" cy="0"/>
        </a:xfrm>
      </p:grpSpPr>
      <p:sp>
        <p:nvSpPr>
          <p:cNvPr id="28" name="Title 27">
            <a:extLst>
              <a:ext uri="{FF2B5EF4-FFF2-40B4-BE49-F238E27FC236}">
                <a16:creationId xmlns:a16="http://schemas.microsoft.com/office/drawing/2014/main" id="{C9C297C4-EF50-B6FB-8C23-8A7A60020B85}"/>
              </a:ext>
            </a:extLst>
          </p:cNvPr>
          <p:cNvSpPr>
            <a:spLocks noGrp="1"/>
          </p:cNvSpPr>
          <p:nvPr>
            <p:ph type="title"/>
          </p:nvPr>
        </p:nvSpPr>
        <p:spPr>
          <a:xfrm>
            <a:off x="4323474" y="111043"/>
            <a:ext cx="4002252" cy="651200"/>
          </a:xfrm>
        </p:spPr>
        <p:txBody>
          <a:bodyPr/>
          <a:lstStyle/>
          <a:p>
            <a:r>
              <a:rPr lang="en-US" sz="3600" b="1" i="1" dirty="0">
                <a:solidFill>
                  <a:srgbClr val="0070C0"/>
                </a:solidFill>
                <a:latin typeface="+mn-lt"/>
              </a:rPr>
              <a:t>Leaf Spectrum</a:t>
            </a:r>
          </a:p>
        </p:txBody>
      </p:sp>
      <p:sp>
        <p:nvSpPr>
          <p:cNvPr id="25" name="Slide Number Placeholder 24">
            <a:extLst>
              <a:ext uri="{FF2B5EF4-FFF2-40B4-BE49-F238E27FC236}">
                <a16:creationId xmlns:a16="http://schemas.microsoft.com/office/drawing/2014/main" id="{32EC8FD5-461F-5E4C-DF36-9B638FDBBBAB}"/>
              </a:ext>
            </a:extLst>
          </p:cNvPr>
          <p:cNvSpPr>
            <a:spLocks noGrp="1"/>
          </p:cNvSpPr>
          <p:nvPr>
            <p:ph type="sldNum" sz="quarter" idx="12"/>
          </p:nvPr>
        </p:nvSpPr>
        <p:spPr>
          <a:xfrm>
            <a:off x="9900458" y="6459785"/>
            <a:ext cx="1312025" cy="365125"/>
          </a:xfrm>
        </p:spPr>
        <p:txBody>
          <a:bodyPr/>
          <a:lstStyle/>
          <a:p>
            <a:fld id="{A172D096-160C-4799-B4ED-0E005C07B97F}" type="slidenum">
              <a:rPr lang="en-US" smtClean="0"/>
              <a:t>12</a:t>
            </a:fld>
            <a:endParaRPr lang="en-US"/>
          </a:p>
        </p:txBody>
      </p:sp>
      <p:sp>
        <p:nvSpPr>
          <p:cNvPr id="4" name="Title 2">
            <a:extLst>
              <a:ext uri="{FF2B5EF4-FFF2-40B4-BE49-F238E27FC236}">
                <a16:creationId xmlns:a16="http://schemas.microsoft.com/office/drawing/2014/main" id="{36F9E40D-8EEE-DC17-BD72-BA17930547E4}"/>
              </a:ext>
            </a:extLst>
          </p:cNvPr>
          <p:cNvSpPr txBox="1">
            <a:spLocks/>
          </p:cNvSpPr>
          <p:nvPr/>
        </p:nvSpPr>
        <p:spPr>
          <a:xfrm>
            <a:off x="838200" y="365125"/>
            <a:ext cx="10515600" cy="1371260"/>
          </a:xfrm>
          <a:prstGeom prst="rect">
            <a:avLst/>
          </a:prstGeom>
        </p:spPr>
        <p:txBody>
          <a:bodyPr spcFirstLastPara="1" vert="horz" wrap="square" lIns="0" tIns="0" rIns="0" bIns="0" rtlCol="0" anchor="t" anchorCtr="0">
            <a:noAutofit/>
          </a:bodyPr>
          <a:lstStyle>
            <a:lvl1pPr lvl="0" algn="l" defTabSz="914400" rtl="0" eaLnBrk="1" latinLnBrk="0" hangingPunct="1">
              <a:lnSpc>
                <a:spcPct val="90000"/>
              </a:lnSpc>
              <a:spcBef>
                <a:spcPts val="0"/>
              </a:spcBef>
              <a:spcAft>
                <a:spcPts val="0"/>
              </a:spcAft>
              <a:buSzPts val="3600"/>
              <a:buNone/>
              <a:defRPr sz="4267" kern="1200">
                <a:solidFill>
                  <a:schemeClr val="tx1"/>
                </a:solidFill>
                <a:latin typeface="Roboto" panose="02000000000000000000" pitchFamily="2" charset="0"/>
                <a:ea typeface="Roboto" panose="02000000000000000000" pitchFamily="2" charset="0"/>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lang="en-US" dirty="0"/>
          </a:p>
        </p:txBody>
      </p:sp>
      <p:pic>
        <p:nvPicPr>
          <p:cNvPr id="6" name="image10.gif" descr="http://link.springer.com/static-content/images/789/prt%253A978-90-481-3585-1%252F17/MediaObjects/978-90-481-3585-1_17_Part_Fig5-132_HTML.gif">
            <a:extLst>
              <a:ext uri="{FF2B5EF4-FFF2-40B4-BE49-F238E27FC236}">
                <a16:creationId xmlns:a16="http://schemas.microsoft.com/office/drawing/2014/main" id="{1A65F7EE-ACBE-0FCA-0500-2D562ABFEB49}"/>
              </a:ext>
            </a:extLst>
          </p:cNvPr>
          <p:cNvPicPr/>
          <p:nvPr/>
        </p:nvPicPr>
        <p:blipFill rotWithShape="1">
          <a:blip r:embed="rId3"/>
          <a:srcRect l="51010" t="960" r="-1960" b="-960"/>
          <a:stretch/>
        </p:blipFill>
        <p:spPr>
          <a:xfrm>
            <a:off x="7200213" y="2478505"/>
            <a:ext cx="4519346" cy="34394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AlternateContent xmlns:mc="http://schemas.openxmlformats.org/markup-compatibility/2006" xmlns:a14="http://schemas.microsoft.com/office/drawing/2010/main">
        <mc:Choice Requires="a14">
          <p:sp>
            <p:nvSpPr>
              <p:cNvPr id="23" name="Rounded Rectangle 40">
                <a:extLst>
                  <a:ext uri="{FF2B5EF4-FFF2-40B4-BE49-F238E27FC236}">
                    <a16:creationId xmlns:a16="http://schemas.microsoft.com/office/drawing/2014/main" id="{F3D33AA3-D377-388D-1050-59B8A396A324}"/>
                  </a:ext>
                </a:extLst>
              </p:cNvPr>
              <p:cNvSpPr/>
              <p:nvPr/>
            </p:nvSpPr>
            <p:spPr>
              <a:xfrm rot="16200000">
                <a:off x="6297076" y="3757094"/>
                <a:ext cx="895424" cy="566056"/>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it-IT" sz="2800" b="1" i="1">
                          <a:solidFill>
                            <a:srgbClr val="FF0000"/>
                          </a:solidFill>
                          <a:latin typeface="Cambria Math" panose="02040503050406030204" pitchFamily="18" charset="0"/>
                          <a:ea typeface="Cambria Math" panose="02040503050406030204" pitchFamily="18" charset="0"/>
                        </a:rPr>
                        <m:t>𝝆</m:t>
                      </m:r>
                      <m:d>
                        <m:dPr>
                          <m:ctrlPr>
                            <a:rPr lang="it-IT" sz="2800" b="1" i="1">
                              <a:solidFill>
                                <a:srgbClr val="FF0000"/>
                              </a:solidFill>
                              <a:latin typeface="Cambria Math" panose="02040503050406030204" pitchFamily="18" charset="0"/>
                              <a:ea typeface="Cambria Math" panose="02040503050406030204" pitchFamily="18" charset="0"/>
                            </a:rPr>
                          </m:ctrlPr>
                        </m:dPr>
                        <m:e>
                          <m:r>
                            <a:rPr lang="en-US" sz="2800" b="1" i="1">
                              <a:solidFill>
                                <a:srgbClr val="FF0000"/>
                              </a:solidFill>
                              <a:latin typeface="Cambria Math" panose="02040503050406030204" pitchFamily="18" charset="0"/>
                              <a:ea typeface="Cambria Math" panose="02040503050406030204" pitchFamily="18" charset="0"/>
                            </a:rPr>
                            <m:t>𝝀</m:t>
                          </m:r>
                        </m:e>
                      </m:d>
                    </m:oMath>
                  </m:oMathPara>
                </a14:m>
                <a:endParaRPr lang="en-US" sz="2800" dirty="0"/>
              </a:p>
            </p:txBody>
          </p:sp>
        </mc:Choice>
        <mc:Fallback xmlns="">
          <p:sp>
            <p:nvSpPr>
              <p:cNvPr id="23" name="Rounded Rectangle 40">
                <a:extLst>
                  <a:ext uri="{FF2B5EF4-FFF2-40B4-BE49-F238E27FC236}">
                    <a16:creationId xmlns:a16="http://schemas.microsoft.com/office/drawing/2014/main" id="{6764F3FD-76EA-0F05-A95A-2757B05658F2}"/>
                  </a:ext>
                </a:extLst>
              </p:cNvPr>
              <p:cNvSpPr>
                <a:spLocks noRot="1" noChangeAspect="1" noMove="1" noResize="1" noEditPoints="1" noAdjustHandles="1" noChangeArrowheads="1" noChangeShapeType="1" noTextEdit="1"/>
              </p:cNvSpPr>
              <p:nvPr/>
            </p:nvSpPr>
            <p:spPr>
              <a:xfrm rot="16200000">
                <a:off x="6297076" y="3757094"/>
                <a:ext cx="895424" cy="566056"/>
              </a:xfrm>
              <a:prstGeom prst="roundRect">
                <a:avLst/>
              </a:prstGeom>
              <a:blipFill>
                <a:blip r:embed="rId6"/>
                <a:stretch>
                  <a:fillRect/>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id="{70C2A686-860D-7DE6-41FE-2DE5210605E9}"/>
              </a:ext>
            </a:extLst>
          </p:cNvPr>
          <p:cNvSpPr txBox="1"/>
          <p:nvPr/>
        </p:nvSpPr>
        <p:spPr>
          <a:xfrm>
            <a:off x="7242179" y="6032996"/>
            <a:ext cx="7930128" cy="246221"/>
          </a:xfrm>
          <a:prstGeom prst="rect">
            <a:avLst/>
          </a:prstGeom>
          <a:noFill/>
        </p:spPr>
        <p:txBody>
          <a:bodyPr wrap="square">
            <a:spAutoFit/>
          </a:bodyPr>
          <a:lstStyle/>
          <a:p>
            <a:r>
              <a:rPr lang="en-US" sz="1000" dirty="0"/>
              <a:t>https://www.unoosa.org/documents/pdf/psa/activities/2014/trieste-gnss/38.pdf</a:t>
            </a:r>
          </a:p>
        </p:txBody>
      </p:sp>
      <p:pic>
        <p:nvPicPr>
          <p:cNvPr id="2" name="Picture 2" descr="NDVI vegetation indices - Agremo">
            <a:extLst>
              <a:ext uri="{FF2B5EF4-FFF2-40B4-BE49-F238E27FC236}">
                <a16:creationId xmlns:a16="http://schemas.microsoft.com/office/drawing/2014/main" id="{EF39D727-2926-00FC-CD13-E3A848F143B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7418"/>
          <a:stretch>
            <a:fillRect/>
          </a:stretch>
        </p:blipFill>
        <p:spPr bwMode="auto">
          <a:xfrm>
            <a:off x="1201612" y="3592409"/>
            <a:ext cx="4155934" cy="2507353"/>
          </a:xfrm>
          <a:prstGeom prst="rect">
            <a:avLst/>
          </a:prstGeom>
          <a:noFill/>
          <a:extLst>
            <a:ext uri="{909E8E84-426E-40DD-AFC4-6F175D3DCCD1}">
              <a14:hiddenFill xmlns:a14="http://schemas.microsoft.com/office/drawing/2010/main">
                <a:solidFill>
                  <a:srgbClr val="FFFFFF"/>
                </a:solidFill>
              </a14:hiddenFill>
            </a:ext>
          </a:extLst>
        </p:spPr>
      </p:pic>
      <p:sp>
        <p:nvSpPr>
          <p:cNvPr id="3" name="Rettangolo con angoli arrotondati 2">
            <a:extLst>
              <a:ext uri="{FF2B5EF4-FFF2-40B4-BE49-F238E27FC236}">
                <a16:creationId xmlns:a16="http://schemas.microsoft.com/office/drawing/2014/main" id="{4266F546-4B3B-8046-9CF1-35F3A458C9C6}"/>
              </a:ext>
            </a:extLst>
          </p:cNvPr>
          <p:cNvSpPr/>
          <p:nvPr/>
        </p:nvSpPr>
        <p:spPr>
          <a:xfrm>
            <a:off x="4867094" y="2614689"/>
            <a:ext cx="618597" cy="415513"/>
          </a:xfrm>
          <a:prstGeom prst="roundRect">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26" name="Rettangolo con angoli arrotondati 25">
            <a:extLst>
              <a:ext uri="{FF2B5EF4-FFF2-40B4-BE49-F238E27FC236}">
                <a16:creationId xmlns:a16="http://schemas.microsoft.com/office/drawing/2014/main" id="{7AAC27A4-CA50-B7D0-BBF9-F85489558CA6}"/>
              </a:ext>
            </a:extLst>
          </p:cNvPr>
          <p:cNvSpPr/>
          <p:nvPr/>
        </p:nvSpPr>
        <p:spPr>
          <a:xfrm>
            <a:off x="9166426" y="4150375"/>
            <a:ext cx="307648" cy="1510332"/>
          </a:xfrm>
          <a:prstGeom prst="roundRect">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27" name="Rettangolo con angoli arrotondati 26">
            <a:extLst>
              <a:ext uri="{FF2B5EF4-FFF2-40B4-BE49-F238E27FC236}">
                <a16:creationId xmlns:a16="http://schemas.microsoft.com/office/drawing/2014/main" id="{30219D18-3530-A5A1-CB43-D8AF5970F9D6}"/>
              </a:ext>
            </a:extLst>
          </p:cNvPr>
          <p:cNvSpPr/>
          <p:nvPr/>
        </p:nvSpPr>
        <p:spPr>
          <a:xfrm>
            <a:off x="3705577" y="2614689"/>
            <a:ext cx="618597" cy="415513"/>
          </a:xfrm>
          <a:prstGeom prst="roundRect">
            <a:avLst/>
          </a:prstGeom>
          <a:noFill/>
          <a:ln w="28575">
            <a:solidFill>
              <a:schemeClr val="accent3">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t-IT"/>
          </a:p>
        </p:txBody>
      </p:sp>
      <p:sp>
        <p:nvSpPr>
          <p:cNvPr id="29" name="Rettangolo con angoli arrotondati 28">
            <a:extLst>
              <a:ext uri="{FF2B5EF4-FFF2-40B4-BE49-F238E27FC236}">
                <a16:creationId xmlns:a16="http://schemas.microsoft.com/office/drawing/2014/main" id="{1909162F-FFEF-848C-E4D7-3A6E59507200}"/>
              </a:ext>
            </a:extLst>
          </p:cNvPr>
          <p:cNvSpPr/>
          <p:nvPr/>
        </p:nvSpPr>
        <p:spPr>
          <a:xfrm>
            <a:off x="10454195" y="2707626"/>
            <a:ext cx="470480" cy="2978692"/>
          </a:xfrm>
          <a:prstGeom prst="roundRect">
            <a:avLst/>
          </a:prstGeom>
          <a:noFill/>
          <a:ln w="28575">
            <a:solidFill>
              <a:schemeClr val="accent3">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t-IT"/>
          </a:p>
        </p:txBody>
      </p:sp>
      <mc:AlternateContent xmlns:mc="http://schemas.openxmlformats.org/markup-compatibility/2006" xmlns:a14="http://schemas.microsoft.com/office/drawing/2010/main">
        <mc:Choice Requires="a14">
          <p:sp>
            <p:nvSpPr>
              <p:cNvPr id="5" name="Rectangle 6">
                <a:extLst>
                  <a:ext uri="{FF2B5EF4-FFF2-40B4-BE49-F238E27FC236}">
                    <a16:creationId xmlns:a16="http://schemas.microsoft.com/office/drawing/2014/main" id="{820FEEA3-E473-18E7-F510-D5A8A8D7C469}"/>
                  </a:ext>
                </a:extLst>
              </p:cNvPr>
              <p:cNvSpPr/>
              <p:nvPr/>
            </p:nvSpPr>
            <p:spPr>
              <a:xfrm>
                <a:off x="1985596" y="2554402"/>
                <a:ext cx="3734419" cy="87459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smtClean="0">
                          <a:solidFill>
                            <a:schemeClr val="tx1"/>
                          </a:solidFill>
                          <a:latin typeface="Cambria Math" panose="02040503050406030204" pitchFamily="18" charset="0"/>
                        </a:rPr>
                        <m:t>𝑁𝐷𝑉𝐼</m:t>
                      </m:r>
                      <m:r>
                        <a:rPr lang="en-US" sz="2400" i="0">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d>
                            <m:dPr>
                              <m:ctrlPr>
                                <a:rPr lang="en-US" sz="2400" i="1">
                                  <a:solidFill>
                                    <a:schemeClr val="tx1"/>
                                  </a:solidFill>
                                  <a:latin typeface="Cambria Math" panose="02040503050406030204" pitchFamily="18" charset="0"/>
                                </a:rPr>
                              </m:ctrlPr>
                            </m:dPr>
                            <m:e>
                              <m:r>
                                <a:rPr lang="it-IT" sz="2400" b="0" i="1">
                                  <a:solidFill>
                                    <a:schemeClr val="tx1"/>
                                  </a:solidFill>
                                  <a:latin typeface="Cambria Math" panose="02040503050406030204" pitchFamily="18" charset="0"/>
                                  <a:ea typeface="Cambria Math" panose="02040503050406030204" pitchFamily="18" charset="0"/>
                                </a:rPr>
                                <m:t>𝜌</m:t>
                              </m:r>
                              <m:r>
                                <a:rPr lang="en-US" sz="2400" b="0" i="1" smtClean="0">
                                  <a:solidFill>
                                    <a:schemeClr val="tx1"/>
                                  </a:solidFill>
                                  <a:latin typeface="Cambria Math" panose="02040503050406030204" pitchFamily="18" charset="0"/>
                                  <a:ea typeface="Cambria Math" panose="02040503050406030204" pitchFamily="18" charset="0"/>
                                </a:rPr>
                                <m:t>(</m:t>
                              </m:r>
                              <m:r>
                                <a:rPr lang="en-US" sz="2400" b="0" i="1">
                                  <a:solidFill>
                                    <a:schemeClr val="tx1"/>
                                  </a:solidFill>
                                  <a:latin typeface="Cambria Math" panose="02040503050406030204" pitchFamily="18" charset="0"/>
                                </a:rPr>
                                <m:t>𝑁𝐼𝑅</m:t>
                              </m:r>
                              <m:r>
                                <a:rPr lang="en-US" sz="2400" b="0" i="1" smtClean="0">
                                  <a:solidFill>
                                    <a:schemeClr val="tx1"/>
                                  </a:solidFill>
                                  <a:latin typeface="Cambria Math" panose="02040503050406030204" pitchFamily="18" charset="0"/>
                                </a:rPr>
                                <m:t>)</m:t>
                              </m:r>
                              <m:r>
                                <a:rPr lang="en-US" sz="2400" b="0" i="0">
                                  <a:solidFill>
                                    <a:schemeClr val="tx1"/>
                                  </a:solidFill>
                                  <a:latin typeface="Cambria Math" panose="02040503050406030204" pitchFamily="18" charset="0"/>
                                </a:rPr>
                                <m:t>−</m:t>
                              </m:r>
                              <m:r>
                                <a:rPr lang="it-IT" sz="2400" b="0" i="1">
                                  <a:solidFill>
                                    <a:schemeClr val="tx1"/>
                                  </a:solidFill>
                                  <a:latin typeface="Cambria Math" panose="02040503050406030204" pitchFamily="18" charset="0"/>
                                  <a:ea typeface="Cambria Math" panose="02040503050406030204" pitchFamily="18" charset="0"/>
                                </a:rPr>
                                <m:t>𝜌</m:t>
                              </m:r>
                              <m:r>
                                <a:rPr lang="en-US" sz="2400" b="0" i="1" smtClean="0">
                                  <a:solidFill>
                                    <a:schemeClr val="tx1"/>
                                  </a:solidFill>
                                  <a:latin typeface="Cambria Math" panose="02040503050406030204" pitchFamily="18" charset="0"/>
                                  <a:ea typeface="Cambria Math" panose="02040503050406030204" pitchFamily="18" charset="0"/>
                                </a:rPr>
                                <m:t>(</m:t>
                              </m:r>
                              <m:r>
                                <a:rPr lang="en-US" sz="2400" b="0" i="1">
                                  <a:solidFill>
                                    <a:schemeClr val="tx1"/>
                                  </a:solidFill>
                                  <a:latin typeface="Cambria Math" panose="02040503050406030204" pitchFamily="18" charset="0"/>
                                </a:rPr>
                                <m:t>𝑅</m:t>
                              </m:r>
                              <m:r>
                                <a:rPr lang="en-US" sz="2400" b="0" i="1" smtClean="0">
                                  <a:solidFill>
                                    <a:schemeClr val="tx1"/>
                                  </a:solidFill>
                                  <a:latin typeface="Cambria Math" panose="02040503050406030204" pitchFamily="18" charset="0"/>
                                </a:rPr>
                                <m:t>)</m:t>
                              </m:r>
                            </m:e>
                          </m:d>
                        </m:num>
                        <m:den>
                          <m:d>
                            <m:dPr>
                              <m:ctrlPr>
                                <a:rPr lang="en-US" sz="2400" i="1">
                                  <a:solidFill>
                                    <a:schemeClr val="tx1"/>
                                  </a:solidFill>
                                  <a:latin typeface="Cambria Math" panose="02040503050406030204" pitchFamily="18" charset="0"/>
                                </a:rPr>
                              </m:ctrlPr>
                            </m:dPr>
                            <m:e>
                              <m:r>
                                <a:rPr lang="it-IT" sz="2400" b="0" i="1">
                                  <a:solidFill>
                                    <a:schemeClr val="tx1"/>
                                  </a:solidFill>
                                  <a:latin typeface="Cambria Math" panose="02040503050406030204" pitchFamily="18" charset="0"/>
                                  <a:ea typeface="Cambria Math" panose="02040503050406030204" pitchFamily="18" charset="0"/>
                                </a:rPr>
                                <m:t>𝜌</m:t>
                              </m:r>
                              <m:r>
                                <a:rPr lang="en-US" sz="2400" b="0" i="1" smtClean="0">
                                  <a:solidFill>
                                    <a:schemeClr val="tx1"/>
                                  </a:solidFill>
                                  <a:latin typeface="Cambria Math" panose="02040503050406030204" pitchFamily="18" charset="0"/>
                                  <a:ea typeface="Cambria Math" panose="02040503050406030204" pitchFamily="18" charset="0"/>
                                </a:rPr>
                                <m:t>(</m:t>
                              </m:r>
                              <m:r>
                                <a:rPr lang="en-US" sz="2400" b="0" i="1">
                                  <a:solidFill>
                                    <a:schemeClr val="tx1"/>
                                  </a:solidFill>
                                  <a:latin typeface="Cambria Math" panose="02040503050406030204" pitchFamily="18" charset="0"/>
                                </a:rPr>
                                <m:t>𝑁𝐼𝑅</m:t>
                              </m:r>
                              <m:r>
                                <a:rPr lang="en-US" sz="2400" b="0" i="1" smtClean="0">
                                  <a:solidFill>
                                    <a:schemeClr val="tx1"/>
                                  </a:solidFill>
                                  <a:latin typeface="Cambria Math" panose="02040503050406030204" pitchFamily="18" charset="0"/>
                                </a:rPr>
                                <m:t>)</m:t>
                              </m:r>
                              <m:r>
                                <a:rPr lang="en-US" sz="2400" b="0" i="0">
                                  <a:solidFill>
                                    <a:schemeClr val="tx1"/>
                                  </a:solidFill>
                                  <a:latin typeface="Cambria Math" panose="02040503050406030204" pitchFamily="18" charset="0"/>
                                </a:rPr>
                                <m:t>+</m:t>
                              </m:r>
                              <m:r>
                                <a:rPr lang="it-IT" sz="2400" b="0" i="1">
                                  <a:solidFill>
                                    <a:schemeClr val="tx1"/>
                                  </a:solidFill>
                                  <a:latin typeface="Cambria Math" panose="02040503050406030204" pitchFamily="18" charset="0"/>
                                  <a:ea typeface="Cambria Math" panose="02040503050406030204" pitchFamily="18" charset="0"/>
                                </a:rPr>
                                <m:t>𝜌</m:t>
                              </m:r>
                              <m:r>
                                <a:rPr lang="en-US" sz="2400" b="0" i="1" smtClean="0">
                                  <a:solidFill>
                                    <a:schemeClr val="tx1"/>
                                  </a:solidFill>
                                  <a:latin typeface="Cambria Math" panose="02040503050406030204" pitchFamily="18" charset="0"/>
                                  <a:ea typeface="Cambria Math" panose="02040503050406030204" pitchFamily="18" charset="0"/>
                                </a:rPr>
                                <m:t>(</m:t>
                              </m:r>
                              <m:r>
                                <a:rPr lang="en-US" sz="2400" b="0" i="1">
                                  <a:solidFill>
                                    <a:schemeClr val="tx1"/>
                                  </a:solidFill>
                                  <a:latin typeface="Cambria Math" panose="02040503050406030204" pitchFamily="18" charset="0"/>
                                </a:rPr>
                                <m:t>𝑅</m:t>
                              </m:r>
                              <m:r>
                                <a:rPr lang="en-US" sz="2400" b="0" i="1" smtClean="0">
                                  <a:solidFill>
                                    <a:schemeClr val="tx1"/>
                                  </a:solidFill>
                                  <a:latin typeface="Cambria Math" panose="02040503050406030204" pitchFamily="18" charset="0"/>
                                </a:rPr>
                                <m:t>)</m:t>
                              </m:r>
                            </m:e>
                          </m:d>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5" name="Rectangle 6">
                <a:extLst>
                  <a:ext uri="{FF2B5EF4-FFF2-40B4-BE49-F238E27FC236}">
                    <a16:creationId xmlns:a16="http://schemas.microsoft.com/office/drawing/2014/main" id="{820FEEA3-E473-18E7-F510-D5A8A8D7C469}"/>
                  </a:ext>
                </a:extLst>
              </p:cNvPr>
              <p:cNvSpPr>
                <a:spLocks noRot="1" noChangeAspect="1" noMove="1" noResize="1" noEditPoints="1" noAdjustHandles="1" noChangeArrowheads="1" noChangeShapeType="1" noTextEdit="1"/>
              </p:cNvSpPr>
              <p:nvPr/>
            </p:nvSpPr>
            <p:spPr>
              <a:xfrm>
                <a:off x="1985596" y="2554402"/>
                <a:ext cx="3734419" cy="874598"/>
              </a:xfrm>
              <a:prstGeom prst="rect">
                <a:avLst/>
              </a:prstGeom>
              <a:blipFill>
                <a:blip r:embed="rId8"/>
                <a:stretch>
                  <a:fillRect/>
                </a:stretch>
              </a:blipFill>
            </p:spPr>
            <p:txBody>
              <a:bodyPr/>
              <a:lstStyle/>
              <a:p>
                <a:r>
                  <a:rPr lang="it-IT">
                    <a:noFill/>
                  </a:rPr>
                  <a:t> </a:t>
                </a:r>
              </a:p>
            </p:txBody>
          </p:sp>
        </mc:Fallback>
      </mc:AlternateContent>
      <p:sp>
        <p:nvSpPr>
          <p:cNvPr id="8" name="CasellaDiTesto 7">
            <a:extLst>
              <a:ext uri="{FF2B5EF4-FFF2-40B4-BE49-F238E27FC236}">
                <a16:creationId xmlns:a16="http://schemas.microsoft.com/office/drawing/2014/main" id="{06F38AB0-4698-EB47-B447-3808635323F2}"/>
              </a:ext>
            </a:extLst>
          </p:cNvPr>
          <p:cNvSpPr txBox="1"/>
          <p:nvPr/>
        </p:nvSpPr>
        <p:spPr>
          <a:xfrm>
            <a:off x="3338765" y="776976"/>
            <a:ext cx="7585910" cy="369332"/>
          </a:xfrm>
          <a:prstGeom prst="rect">
            <a:avLst/>
          </a:prstGeom>
          <a:noFill/>
        </p:spPr>
        <p:txBody>
          <a:bodyPr wrap="square">
            <a:spAutoFit/>
          </a:bodyPr>
          <a:lstStyle/>
          <a:p>
            <a:r>
              <a:rPr lang="it-IT" b="1" i="0" dirty="0" err="1">
                <a:solidFill>
                  <a:srgbClr val="002060"/>
                </a:solidFill>
                <a:effectLst/>
                <a:latin typeface="Arial" panose="020B0604020202020204" pitchFamily="34" charset="0"/>
              </a:rPr>
              <a:t>Normalized</a:t>
            </a:r>
            <a:r>
              <a:rPr lang="it-IT" b="1" i="0" dirty="0">
                <a:solidFill>
                  <a:srgbClr val="002060"/>
                </a:solidFill>
                <a:effectLst/>
                <a:latin typeface="Arial" panose="020B0604020202020204" pitchFamily="34" charset="0"/>
              </a:rPr>
              <a:t> </a:t>
            </a:r>
            <a:r>
              <a:rPr lang="it-IT" b="1" i="0" dirty="0" err="1">
                <a:solidFill>
                  <a:srgbClr val="002060"/>
                </a:solidFill>
                <a:effectLst/>
                <a:latin typeface="Arial" panose="020B0604020202020204" pitchFamily="34" charset="0"/>
              </a:rPr>
              <a:t>Difference</a:t>
            </a:r>
            <a:r>
              <a:rPr lang="it-IT" b="1" i="0" dirty="0">
                <a:solidFill>
                  <a:srgbClr val="002060"/>
                </a:solidFill>
                <a:effectLst/>
                <a:latin typeface="Arial" panose="020B0604020202020204" pitchFamily="34" charset="0"/>
              </a:rPr>
              <a:t> </a:t>
            </a:r>
            <a:r>
              <a:rPr lang="it-IT" b="1" i="0" dirty="0" err="1">
                <a:solidFill>
                  <a:srgbClr val="002060"/>
                </a:solidFill>
                <a:effectLst/>
                <a:latin typeface="Arial" panose="020B0604020202020204" pitchFamily="34" charset="0"/>
              </a:rPr>
              <a:t>Vegetation</a:t>
            </a:r>
            <a:r>
              <a:rPr lang="it-IT" b="1" i="0" dirty="0">
                <a:solidFill>
                  <a:srgbClr val="002060"/>
                </a:solidFill>
                <a:effectLst/>
                <a:latin typeface="Arial" panose="020B0604020202020204" pitchFamily="34" charset="0"/>
              </a:rPr>
              <a:t> Index</a:t>
            </a:r>
            <a:endParaRPr lang="it-IT" dirty="0">
              <a:solidFill>
                <a:srgbClr val="002060"/>
              </a:solidFill>
            </a:endParaRPr>
          </a:p>
        </p:txBody>
      </p:sp>
      <p:sp>
        <p:nvSpPr>
          <p:cNvPr id="10" name="CasellaDiTesto 9">
            <a:extLst>
              <a:ext uri="{FF2B5EF4-FFF2-40B4-BE49-F238E27FC236}">
                <a16:creationId xmlns:a16="http://schemas.microsoft.com/office/drawing/2014/main" id="{FCF072DD-34BE-8E03-3CE1-CA9D2220BD67}"/>
              </a:ext>
            </a:extLst>
          </p:cNvPr>
          <p:cNvSpPr txBox="1"/>
          <p:nvPr/>
        </p:nvSpPr>
        <p:spPr>
          <a:xfrm>
            <a:off x="85894" y="1230298"/>
            <a:ext cx="12106106" cy="1477328"/>
          </a:xfrm>
          <a:prstGeom prst="rect">
            <a:avLst/>
          </a:prstGeom>
          <a:noFill/>
        </p:spPr>
        <p:txBody>
          <a:bodyPr wrap="square">
            <a:spAutoFit/>
          </a:bodyPr>
          <a:lstStyle/>
          <a:p>
            <a:pPr algn="just" rtl="0">
              <a:lnSpc>
                <a:spcPts val="2700"/>
              </a:lnSpc>
              <a:buNone/>
            </a:pPr>
            <a:r>
              <a:rPr lang="en-US" sz="2400" b="0" i="0" dirty="0">
                <a:solidFill>
                  <a:srgbClr val="1F1F1F"/>
                </a:solidFill>
                <a:effectLst/>
                <a:latin typeface="inherit"/>
              </a:rPr>
              <a:t>Plants absorb solar radiation in different bands, i.e., different frequency ranges and wavelengths, and re-emits a different percentage in each. The percentage of radiation re-emitted in specific bands, such as near-infrared (NIR), red (RED), indicates the plant's health or water stress.</a:t>
            </a:r>
          </a:p>
        </p:txBody>
      </p:sp>
    </p:spTree>
    <p:extLst>
      <p:ext uri="{BB962C8B-B14F-4D97-AF65-F5344CB8AC3E}">
        <p14:creationId xmlns:p14="http://schemas.microsoft.com/office/powerpoint/2010/main" val="1264197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6" grpId="0" animBg="1"/>
      <p:bldP spid="27" grpId="0" animBg="1"/>
      <p:bldP spid="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C9F25F-853F-056A-9B52-0AE22C7960F9}"/>
              </a:ext>
            </a:extLst>
          </p:cNvPr>
          <p:cNvSpPr>
            <a:spLocks noGrp="1"/>
          </p:cNvSpPr>
          <p:nvPr>
            <p:ph type="title"/>
          </p:nvPr>
        </p:nvSpPr>
        <p:spPr>
          <a:xfrm>
            <a:off x="1851594" y="367266"/>
            <a:ext cx="6481702" cy="651200"/>
          </a:xfrm>
        </p:spPr>
        <p:txBody>
          <a:bodyPr/>
          <a:lstStyle/>
          <a:p>
            <a:r>
              <a:rPr lang="en-US" sz="4000" b="1" i="1" dirty="0">
                <a:solidFill>
                  <a:srgbClr val="0070C0"/>
                </a:solidFill>
              </a:rPr>
              <a:t>Challenges in Agriculture</a:t>
            </a:r>
            <a:endParaRPr lang="it-IT" dirty="0">
              <a:solidFill>
                <a:srgbClr val="0070C0"/>
              </a:solidFill>
            </a:endParaRPr>
          </a:p>
        </p:txBody>
      </p:sp>
      <p:sp>
        <p:nvSpPr>
          <p:cNvPr id="3" name="Segnaposto testo 2">
            <a:extLst>
              <a:ext uri="{FF2B5EF4-FFF2-40B4-BE49-F238E27FC236}">
                <a16:creationId xmlns:a16="http://schemas.microsoft.com/office/drawing/2014/main" id="{D4E0A112-2084-962C-9905-54E1FEE9072C}"/>
              </a:ext>
            </a:extLst>
          </p:cNvPr>
          <p:cNvSpPr>
            <a:spLocks noGrp="1"/>
          </p:cNvSpPr>
          <p:nvPr>
            <p:ph type="body" idx="1"/>
          </p:nvPr>
        </p:nvSpPr>
        <p:spPr>
          <a:xfrm>
            <a:off x="6504495" y="1875933"/>
            <a:ext cx="4994959" cy="3963601"/>
          </a:xfrm>
        </p:spPr>
        <p:txBody>
          <a:bodyPr/>
          <a:lstStyle/>
          <a:p>
            <a:pPr algn="just"/>
            <a:r>
              <a:rPr lang="en-US" sz="3200" dirty="0">
                <a:solidFill>
                  <a:schemeClr val="tx1"/>
                </a:solidFill>
              </a:rPr>
              <a:t>Most surveys are only interested in comparing NDVI values of the same field, acquired in a single survey or in a </a:t>
            </a:r>
            <a:r>
              <a:rPr lang="en-US" sz="3200" b="1" dirty="0">
                <a:solidFill>
                  <a:srgbClr val="FF0000"/>
                </a:solidFill>
              </a:rPr>
              <a:t>short period of time with the same atmospheric conditions.</a:t>
            </a:r>
            <a:endParaRPr lang="it-IT" sz="3200" b="1" dirty="0">
              <a:solidFill>
                <a:srgbClr val="FF0000"/>
              </a:solidFill>
            </a:endParaRPr>
          </a:p>
        </p:txBody>
      </p:sp>
      <p:sp>
        <p:nvSpPr>
          <p:cNvPr id="4" name="Segnaposto numero diapositiva 3">
            <a:extLst>
              <a:ext uri="{FF2B5EF4-FFF2-40B4-BE49-F238E27FC236}">
                <a16:creationId xmlns:a16="http://schemas.microsoft.com/office/drawing/2014/main" id="{16924060-CB32-10C0-33F9-4924A4A937D1}"/>
              </a:ext>
            </a:extLst>
          </p:cNvPr>
          <p:cNvSpPr>
            <a:spLocks noGrp="1"/>
          </p:cNvSpPr>
          <p:nvPr>
            <p:ph type="sldNum" sz="quarter" idx="12"/>
          </p:nvPr>
        </p:nvSpPr>
        <p:spPr/>
        <p:txBody>
          <a:bodyPr/>
          <a:lstStyle/>
          <a:p>
            <a:fld id="{A172D096-160C-4799-B4ED-0E005C07B97F}" type="slidenum">
              <a:rPr lang="en-US" smtClean="0"/>
              <a:pPr/>
              <a:t>13</a:t>
            </a:fld>
            <a:endParaRPr lang="en-US" dirty="0"/>
          </a:p>
        </p:txBody>
      </p:sp>
      <p:pic>
        <p:nvPicPr>
          <p:cNvPr id="1028" name="Picture 4" descr="Understanding your Aerial Data: Normalized Difference Vegetation Index NDVI  - Geoawesome">
            <a:extLst>
              <a:ext uri="{FF2B5EF4-FFF2-40B4-BE49-F238E27FC236}">
                <a16:creationId xmlns:a16="http://schemas.microsoft.com/office/drawing/2014/main" id="{20B2020D-8431-C69C-B58E-D567072956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590" y="1510425"/>
            <a:ext cx="5815047" cy="4222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108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34E23-D61E-C5AE-A085-979C1875E99A}"/>
              </a:ext>
            </a:extLst>
          </p:cNvPr>
          <p:cNvSpPr>
            <a:spLocks noGrp="1"/>
          </p:cNvSpPr>
          <p:nvPr>
            <p:ph type="title"/>
          </p:nvPr>
        </p:nvSpPr>
        <p:spPr/>
        <p:txBody>
          <a:bodyPr/>
          <a:lstStyle/>
          <a:p>
            <a:r>
              <a:rPr lang="en-US" sz="4000" b="1" i="1" dirty="0">
                <a:solidFill>
                  <a:srgbClr val="0070C0"/>
                </a:solidFill>
                <a:latin typeface="+mn-lt"/>
              </a:rPr>
              <a:t>Example</a:t>
            </a:r>
            <a:r>
              <a:rPr lang="en-US" sz="4400" dirty="0">
                <a:solidFill>
                  <a:schemeClr val="tx1"/>
                </a:solidFill>
              </a:rPr>
              <a:t> </a:t>
            </a:r>
            <a:r>
              <a:rPr lang="en-US" sz="4000" b="1" i="1" dirty="0">
                <a:solidFill>
                  <a:srgbClr val="0070C0"/>
                </a:solidFill>
                <a:latin typeface="+mn-lt"/>
              </a:rPr>
              <a:t>of the NDVI maps</a:t>
            </a:r>
          </a:p>
        </p:txBody>
      </p:sp>
      <p:sp>
        <p:nvSpPr>
          <p:cNvPr id="3" name="Text Placeholder 2">
            <a:extLst>
              <a:ext uri="{FF2B5EF4-FFF2-40B4-BE49-F238E27FC236}">
                <a16:creationId xmlns:a16="http://schemas.microsoft.com/office/drawing/2014/main" id="{84ABF11B-ED77-A8F2-0A0F-9623F95ACC82}"/>
              </a:ext>
            </a:extLst>
          </p:cNvPr>
          <p:cNvSpPr>
            <a:spLocks noGrp="1"/>
          </p:cNvSpPr>
          <p:nvPr>
            <p:ph type="body" idx="1"/>
          </p:nvPr>
        </p:nvSpPr>
        <p:spPr>
          <a:xfrm>
            <a:off x="132199" y="1643395"/>
            <a:ext cx="6375237" cy="1919937"/>
          </a:xfrm>
        </p:spPr>
        <p:txBody>
          <a:bodyPr/>
          <a:lstStyle/>
          <a:p>
            <a:pPr algn="just"/>
            <a:r>
              <a:rPr lang="en-US" sz="2400" dirty="0">
                <a:solidFill>
                  <a:schemeClr val="tx1"/>
                </a:solidFill>
              </a:rPr>
              <a:t>Example of the NDVI maps generated throughout the cultivation season in the respective data collection dates for a single field, in quantile classification using all </a:t>
            </a:r>
            <a:r>
              <a:rPr lang="en-US" sz="2400" dirty="0" err="1">
                <a:solidFill>
                  <a:schemeClr val="tx1"/>
                </a:solidFill>
              </a:rPr>
              <a:t>Khachmaz</a:t>
            </a:r>
            <a:r>
              <a:rPr lang="en-US" sz="2400" dirty="0">
                <a:solidFill>
                  <a:schemeClr val="tx1"/>
                </a:solidFill>
              </a:rPr>
              <a:t> pilot fields.</a:t>
            </a:r>
          </a:p>
          <a:p>
            <a:pPr algn="just"/>
            <a:endParaRPr lang="en-US" sz="2400" dirty="0">
              <a:solidFill>
                <a:schemeClr val="tx1"/>
              </a:solidFill>
            </a:endParaRPr>
          </a:p>
        </p:txBody>
      </p:sp>
      <p:sp>
        <p:nvSpPr>
          <p:cNvPr id="4" name="Slide Number Placeholder 3">
            <a:extLst>
              <a:ext uri="{FF2B5EF4-FFF2-40B4-BE49-F238E27FC236}">
                <a16:creationId xmlns:a16="http://schemas.microsoft.com/office/drawing/2014/main" id="{B52BEB86-B9A8-6F5F-C7E3-2FED948449EA}"/>
              </a:ext>
            </a:extLst>
          </p:cNvPr>
          <p:cNvSpPr>
            <a:spLocks noGrp="1"/>
          </p:cNvSpPr>
          <p:nvPr>
            <p:ph type="sldNum" sz="quarter" idx="12"/>
          </p:nvPr>
        </p:nvSpPr>
        <p:spPr/>
        <p:txBody>
          <a:bodyPr/>
          <a:lstStyle/>
          <a:p>
            <a:fld id="{A172D096-160C-4799-B4ED-0E005C07B97F}" type="slidenum">
              <a:rPr lang="en-US" smtClean="0"/>
              <a:pPr/>
              <a:t>14</a:t>
            </a:fld>
            <a:endParaRPr lang="en-US" dirty="0"/>
          </a:p>
        </p:txBody>
      </p:sp>
      <p:pic>
        <p:nvPicPr>
          <p:cNvPr id="6" name="Picture 5" descr="A collage of images of crop fields&#10;&#10;AI-generated content may be incorrect.">
            <a:extLst>
              <a:ext uri="{FF2B5EF4-FFF2-40B4-BE49-F238E27FC236}">
                <a16:creationId xmlns:a16="http://schemas.microsoft.com/office/drawing/2014/main" id="{FFD227C5-BF56-8E1C-AAA3-64E2D56A4D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2673" y="327188"/>
            <a:ext cx="4730985" cy="5993353"/>
          </a:xfrm>
          <a:prstGeom prst="rect">
            <a:avLst/>
          </a:prstGeom>
        </p:spPr>
      </p:pic>
      <p:sp>
        <p:nvSpPr>
          <p:cNvPr id="8" name="TextBox 7">
            <a:extLst>
              <a:ext uri="{FF2B5EF4-FFF2-40B4-BE49-F238E27FC236}">
                <a16:creationId xmlns:a16="http://schemas.microsoft.com/office/drawing/2014/main" id="{986F24A8-9375-97B1-C259-9A4AF93F1EBE}"/>
              </a:ext>
            </a:extLst>
          </p:cNvPr>
          <p:cNvSpPr txBox="1"/>
          <p:nvPr/>
        </p:nvSpPr>
        <p:spPr>
          <a:xfrm>
            <a:off x="132199" y="5200302"/>
            <a:ext cx="6742882" cy="954107"/>
          </a:xfrm>
          <a:prstGeom prst="rect">
            <a:avLst/>
          </a:prstGeom>
          <a:noFill/>
        </p:spPr>
        <p:txBody>
          <a:bodyPr wrap="square">
            <a:spAutoFit/>
          </a:bodyPr>
          <a:lstStyle/>
          <a:p>
            <a:pPr algn="just"/>
            <a:r>
              <a:rPr lang="en-US" sz="1400" dirty="0" err="1"/>
              <a:t>Psiroukis</a:t>
            </a:r>
            <a:r>
              <a:rPr lang="en-US" sz="1400" dirty="0"/>
              <a:t>, V.; Darra, N.; </a:t>
            </a:r>
            <a:r>
              <a:rPr lang="en-US" sz="1400" dirty="0" err="1"/>
              <a:t>Kasimati</a:t>
            </a:r>
            <a:r>
              <a:rPr lang="en-US" sz="1400" dirty="0"/>
              <a:t>, A.; Trojacek, P.; Hasanli, G.; &amp; Fountas, S. (2022). </a:t>
            </a:r>
            <a:r>
              <a:rPr lang="en-US" sz="1400" i="1" dirty="0"/>
              <a:t>Development of a Multi-Scale Tomato Yield Prediction Model in Azerbaijan Using Spectral Indices from Sentinel-2 Imagery.</a:t>
            </a:r>
            <a:r>
              <a:rPr lang="en-US" sz="1400" dirty="0"/>
              <a:t> Remote Sensing, 14(17), 4202.</a:t>
            </a:r>
            <a:br>
              <a:rPr lang="en-US" sz="1400" dirty="0"/>
            </a:br>
            <a:r>
              <a:rPr lang="en-US" sz="1400" dirty="0">
                <a:hlinkClick r:id="rId3">
                  <a:extLst>
                    <a:ext uri="{A12FA001-AC4F-418D-AE19-62706E023703}">
                      <ahyp:hlinkClr xmlns:ahyp="http://schemas.microsoft.com/office/drawing/2018/hyperlinkcolor" val="tx"/>
                    </a:ext>
                  </a:extLst>
                </a:hlinkClick>
              </a:rPr>
              <a:t>https://doi.org/10.3390/rs14174202</a:t>
            </a:r>
            <a:endParaRPr lang="en-US" sz="1400" dirty="0"/>
          </a:p>
        </p:txBody>
      </p:sp>
    </p:spTree>
    <p:extLst>
      <p:ext uri="{BB962C8B-B14F-4D97-AF65-F5344CB8AC3E}">
        <p14:creationId xmlns:p14="http://schemas.microsoft.com/office/powerpoint/2010/main" val="487146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38151" y="3789052"/>
            <a:ext cx="1727200"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78495" y="3735870"/>
            <a:ext cx="1843088" cy="1401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48313" y="1972952"/>
            <a:ext cx="1752600" cy="966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750" name="Rectangle 3"/>
          <p:cNvSpPr>
            <a:spLocks noChangeArrowheads="1"/>
          </p:cNvSpPr>
          <p:nvPr/>
        </p:nvSpPr>
        <p:spPr bwMode="auto">
          <a:xfrm>
            <a:off x="153364" y="2182719"/>
            <a:ext cx="345011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200" dirty="0">
                <a:solidFill>
                  <a:srgbClr val="000000"/>
                </a:solidFill>
                <a:latin typeface="+mn-lt"/>
              </a:rPr>
              <a:t>Same </a:t>
            </a:r>
            <a:r>
              <a:rPr lang="it-IT" altLang="it-IT" sz="2200" dirty="0" err="1">
                <a:solidFill>
                  <a:srgbClr val="000000"/>
                </a:solidFill>
                <a:latin typeface="+mn-lt"/>
              </a:rPr>
              <a:t>measurement</a:t>
            </a:r>
            <a:r>
              <a:rPr lang="it-IT" altLang="it-IT" sz="2200" dirty="0">
                <a:solidFill>
                  <a:srgbClr val="000000"/>
                </a:solidFill>
                <a:latin typeface="+mn-lt"/>
              </a:rPr>
              <a:t> </a:t>
            </a:r>
            <a:r>
              <a:rPr lang="it-IT" altLang="it-IT" sz="2200" dirty="0" err="1">
                <a:solidFill>
                  <a:srgbClr val="000000"/>
                </a:solidFill>
                <a:latin typeface="+mn-lt"/>
              </a:rPr>
              <a:t>method</a:t>
            </a:r>
            <a:endParaRPr lang="it-IT" altLang="it-IT" sz="2200" dirty="0">
              <a:solidFill>
                <a:srgbClr val="000000"/>
              </a:solidFill>
              <a:latin typeface="+mn-lt"/>
            </a:endParaRPr>
          </a:p>
        </p:txBody>
      </p:sp>
      <p:sp>
        <p:nvSpPr>
          <p:cNvPr id="31751" name="Rectangle 4"/>
          <p:cNvSpPr>
            <a:spLocks noChangeArrowheads="1"/>
          </p:cNvSpPr>
          <p:nvPr/>
        </p:nvSpPr>
        <p:spPr bwMode="auto">
          <a:xfrm>
            <a:off x="9359063" y="4159009"/>
            <a:ext cx="18807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200" dirty="0">
                <a:solidFill>
                  <a:srgbClr val="000000"/>
                </a:solidFill>
                <a:latin typeface="+mn-lt"/>
              </a:rPr>
              <a:t>Same operator</a:t>
            </a:r>
          </a:p>
        </p:txBody>
      </p:sp>
      <p:sp>
        <p:nvSpPr>
          <p:cNvPr id="31752" name="Rectangle 5"/>
          <p:cNvSpPr>
            <a:spLocks noChangeArrowheads="1"/>
          </p:cNvSpPr>
          <p:nvPr/>
        </p:nvSpPr>
        <p:spPr bwMode="auto">
          <a:xfrm>
            <a:off x="9564063" y="2268105"/>
            <a:ext cx="2145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200" dirty="0">
                <a:solidFill>
                  <a:srgbClr val="000000"/>
                </a:solidFill>
                <a:latin typeface="+mn-lt"/>
              </a:rPr>
              <a:t>Same </a:t>
            </a:r>
            <a:r>
              <a:rPr lang="it-IT" altLang="it-IT" sz="2200" dirty="0" err="1">
                <a:solidFill>
                  <a:srgbClr val="000000"/>
                </a:solidFill>
                <a:latin typeface="+mn-lt"/>
              </a:rPr>
              <a:t>instrument</a:t>
            </a:r>
            <a:endParaRPr lang="it-IT" altLang="it-IT" sz="2200" dirty="0">
              <a:solidFill>
                <a:srgbClr val="000000"/>
              </a:solidFill>
              <a:latin typeface="+mn-lt"/>
            </a:endParaRPr>
          </a:p>
        </p:txBody>
      </p:sp>
      <p:sp>
        <p:nvSpPr>
          <p:cNvPr id="31753" name="Rectangle 6"/>
          <p:cNvSpPr>
            <a:spLocks noChangeArrowheads="1"/>
          </p:cNvSpPr>
          <p:nvPr/>
        </p:nvSpPr>
        <p:spPr bwMode="auto">
          <a:xfrm>
            <a:off x="636449" y="4116247"/>
            <a:ext cx="148630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200" dirty="0">
                <a:solidFill>
                  <a:srgbClr val="000000"/>
                </a:solidFill>
                <a:latin typeface="+mn-lt"/>
              </a:rPr>
              <a:t>Same place</a:t>
            </a:r>
          </a:p>
        </p:txBody>
      </p:sp>
      <p:sp>
        <p:nvSpPr>
          <p:cNvPr id="31754" name="Rectangle 8"/>
          <p:cNvSpPr>
            <a:spLocks noChangeArrowheads="1"/>
          </p:cNvSpPr>
          <p:nvPr/>
        </p:nvSpPr>
        <p:spPr bwMode="auto">
          <a:xfrm>
            <a:off x="487184" y="5643913"/>
            <a:ext cx="593246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en-US" altLang="it-IT" sz="2200" dirty="0">
                <a:solidFill>
                  <a:srgbClr val="000000"/>
                </a:solidFill>
                <a:latin typeface="+mn-lt"/>
              </a:rPr>
              <a:t>repetition within a short period of time</a:t>
            </a:r>
            <a:endParaRPr lang="it-IT" altLang="it-IT" sz="2200" dirty="0">
              <a:solidFill>
                <a:srgbClr val="000000"/>
              </a:solidFill>
              <a:latin typeface="+mn-lt"/>
            </a:endParaRPr>
          </a:p>
        </p:txBody>
      </p:sp>
      <p:pic>
        <p:nvPicPr>
          <p:cNvPr id="31755"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81496" y="5305735"/>
            <a:ext cx="560387" cy="919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6"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67160" y="2076140"/>
            <a:ext cx="1728787"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4165953" y="2639681"/>
            <a:ext cx="1579791" cy="46166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base">
              <a:spcBef>
                <a:spcPct val="0"/>
              </a:spcBef>
              <a:spcAft>
                <a:spcPct val="0"/>
              </a:spcAft>
              <a:defRPr/>
            </a:pPr>
            <a:r>
              <a:rPr lang="en-US" sz="2400" b="1"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ea typeface="MS PGothic" pitchFamily="34" charset="-128"/>
              </a:rPr>
              <a:t>Ohmmeter</a:t>
            </a:r>
          </a:p>
        </p:txBody>
      </p:sp>
      <p:sp>
        <p:nvSpPr>
          <p:cNvPr id="17" name="Rectangle 16"/>
          <p:cNvSpPr>
            <a:spLocks noChangeArrowheads="1"/>
          </p:cNvSpPr>
          <p:nvPr/>
        </p:nvSpPr>
        <p:spPr bwMode="auto">
          <a:xfrm>
            <a:off x="157247" y="95303"/>
            <a:ext cx="2440668"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p>
            <a:pPr fontAlgn="base">
              <a:spcBef>
                <a:spcPct val="0"/>
              </a:spcBef>
              <a:spcAft>
                <a:spcPct val="0"/>
              </a:spcAft>
              <a:defRPr/>
            </a:pPr>
            <a:r>
              <a:rPr lang="en-US" sz="3200" b="1" dirty="0"/>
              <a:t>Repeatability</a:t>
            </a:r>
            <a:endParaRPr lang="it-IT" sz="3200" b="1" dirty="0">
              <a:solidFill>
                <a:srgbClr val="FFFFFF"/>
              </a:solidFill>
              <a:ea typeface="ＭＳ Ｐゴシック" charset="0"/>
            </a:endParaRPr>
          </a:p>
        </p:txBody>
      </p:sp>
      <p:sp>
        <p:nvSpPr>
          <p:cNvPr id="3" name="CasellaDiTesto 2">
            <a:extLst>
              <a:ext uri="{FF2B5EF4-FFF2-40B4-BE49-F238E27FC236}">
                <a16:creationId xmlns:a16="http://schemas.microsoft.com/office/drawing/2014/main" id="{AB2660A3-9785-0820-E404-85C663AFF2E0}"/>
              </a:ext>
            </a:extLst>
          </p:cNvPr>
          <p:cNvSpPr txBox="1"/>
          <p:nvPr/>
        </p:nvSpPr>
        <p:spPr>
          <a:xfrm>
            <a:off x="2681664" y="-17395"/>
            <a:ext cx="9393662" cy="1569660"/>
          </a:xfrm>
          <a:prstGeom prst="rect">
            <a:avLst/>
          </a:prstGeom>
          <a:noFill/>
        </p:spPr>
        <p:txBody>
          <a:bodyPr wrap="square">
            <a:spAutoFit/>
          </a:bodyPr>
          <a:lstStyle/>
          <a:p>
            <a:pPr>
              <a:buNone/>
            </a:pPr>
            <a:r>
              <a:rPr lang="en-US" sz="2400" dirty="0"/>
              <a:t>refers to the closeness of agreement between successive measurements of the same item carried out under the </a:t>
            </a:r>
            <a:r>
              <a:rPr lang="en-US" sz="2400" b="1" dirty="0">
                <a:solidFill>
                  <a:srgbClr val="0070C0"/>
                </a:solidFill>
              </a:rPr>
              <a:t>same conditions</a:t>
            </a:r>
            <a:r>
              <a:rPr lang="en-US" sz="2400" dirty="0">
                <a:solidFill>
                  <a:srgbClr val="0070C0"/>
                </a:solidFill>
              </a:rPr>
              <a:t> </a:t>
            </a:r>
            <a:r>
              <a:rPr lang="en-US" sz="2400" dirty="0"/>
              <a:t>— same method, same operator, same equipment, same location, and over a short period of time.</a:t>
            </a:r>
          </a:p>
        </p:txBody>
      </p:sp>
    </p:spTree>
    <p:extLst>
      <p:ext uri="{BB962C8B-B14F-4D97-AF65-F5344CB8AC3E}">
        <p14:creationId xmlns:p14="http://schemas.microsoft.com/office/powerpoint/2010/main" val="4038279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EE4DB-C23A-E352-6443-EC0AF1F009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80121B-A189-F090-FF3C-FDBA5FDD05F0}"/>
              </a:ext>
            </a:extLst>
          </p:cNvPr>
          <p:cNvSpPr>
            <a:spLocks noGrp="1"/>
          </p:cNvSpPr>
          <p:nvPr>
            <p:ph type="title"/>
          </p:nvPr>
        </p:nvSpPr>
        <p:spPr>
          <a:xfrm>
            <a:off x="1097280" y="286604"/>
            <a:ext cx="10058400" cy="897660"/>
          </a:xfrm>
        </p:spPr>
        <p:txBody>
          <a:bodyPr/>
          <a:lstStyle/>
          <a:p>
            <a:r>
              <a:rPr lang="en-US" b="1" i="1" dirty="0">
                <a:solidFill>
                  <a:srgbClr val="0070C0"/>
                </a:solidFill>
                <a:latin typeface="+mn-lt"/>
              </a:rPr>
              <a:t>Challenges in Agriculture</a:t>
            </a:r>
          </a:p>
        </p:txBody>
      </p:sp>
      <p:sp>
        <p:nvSpPr>
          <p:cNvPr id="35" name="Segnaposto contenuto 34">
            <a:extLst>
              <a:ext uri="{FF2B5EF4-FFF2-40B4-BE49-F238E27FC236}">
                <a16:creationId xmlns:a16="http://schemas.microsoft.com/office/drawing/2014/main" id="{878B6675-4E24-30E6-0394-AB9420DBEA4D}"/>
              </a:ext>
            </a:extLst>
          </p:cNvPr>
          <p:cNvSpPr>
            <a:spLocks noGrp="1"/>
          </p:cNvSpPr>
          <p:nvPr>
            <p:ph idx="1"/>
          </p:nvPr>
        </p:nvSpPr>
        <p:spPr>
          <a:xfrm>
            <a:off x="8068418" y="1975857"/>
            <a:ext cx="4009532" cy="4128950"/>
          </a:xfrm>
        </p:spPr>
        <p:txBody>
          <a:bodyPr>
            <a:normAutofit/>
          </a:bodyPr>
          <a:lstStyle/>
          <a:p>
            <a:pPr marL="265113" indent="-265113">
              <a:buFont typeface="Arial" panose="020B0604020202020204" pitchFamily="34" charset="0"/>
              <a:buChar char="•"/>
            </a:pPr>
            <a:r>
              <a:rPr lang="en-US" sz="2400" dirty="0">
                <a:solidFill>
                  <a:schemeClr val="tx1"/>
                </a:solidFill>
              </a:rPr>
              <a:t>Temporal sampling of vegetation indexes requires a good reproducibility against </a:t>
            </a:r>
            <a:r>
              <a:rPr lang="en-US" sz="2400" b="1" dirty="0">
                <a:solidFill>
                  <a:srgbClr val="FF0000"/>
                </a:solidFill>
              </a:rPr>
              <a:t>changing solar irradiance, weather and field conditions</a:t>
            </a:r>
          </a:p>
          <a:p>
            <a:pPr marL="265113" indent="-265113">
              <a:buFont typeface="Arial" panose="020B0604020202020204" pitchFamily="34" charset="0"/>
              <a:buChar char="•"/>
            </a:pPr>
            <a:r>
              <a:rPr lang="en-US" sz="2400" dirty="0">
                <a:solidFill>
                  <a:schemeClr val="tx1"/>
                </a:solidFill>
              </a:rPr>
              <a:t>This can only be obtained if the measurement procedure refers to a standard.</a:t>
            </a:r>
            <a:endParaRPr lang="it-IT" sz="2400" dirty="0">
              <a:solidFill>
                <a:schemeClr val="tx1"/>
              </a:solidFill>
            </a:endParaRPr>
          </a:p>
        </p:txBody>
      </p:sp>
      <p:sp>
        <p:nvSpPr>
          <p:cNvPr id="7" name="Slide Number Placeholder 6">
            <a:extLst>
              <a:ext uri="{FF2B5EF4-FFF2-40B4-BE49-F238E27FC236}">
                <a16:creationId xmlns:a16="http://schemas.microsoft.com/office/drawing/2014/main" id="{8933A305-E178-06C6-5B34-7B0AA51DBD5B}"/>
              </a:ext>
            </a:extLst>
          </p:cNvPr>
          <p:cNvSpPr>
            <a:spLocks noGrp="1"/>
          </p:cNvSpPr>
          <p:nvPr>
            <p:ph type="sldNum" sz="quarter" idx="12"/>
          </p:nvPr>
        </p:nvSpPr>
        <p:spPr/>
        <p:txBody>
          <a:bodyPr/>
          <a:lstStyle/>
          <a:p>
            <a:fld id="{A172D096-160C-4799-B4ED-0E005C07B97F}" type="slidenum">
              <a:rPr lang="en-US" smtClean="0"/>
              <a:pPr/>
              <a:t>16</a:t>
            </a:fld>
            <a:endParaRPr lang="en-US"/>
          </a:p>
        </p:txBody>
      </p:sp>
      <p:pic>
        <p:nvPicPr>
          <p:cNvPr id="1026" name="Picture 2" descr="63+ Thousand Plant Life Cycles Royalty-Free Images, Stock Photos ...">
            <a:extLst>
              <a:ext uri="{FF2B5EF4-FFF2-40B4-BE49-F238E27FC236}">
                <a16:creationId xmlns:a16="http://schemas.microsoft.com/office/drawing/2014/main" id="{E2DAB142-7BA0-A76D-3E97-7769A2BBA5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837" b="14082"/>
          <a:stretch>
            <a:fillRect/>
          </a:stretch>
        </p:blipFill>
        <p:spPr bwMode="auto">
          <a:xfrm>
            <a:off x="656415" y="3813367"/>
            <a:ext cx="7075911" cy="1832064"/>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ttore 2 3">
            <a:extLst>
              <a:ext uri="{FF2B5EF4-FFF2-40B4-BE49-F238E27FC236}">
                <a16:creationId xmlns:a16="http://schemas.microsoft.com/office/drawing/2014/main" id="{6D5E7E22-A38E-9D64-D070-3B720E8C82D3}"/>
              </a:ext>
            </a:extLst>
          </p:cNvPr>
          <p:cNvCxnSpPr/>
          <p:nvPr/>
        </p:nvCxnSpPr>
        <p:spPr>
          <a:xfrm flipV="1">
            <a:off x="782425" y="1516481"/>
            <a:ext cx="0" cy="209005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6" name="Connettore 2 5">
            <a:extLst>
              <a:ext uri="{FF2B5EF4-FFF2-40B4-BE49-F238E27FC236}">
                <a16:creationId xmlns:a16="http://schemas.microsoft.com/office/drawing/2014/main" id="{765224B4-37E6-72A9-C21A-00F42BCC492C}"/>
              </a:ext>
            </a:extLst>
          </p:cNvPr>
          <p:cNvCxnSpPr>
            <a:cxnSpLocks/>
          </p:cNvCxnSpPr>
          <p:nvPr/>
        </p:nvCxnSpPr>
        <p:spPr>
          <a:xfrm flipV="1">
            <a:off x="656415" y="3384448"/>
            <a:ext cx="6819041" cy="4455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9" name="Ovale 8">
            <a:extLst>
              <a:ext uri="{FF2B5EF4-FFF2-40B4-BE49-F238E27FC236}">
                <a16:creationId xmlns:a16="http://schemas.microsoft.com/office/drawing/2014/main" id="{CDF69EAE-24A0-01CE-1E67-A3B274E5E1B4}"/>
              </a:ext>
            </a:extLst>
          </p:cNvPr>
          <p:cNvSpPr/>
          <p:nvPr/>
        </p:nvSpPr>
        <p:spPr>
          <a:xfrm>
            <a:off x="1329183" y="3315878"/>
            <a:ext cx="113122" cy="11312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Ovale 9">
            <a:extLst>
              <a:ext uri="{FF2B5EF4-FFF2-40B4-BE49-F238E27FC236}">
                <a16:creationId xmlns:a16="http://schemas.microsoft.com/office/drawing/2014/main" id="{16C826C4-E30E-AAAB-6456-4F37136DC873}"/>
              </a:ext>
            </a:extLst>
          </p:cNvPr>
          <p:cNvSpPr/>
          <p:nvPr/>
        </p:nvSpPr>
        <p:spPr>
          <a:xfrm>
            <a:off x="1811521" y="3202756"/>
            <a:ext cx="113122" cy="11312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Ovale 10">
            <a:extLst>
              <a:ext uri="{FF2B5EF4-FFF2-40B4-BE49-F238E27FC236}">
                <a16:creationId xmlns:a16="http://schemas.microsoft.com/office/drawing/2014/main" id="{82CB82B5-59D9-3F09-EC1E-9AA3D746A64E}"/>
              </a:ext>
            </a:extLst>
          </p:cNvPr>
          <p:cNvSpPr/>
          <p:nvPr/>
        </p:nvSpPr>
        <p:spPr>
          <a:xfrm>
            <a:off x="2227871" y="3087502"/>
            <a:ext cx="113122" cy="11312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Ovale 11">
            <a:extLst>
              <a:ext uri="{FF2B5EF4-FFF2-40B4-BE49-F238E27FC236}">
                <a16:creationId xmlns:a16="http://schemas.microsoft.com/office/drawing/2014/main" id="{1CAC7630-836E-A476-8B11-12234D96784B}"/>
              </a:ext>
            </a:extLst>
          </p:cNvPr>
          <p:cNvSpPr/>
          <p:nvPr/>
        </p:nvSpPr>
        <p:spPr>
          <a:xfrm>
            <a:off x="2680360" y="2974380"/>
            <a:ext cx="113122" cy="11312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Ovale 12">
            <a:extLst>
              <a:ext uri="{FF2B5EF4-FFF2-40B4-BE49-F238E27FC236}">
                <a16:creationId xmlns:a16="http://schemas.microsoft.com/office/drawing/2014/main" id="{8204634F-3E0D-62BB-F1FB-D58D453A887F}"/>
              </a:ext>
            </a:extLst>
          </p:cNvPr>
          <p:cNvSpPr/>
          <p:nvPr/>
        </p:nvSpPr>
        <p:spPr>
          <a:xfrm>
            <a:off x="3725159" y="1876292"/>
            <a:ext cx="113122" cy="11312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Ovale 13">
            <a:extLst>
              <a:ext uri="{FF2B5EF4-FFF2-40B4-BE49-F238E27FC236}">
                <a16:creationId xmlns:a16="http://schemas.microsoft.com/office/drawing/2014/main" id="{E0F6423C-956B-468F-ABA7-F829470060D0}"/>
              </a:ext>
            </a:extLst>
          </p:cNvPr>
          <p:cNvSpPr/>
          <p:nvPr/>
        </p:nvSpPr>
        <p:spPr>
          <a:xfrm>
            <a:off x="5132896" y="1913931"/>
            <a:ext cx="113122" cy="11312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Ovale 14">
            <a:extLst>
              <a:ext uri="{FF2B5EF4-FFF2-40B4-BE49-F238E27FC236}">
                <a16:creationId xmlns:a16="http://schemas.microsoft.com/office/drawing/2014/main" id="{1274AF09-EF11-A4A9-6612-9AAFB1C74865}"/>
              </a:ext>
            </a:extLst>
          </p:cNvPr>
          <p:cNvSpPr/>
          <p:nvPr/>
        </p:nvSpPr>
        <p:spPr>
          <a:xfrm>
            <a:off x="6608192" y="2175526"/>
            <a:ext cx="113122" cy="11312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CasellaDiTesto 16">
            <a:extLst>
              <a:ext uri="{FF2B5EF4-FFF2-40B4-BE49-F238E27FC236}">
                <a16:creationId xmlns:a16="http://schemas.microsoft.com/office/drawing/2014/main" id="{F80E746D-9976-28A5-89FB-7665CF884377}"/>
              </a:ext>
            </a:extLst>
          </p:cNvPr>
          <p:cNvSpPr txBox="1"/>
          <p:nvPr/>
        </p:nvSpPr>
        <p:spPr>
          <a:xfrm>
            <a:off x="0" y="1609627"/>
            <a:ext cx="782423" cy="369332"/>
          </a:xfrm>
          <a:prstGeom prst="rect">
            <a:avLst/>
          </a:prstGeom>
          <a:noFill/>
        </p:spPr>
        <p:txBody>
          <a:bodyPr wrap="square" rtlCol="0">
            <a:spAutoFit/>
          </a:bodyPr>
          <a:lstStyle/>
          <a:p>
            <a:r>
              <a:rPr lang="en-US" dirty="0">
                <a:solidFill>
                  <a:schemeClr val="tx2"/>
                </a:solidFill>
              </a:rPr>
              <a:t>NDVI</a:t>
            </a:r>
            <a:endParaRPr lang="it-IT" dirty="0">
              <a:solidFill>
                <a:schemeClr val="tx2"/>
              </a:solidFill>
            </a:endParaRPr>
          </a:p>
        </p:txBody>
      </p:sp>
      <p:sp>
        <p:nvSpPr>
          <p:cNvPr id="18" name="CasellaDiTesto 17">
            <a:extLst>
              <a:ext uri="{FF2B5EF4-FFF2-40B4-BE49-F238E27FC236}">
                <a16:creationId xmlns:a16="http://schemas.microsoft.com/office/drawing/2014/main" id="{EEBF60BB-B216-6197-8FDE-668AEBCBFC48}"/>
              </a:ext>
            </a:extLst>
          </p:cNvPr>
          <p:cNvSpPr txBox="1"/>
          <p:nvPr/>
        </p:nvSpPr>
        <p:spPr>
          <a:xfrm>
            <a:off x="6562627" y="3398810"/>
            <a:ext cx="1574672" cy="369332"/>
          </a:xfrm>
          <a:prstGeom prst="rect">
            <a:avLst/>
          </a:prstGeom>
          <a:noFill/>
        </p:spPr>
        <p:txBody>
          <a:bodyPr wrap="square" rtlCol="0">
            <a:spAutoFit/>
          </a:bodyPr>
          <a:lstStyle/>
          <a:p>
            <a:r>
              <a:rPr lang="en-US" dirty="0">
                <a:solidFill>
                  <a:schemeClr val="tx2"/>
                </a:solidFill>
              </a:rPr>
              <a:t>Crop lifecycle</a:t>
            </a:r>
            <a:endParaRPr lang="it-IT" dirty="0">
              <a:solidFill>
                <a:schemeClr val="tx2"/>
              </a:solidFill>
            </a:endParaRPr>
          </a:p>
        </p:txBody>
      </p:sp>
      <p:cxnSp>
        <p:nvCxnSpPr>
          <p:cNvPr id="20" name="Connettore diritto 19">
            <a:extLst>
              <a:ext uri="{FF2B5EF4-FFF2-40B4-BE49-F238E27FC236}">
                <a16:creationId xmlns:a16="http://schemas.microsoft.com/office/drawing/2014/main" id="{3D2EA47E-66D2-3A39-92FB-18DD3E3218BD}"/>
              </a:ext>
            </a:extLst>
          </p:cNvPr>
          <p:cNvCxnSpPr>
            <a:cxnSpLocks/>
            <a:stCxn id="9" idx="4"/>
          </p:cNvCxnSpPr>
          <p:nvPr/>
        </p:nvCxnSpPr>
        <p:spPr>
          <a:xfrm>
            <a:off x="1385744" y="3429000"/>
            <a:ext cx="0" cy="2216431"/>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Connettore diritto 21">
            <a:extLst>
              <a:ext uri="{FF2B5EF4-FFF2-40B4-BE49-F238E27FC236}">
                <a16:creationId xmlns:a16="http://schemas.microsoft.com/office/drawing/2014/main" id="{983537B9-4232-0DCB-FE42-569BC11AA1AE}"/>
              </a:ext>
            </a:extLst>
          </p:cNvPr>
          <p:cNvCxnSpPr>
            <a:cxnSpLocks/>
          </p:cNvCxnSpPr>
          <p:nvPr/>
        </p:nvCxnSpPr>
        <p:spPr>
          <a:xfrm>
            <a:off x="1866511" y="3287598"/>
            <a:ext cx="0" cy="2216431"/>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Connettore diritto 22">
            <a:extLst>
              <a:ext uri="{FF2B5EF4-FFF2-40B4-BE49-F238E27FC236}">
                <a16:creationId xmlns:a16="http://schemas.microsoft.com/office/drawing/2014/main" id="{0E1CAFF8-D29A-C972-AB71-881116BB8892}"/>
              </a:ext>
            </a:extLst>
          </p:cNvPr>
          <p:cNvCxnSpPr>
            <a:cxnSpLocks/>
          </p:cNvCxnSpPr>
          <p:nvPr/>
        </p:nvCxnSpPr>
        <p:spPr>
          <a:xfrm>
            <a:off x="2284434" y="3200624"/>
            <a:ext cx="0" cy="2216431"/>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4" name="Connettore diritto 23">
            <a:extLst>
              <a:ext uri="{FF2B5EF4-FFF2-40B4-BE49-F238E27FC236}">
                <a16:creationId xmlns:a16="http://schemas.microsoft.com/office/drawing/2014/main" id="{A008F8E0-1670-5008-2CC2-9CFD01B8C38B}"/>
              </a:ext>
            </a:extLst>
          </p:cNvPr>
          <p:cNvCxnSpPr>
            <a:cxnSpLocks/>
          </p:cNvCxnSpPr>
          <p:nvPr/>
        </p:nvCxnSpPr>
        <p:spPr>
          <a:xfrm>
            <a:off x="2736921" y="3202756"/>
            <a:ext cx="0" cy="2216431"/>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5" name="Connettore diritto 24">
            <a:extLst>
              <a:ext uri="{FF2B5EF4-FFF2-40B4-BE49-F238E27FC236}">
                <a16:creationId xmlns:a16="http://schemas.microsoft.com/office/drawing/2014/main" id="{75B8D1CA-DA9F-9A98-5487-5BB9E5503043}"/>
              </a:ext>
            </a:extLst>
          </p:cNvPr>
          <p:cNvCxnSpPr>
            <a:cxnSpLocks/>
            <a:stCxn id="13" idx="4"/>
          </p:cNvCxnSpPr>
          <p:nvPr/>
        </p:nvCxnSpPr>
        <p:spPr>
          <a:xfrm flipH="1">
            <a:off x="3779497" y="1989414"/>
            <a:ext cx="2223" cy="211312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7" name="Connettore diritto 26">
            <a:extLst>
              <a:ext uri="{FF2B5EF4-FFF2-40B4-BE49-F238E27FC236}">
                <a16:creationId xmlns:a16="http://schemas.microsoft.com/office/drawing/2014/main" id="{83CCD4A6-6BC2-B007-8D7C-4E7768FB52BD}"/>
              </a:ext>
            </a:extLst>
          </p:cNvPr>
          <p:cNvCxnSpPr>
            <a:cxnSpLocks/>
          </p:cNvCxnSpPr>
          <p:nvPr/>
        </p:nvCxnSpPr>
        <p:spPr>
          <a:xfrm>
            <a:off x="5189457" y="1989414"/>
            <a:ext cx="0" cy="3069983"/>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8" name="Connettore diritto 27">
            <a:extLst>
              <a:ext uri="{FF2B5EF4-FFF2-40B4-BE49-F238E27FC236}">
                <a16:creationId xmlns:a16="http://schemas.microsoft.com/office/drawing/2014/main" id="{66002F6A-529E-39FB-7148-AD685ABD820A}"/>
              </a:ext>
            </a:extLst>
          </p:cNvPr>
          <p:cNvCxnSpPr>
            <a:cxnSpLocks/>
          </p:cNvCxnSpPr>
          <p:nvPr/>
        </p:nvCxnSpPr>
        <p:spPr>
          <a:xfrm>
            <a:off x="6642756" y="2281083"/>
            <a:ext cx="0" cy="3069983"/>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1028" name="Picture 4" descr="Weather Icons Images – Browse 2,451,215 Stock Photos, Vectors, and Video |  Adobe Stock">
            <a:extLst>
              <a:ext uri="{FF2B5EF4-FFF2-40B4-BE49-F238E27FC236}">
                <a16:creationId xmlns:a16="http://schemas.microsoft.com/office/drawing/2014/main" id="{B55ED74D-037D-32C3-0FFD-5D4B21FD1BF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25" t="11118" r="81791" b="65585"/>
          <a:stretch>
            <a:fillRect/>
          </a:stretch>
        </p:blipFill>
        <p:spPr bwMode="auto">
          <a:xfrm>
            <a:off x="1410527" y="4003242"/>
            <a:ext cx="367385" cy="26877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Weather Icons Images – Browse 2,451,215 Stock Photos, Vectors, and Video |  Adobe Stock">
            <a:extLst>
              <a:ext uri="{FF2B5EF4-FFF2-40B4-BE49-F238E27FC236}">
                <a16:creationId xmlns:a16="http://schemas.microsoft.com/office/drawing/2014/main" id="{37EF6191-AA1B-296C-089B-298F3384F35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1408" t="7521" r="33508" b="69182"/>
          <a:stretch>
            <a:fillRect/>
          </a:stretch>
        </p:blipFill>
        <p:spPr bwMode="auto">
          <a:xfrm>
            <a:off x="1872236" y="3868854"/>
            <a:ext cx="367385" cy="26877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Weather Icons Images – Browse 2,451,215 Stock Photos, Vectors, and Video |  Adobe Stock">
            <a:extLst>
              <a:ext uri="{FF2B5EF4-FFF2-40B4-BE49-F238E27FC236}">
                <a16:creationId xmlns:a16="http://schemas.microsoft.com/office/drawing/2014/main" id="{4EB8461A-B9BA-65DE-7316-86C72D24DD7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79" t="40467" r="82137" b="36236"/>
          <a:stretch>
            <a:fillRect/>
          </a:stretch>
        </p:blipFill>
        <p:spPr bwMode="auto">
          <a:xfrm>
            <a:off x="2303586" y="4027648"/>
            <a:ext cx="367385" cy="26877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Weather Icons Images – Browse 2,451,215 Stock Photos, Vectors, and Video |  Adobe Stock">
            <a:extLst>
              <a:ext uri="{FF2B5EF4-FFF2-40B4-BE49-F238E27FC236}">
                <a16:creationId xmlns:a16="http://schemas.microsoft.com/office/drawing/2014/main" id="{525747B6-B61B-41BE-15FD-B702C4FCA82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087" t="40586" r="65829" b="36117"/>
          <a:stretch>
            <a:fillRect/>
          </a:stretch>
        </p:blipFill>
        <p:spPr bwMode="auto">
          <a:xfrm>
            <a:off x="2776330" y="3957522"/>
            <a:ext cx="367385" cy="26877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Weather Icons Images – Browse 2,451,215 Stock Photos, Vectors, and Video |  Adobe Stock">
            <a:extLst>
              <a:ext uri="{FF2B5EF4-FFF2-40B4-BE49-F238E27FC236}">
                <a16:creationId xmlns:a16="http://schemas.microsoft.com/office/drawing/2014/main" id="{53D6C613-D97D-34FF-61B3-B84A58BA48A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874" t="10164" r="66042" b="66539"/>
          <a:stretch>
            <a:fillRect/>
          </a:stretch>
        </p:blipFill>
        <p:spPr bwMode="auto">
          <a:xfrm>
            <a:off x="3779497" y="3823134"/>
            <a:ext cx="367385" cy="26877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descr="Weather Icons Images – Browse 2,451,215 Stock Photos, Vectors, and Video |  Adobe Stock">
            <a:extLst>
              <a:ext uri="{FF2B5EF4-FFF2-40B4-BE49-F238E27FC236}">
                <a16:creationId xmlns:a16="http://schemas.microsoft.com/office/drawing/2014/main" id="{5F3055C0-3C09-A521-A78C-C56C7027E18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912" t="9867" r="66004" b="66836"/>
          <a:stretch>
            <a:fillRect/>
          </a:stretch>
        </p:blipFill>
        <p:spPr bwMode="auto">
          <a:xfrm>
            <a:off x="5230572" y="3823134"/>
            <a:ext cx="367385" cy="26877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descr="Weather Icons Images – Browse 2,451,215 Stock Photos, Vectors, and Video |  Adobe Stock">
            <a:extLst>
              <a:ext uri="{FF2B5EF4-FFF2-40B4-BE49-F238E27FC236}">
                <a16:creationId xmlns:a16="http://schemas.microsoft.com/office/drawing/2014/main" id="{CF024E4C-4010-A13D-38F7-DCC1E39EF65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298" t="69157" r="64618" b="7546"/>
          <a:stretch>
            <a:fillRect/>
          </a:stretch>
        </p:blipFill>
        <p:spPr bwMode="auto">
          <a:xfrm>
            <a:off x="6664753" y="3833758"/>
            <a:ext cx="367385" cy="268776"/>
          </a:xfrm>
          <a:prstGeom prst="rect">
            <a:avLst/>
          </a:prstGeom>
          <a:noFill/>
          <a:extLst>
            <a:ext uri="{909E8E84-426E-40DD-AFC4-6F175D3DCCD1}">
              <a14:hiddenFill xmlns:a14="http://schemas.microsoft.com/office/drawing/2010/main">
                <a:solidFill>
                  <a:srgbClr val="FFFFFF"/>
                </a:solidFill>
              </a14:hiddenFill>
            </a:ext>
          </a:extLst>
        </p:spPr>
      </p:pic>
      <p:sp>
        <p:nvSpPr>
          <p:cNvPr id="46" name="Figura a mano libera: forma 45">
            <a:extLst>
              <a:ext uri="{FF2B5EF4-FFF2-40B4-BE49-F238E27FC236}">
                <a16:creationId xmlns:a16="http://schemas.microsoft.com/office/drawing/2014/main" id="{3DA4BC3B-86DF-BA2C-ADF5-6A7A1BFD6F12}"/>
              </a:ext>
            </a:extLst>
          </p:cNvPr>
          <p:cNvSpPr/>
          <p:nvPr/>
        </p:nvSpPr>
        <p:spPr>
          <a:xfrm>
            <a:off x="1384301" y="1930929"/>
            <a:ext cx="5273145" cy="1440921"/>
          </a:xfrm>
          <a:custGeom>
            <a:avLst/>
            <a:gdLst>
              <a:gd name="connsiteX0" fmla="*/ 0 w 1890713"/>
              <a:gd name="connsiteY0" fmla="*/ 676275 h 676275"/>
              <a:gd name="connsiteX1" fmla="*/ 482600 w 1890713"/>
              <a:gd name="connsiteY1" fmla="*/ 563563 h 676275"/>
              <a:gd name="connsiteX2" fmla="*/ 896938 w 1890713"/>
              <a:gd name="connsiteY2" fmla="*/ 449263 h 676275"/>
              <a:gd name="connsiteX3" fmla="*/ 1358900 w 1890713"/>
              <a:gd name="connsiteY3" fmla="*/ 330200 h 676275"/>
              <a:gd name="connsiteX4" fmla="*/ 1835150 w 1890713"/>
              <a:gd name="connsiteY4" fmla="*/ 103188 h 676275"/>
              <a:gd name="connsiteX5" fmla="*/ 1882775 w 1890713"/>
              <a:gd name="connsiteY5" fmla="*/ 0 h 676275"/>
              <a:gd name="connsiteX6" fmla="*/ 1890713 w 1890713"/>
              <a:gd name="connsiteY6" fmla="*/ 315913 h 676275"/>
              <a:gd name="connsiteX7" fmla="*/ 1754188 w 1890713"/>
              <a:gd name="connsiteY7" fmla="*/ 536575 h 676275"/>
              <a:gd name="connsiteX0" fmla="*/ 0 w 2389717"/>
              <a:gd name="connsiteY0" fmla="*/ 1440921 h 1440921"/>
              <a:gd name="connsiteX1" fmla="*/ 482600 w 2389717"/>
              <a:gd name="connsiteY1" fmla="*/ 1328209 h 1440921"/>
              <a:gd name="connsiteX2" fmla="*/ 896938 w 2389717"/>
              <a:gd name="connsiteY2" fmla="*/ 1213909 h 1440921"/>
              <a:gd name="connsiteX3" fmla="*/ 1358900 w 2389717"/>
              <a:gd name="connsiteY3" fmla="*/ 1094846 h 1440921"/>
              <a:gd name="connsiteX4" fmla="*/ 2389717 w 2389717"/>
              <a:gd name="connsiteY4" fmla="*/ 0 h 1440921"/>
              <a:gd name="connsiteX5" fmla="*/ 1882775 w 2389717"/>
              <a:gd name="connsiteY5" fmla="*/ 764646 h 1440921"/>
              <a:gd name="connsiteX6" fmla="*/ 1890713 w 2389717"/>
              <a:gd name="connsiteY6" fmla="*/ 1080559 h 1440921"/>
              <a:gd name="connsiteX7" fmla="*/ 1754188 w 2389717"/>
              <a:gd name="connsiteY7" fmla="*/ 1301221 h 1440921"/>
              <a:gd name="connsiteX0" fmla="*/ 0 w 3817409"/>
              <a:gd name="connsiteY0" fmla="*/ 1440921 h 1440921"/>
              <a:gd name="connsiteX1" fmla="*/ 482600 w 3817409"/>
              <a:gd name="connsiteY1" fmla="*/ 1328209 h 1440921"/>
              <a:gd name="connsiteX2" fmla="*/ 896938 w 3817409"/>
              <a:gd name="connsiteY2" fmla="*/ 1213909 h 1440921"/>
              <a:gd name="connsiteX3" fmla="*/ 1358900 w 3817409"/>
              <a:gd name="connsiteY3" fmla="*/ 1094846 h 1440921"/>
              <a:gd name="connsiteX4" fmla="*/ 2389717 w 3817409"/>
              <a:gd name="connsiteY4" fmla="*/ 0 h 1440921"/>
              <a:gd name="connsiteX5" fmla="*/ 3817409 w 3817409"/>
              <a:gd name="connsiteY5" fmla="*/ 49212 h 1440921"/>
              <a:gd name="connsiteX6" fmla="*/ 1890713 w 3817409"/>
              <a:gd name="connsiteY6" fmla="*/ 1080559 h 1440921"/>
              <a:gd name="connsiteX7" fmla="*/ 1754188 w 3817409"/>
              <a:gd name="connsiteY7" fmla="*/ 1301221 h 1440921"/>
              <a:gd name="connsiteX0" fmla="*/ 0 w 4371446"/>
              <a:gd name="connsiteY0" fmla="*/ 1440921 h 1440921"/>
              <a:gd name="connsiteX1" fmla="*/ 482600 w 4371446"/>
              <a:gd name="connsiteY1" fmla="*/ 1328209 h 1440921"/>
              <a:gd name="connsiteX2" fmla="*/ 896938 w 4371446"/>
              <a:gd name="connsiteY2" fmla="*/ 1213909 h 1440921"/>
              <a:gd name="connsiteX3" fmla="*/ 1358900 w 4371446"/>
              <a:gd name="connsiteY3" fmla="*/ 1094846 h 1440921"/>
              <a:gd name="connsiteX4" fmla="*/ 2389717 w 4371446"/>
              <a:gd name="connsiteY4" fmla="*/ 0 h 1440921"/>
              <a:gd name="connsiteX5" fmla="*/ 3817409 w 4371446"/>
              <a:gd name="connsiteY5" fmla="*/ 49212 h 1440921"/>
              <a:gd name="connsiteX6" fmla="*/ 4371446 w 4371446"/>
              <a:gd name="connsiteY6" fmla="*/ 466726 h 1440921"/>
              <a:gd name="connsiteX7" fmla="*/ 1754188 w 4371446"/>
              <a:gd name="connsiteY7" fmla="*/ 1301221 h 1440921"/>
              <a:gd name="connsiteX0" fmla="*/ 0 w 5290079"/>
              <a:gd name="connsiteY0" fmla="*/ 1440921 h 1440921"/>
              <a:gd name="connsiteX1" fmla="*/ 482600 w 5290079"/>
              <a:gd name="connsiteY1" fmla="*/ 1328209 h 1440921"/>
              <a:gd name="connsiteX2" fmla="*/ 896938 w 5290079"/>
              <a:gd name="connsiteY2" fmla="*/ 1213909 h 1440921"/>
              <a:gd name="connsiteX3" fmla="*/ 1358900 w 5290079"/>
              <a:gd name="connsiteY3" fmla="*/ 1094846 h 1440921"/>
              <a:gd name="connsiteX4" fmla="*/ 2389717 w 5290079"/>
              <a:gd name="connsiteY4" fmla="*/ 0 h 1440921"/>
              <a:gd name="connsiteX5" fmla="*/ 3817409 w 5290079"/>
              <a:gd name="connsiteY5" fmla="*/ 49212 h 1440921"/>
              <a:gd name="connsiteX6" fmla="*/ 5290079 w 5290079"/>
              <a:gd name="connsiteY6" fmla="*/ 310093 h 1440921"/>
              <a:gd name="connsiteX7" fmla="*/ 1754188 w 5290079"/>
              <a:gd name="connsiteY7" fmla="*/ 1301221 h 1440921"/>
              <a:gd name="connsiteX0" fmla="*/ 0 w 5290079"/>
              <a:gd name="connsiteY0" fmla="*/ 1440921 h 1440921"/>
              <a:gd name="connsiteX1" fmla="*/ 482600 w 5290079"/>
              <a:gd name="connsiteY1" fmla="*/ 1328209 h 1440921"/>
              <a:gd name="connsiteX2" fmla="*/ 896938 w 5290079"/>
              <a:gd name="connsiteY2" fmla="*/ 1213909 h 1440921"/>
              <a:gd name="connsiteX3" fmla="*/ 1358900 w 5290079"/>
              <a:gd name="connsiteY3" fmla="*/ 1094846 h 1440921"/>
              <a:gd name="connsiteX4" fmla="*/ 2389717 w 5290079"/>
              <a:gd name="connsiteY4" fmla="*/ 0 h 1440921"/>
              <a:gd name="connsiteX5" fmla="*/ 3817409 w 5290079"/>
              <a:gd name="connsiteY5" fmla="*/ 49212 h 1440921"/>
              <a:gd name="connsiteX6" fmla="*/ 5290079 w 5290079"/>
              <a:gd name="connsiteY6" fmla="*/ 310093 h 1440921"/>
              <a:gd name="connsiteX7" fmla="*/ 1766888 w 5290079"/>
              <a:gd name="connsiteY7" fmla="*/ 1301221 h 1440921"/>
              <a:gd name="connsiteX0" fmla="*/ 0 w 5290079"/>
              <a:gd name="connsiteY0" fmla="*/ 1440921 h 1440921"/>
              <a:gd name="connsiteX1" fmla="*/ 482600 w 5290079"/>
              <a:gd name="connsiteY1" fmla="*/ 1328209 h 1440921"/>
              <a:gd name="connsiteX2" fmla="*/ 896938 w 5290079"/>
              <a:gd name="connsiteY2" fmla="*/ 1213909 h 1440921"/>
              <a:gd name="connsiteX3" fmla="*/ 1358900 w 5290079"/>
              <a:gd name="connsiteY3" fmla="*/ 1094846 h 1440921"/>
              <a:gd name="connsiteX4" fmla="*/ 2389717 w 5290079"/>
              <a:gd name="connsiteY4" fmla="*/ 0 h 1440921"/>
              <a:gd name="connsiteX5" fmla="*/ 3817409 w 5290079"/>
              <a:gd name="connsiteY5" fmla="*/ 49212 h 1440921"/>
              <a:gd name="connsiteX6" fmla="*/ 5290079 w 5290079"/>
              <a:gd name="connsiteY6" fmla="*/ 310093 h 1440921"/>
              <a:gd name="connsiteX0" fmla="*/ 0 w 5273145"/>
              <a:gd name="connsiteY0" fmla="*/ 1440921 h 1440921"/>
              <a:gd name="connsiteX1" fmla="*/ 482600 w 5273145"/>
              <a:gd name="connsiteY1" fmla="*/ 1328209 h 1440921"/>
              <a:gd name="connsiteX2" fmla="*/ 896938 w 5273145"/>
              <a:gd name="connsiteY2" fmla="*/ 1213909 h 1440921"/>
              <a:gd name="connsiteX3" fmla="*/ 1358900 w 5273145"/>
              <a:gd name="connsiteY3" fmla="*/ 1094846 h 1440921"/>
              <a:gd name="connsiteX4" fmla="*/ 2389717 w 5273145"/>
              <a:gd name="connsiteY4" fmla="*/ 0 h 1440921"/>
              <a:gd name="connsiteX5" fmla="*/ 3817409 w 5273145"/>
              <a:gd name="connsiteY5" fmla="*/ 49212 h 1440921"/>
              <a:gd name="connsiteX6" fmla="*/ 5273145 w 5273145"/>
              <a:gd name="connsiteY6" fmla="*/ 305860 h 144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3145" h="1440921">
                <a:moveTo>
                  <a:pt x="0" y="1440921"/>
                </a:moveTo>
                <a:lnTo>
                  <a:pt x="482600" y="1328209"/>
                </a:lnTo>
                <a:lnTo>
                  <a:pt x="896938" y="1213909"/>
                </a:lnTo>
                <a:lnTo>
                  <a:pt x="1358900" y="1094846"/>
                </a:lnTo>
                <a:lnTo>
                  <a:pt x="2389717" y="0"/>
                </a:lnTo>
                <a:lnTo>
                  <a:pt x="3817409" y="49212"/>
                </a:lnTo>
                <a:lnTo>
                  <a:pt x="5273145" y="30586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6" name="Picture 2">
            <a:extLst>
              <a:ext uri="{FF2B5EF4-FFF2-40B4-BE49-F238E27FC236}">
                <a16:creationId xmlns:a16="http://schemas.microsoft.com/office/drawing/2014/main" id="{CB3923EC-8283-657B-EA21-AF4162E5161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8659" y="4308839"/>
            <a:ext cx="451059" cy="324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090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0833E-6 -4.44444E-6 L 0.03919 -0.00115 " pathEditMode="relative" rAng="0" ptsTypes="AA">
                                      <p:cBhvr>
                                        <p:cTn id="6" dur="500" fill="hold"/>
                                        <p:tgtEl>
                                          <p:spTgt spid="16"/>
                                        </p:tgtEl>
                                        <p:attrNameLst>
                                          <p:attrName>ppt_x</p:attrName>
                                          <p:attrName>ppt_y</p:attrName>
                                        </p:attrNameLst>
                                      </p:cBhvr>
                                      <p:rCtr x="1953" y="-69"/>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04037 0.00023 L 0.07617 -0.00046 " pathEditMode="relative" rAng="0" ptsTypes="AA">
                                      <p:cBhvr>
                                        <p:cTn id="10" dur="500" fill="hold"/>
                                        <p:tgtEl>
                                          <p:spTgt spid="16"/>
                                        </p:tgtEl>
                                        <p:attrNameLst>
                                          <p:attrName>ppt_x</p:attrName>
                                          <p:attrName>ppt_y</p:attrName>
                                        </p:attrNameLst>
                                      </p:cBhvr>
                                      <p:rCtr x="1784" y="-46"/>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0.07617 -0.00046 L 0.11172 -0.00046 " pathEditMode="relative" rAng="0" ptsTypes="AA">
                                      <p:cBhvr>
                                        <p:cTn id="14" dur="500" fill="hold"/>
                                        <p:tgtEl>
                                          <p:spTgt spid="16"/>
                                        </p:tgtEl>
                                        <p:attrNameLst>
                                          <p:attrName>ppt_x</p:attrName>
                                          <p:attrName>ppt_y</p:attrName>
                                        </p:attrNameLst>
                                      </p:cBhvr>
                                      <p:rCtr x="1771" y="0"/>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0.11172 -0.00046 L 0.19609 -0.06805 " pathEditMode="relative" rAng="0" ptsTypes="AA">
                                      <p:cBhvr>
                                        <p:cTn id="18" dur="500" fill="hold"/>
                                        <p:tgtEl>
                                          <p:spTgt spid="16"/>
                                        </p:tgtEl>
                                        <p:attrNameLst>
                                          <p:attrName>ppt_x</p:attrName>
                                          <p:attrName>ppt_y</p:attrName>
                                        </p:attrNameLst>
                                      </p:cBhvr>
                                      <p:rCtr x="4219" y="-3380"/>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0.19609 -0.06805 L 0.31289 -0.06805 " pathEditMode="relative" rAng="0" ptsTypes="AA">
                                      <p:cBhvr>
                                        <p:cTn id="22" dur="500" fill="hold"/>
                                        <p:tgtEl>
                                          <p:spTgt spid="16"/>
                                        </p:tgtEl>
                                        <p:attrNameLst>
                                          <p:attrName>ppt_x</p:attrName>
                                          <p:attrName>ppt_y</p:attrName>
                                        </p:attrNameLst>
                                      </p:cBhvr>
                                      <p:rCtr x="5833" y="0"/>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0.31289 -0.06805 L 0.43034 -0.06805 " pathEditMode="relative" rAng="0" ptsTypes="AA">
                                      <p:cBhvr>
                                        <p:cTn id="26" dur="500" fill="hold"/>
                                        <p:tgtEl>
                                          <p:spTgt spid="16"/>
                                        </p:tgtEl>
                                        <p:attrNameLst>
                                          <p:attrName>ppt_x</p:attrName>
                                          <p:attrName>ppt_y</p:attrName>
                                        </p:attrNameLst>
                                      </p:cBhvr>
                                      <p:rCtr x="587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4812" y="3309938"/>
            <a:ext cx="4327525"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l="12924" b="15392"/>
          <a:stretch>
            <a:fillRect/>
          </a:stretch>
        </p:blipFill>
        <p:spPr bwMode="auto">
          <a:xfrm>
            <a:off x="6413400" y="3290889"/>
            <a:ext cx="1457325" cy="107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3"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r="7256"/>
          <a:stretch>
            <a:fillRect/>
          </a:stretch>
        </p:blipFill>
        <p:spPr bwMode="auto">
          <a:xfrm>
            <a:off x="8307286" y="3309939"/>
            <a:ext cx="1468438" cy="107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4"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l="13863" t="11378" r="8897" b="14240"/>
          <a:stretch>
            <a:fillRect/>
          </a:stretch>
        </p:blipFill>
        <p:spPr bwMode="auto">
          <a:xfrm>
            <a:off x="8353711" y="1441080"/>
            <a:ext cx="1489075" cy="966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5"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75968" y="5347680"/>
            <a:ext cx="617538" cy="93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6"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59927" y="1431606"/>
            <a:ext cx="1728787"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1849871" y="1896966"/>
            <a:ext cx="1728422" cy="46166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base">
              <a:spcBef>
                <a:spcPct val="0"/>
              </a:spcBef>
              <a:spcAft>
                <a:spcPct val="0"/>
              </a:spcAft>
              <a:defRPr/>
            </a:pPr>
            <a:r>
              <a:rPr lang="en-US" sz="2400" b="1"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ea typeface="MS PGothic" pitchFamily="34" charset="-128"/>
              </a:rPr>
              <a:t>volt ampere</a:t>
            </a:r>
          </a:p>
        </p:txBody>
      </p:sp>
      <p:sp>
        <p:nvSpPr>
          <p:cNvPr id="32778" name="Rectangle 16"/>
          <p:cNvSpPr>
            <a:spLocks noChangeArrowheads="1"/>
          </p:cNvSpPr>
          <p:nvPr/>
        </p:nvSpPr>
        <p:spPr bwMode="auto">
          <a:xfrm>
            <a:off x="758030" y="2366090"/>
            <a:ext cx="423199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200" dirty="0" err="1">
                <a:solidFill>
                  <a:srgbClr val="000000"/>
                </a:solidFill>
              </a:rPr>
              <a:t>Different</a:t>
            </a:r>
            <a:r>
              <a:rPr lang="it-IT" altLang="it-IT" sz="2200" dirty="0">
                <a:solidFill>
                  <a:srgbClr val="000000"/>
                </a:solidFill>
              </a:rPr>
              <a:t> </a:t>
            </a:r>
            <a:r>
              <a:rPr lang="it-IT" altLang="it-IT" sz="2200" dirty="0" err="1">
                <a:solidFill>
                  <a:srgbClr val="000000"/>
                </a:solidFill>
              </a:rPr>
              <a:t>measurement</a:t>
            </a:r>
            <a:r>
              <a:rPr lang="it-IT" altLang="it-IT" sz="2200" dirty="0">
                <a:solidFill>
                  <a:srgbClr val="000000"/>
                </a:solidFill>
              </a:rPr>
              <a:t> </a:t>
            </a:r>
            <a:r>
              <a:rPr lang="it-IT" altLang="it-IT" sz="2200" dirty="0" err="1">
                <a:solidFill>
                  <a:srgbClr val="000000"/>
                </a:solidFill>
              </a:rPr>
              <a:t>method</a:t>
            </a:r>
            <a:endParaRPr lang="it-IT" altLang="it-IT" sz="2200" dirty="0">
              <a:solidFill>
                <a:srgbClr val="000000"/>
              </a:solidFill>
            </a:endParaRPr>
          </a:p>
        </p:txBody>
      </p:sp>
      <p:pic>
        <p:nvPicPr>
          <p:cNvPr id="32779" name="Picture 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326473" y="1441080"/>
            <a:ext cx="1751013" cy="966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780" name="Rectangle 18"/>
          <p:cNvSpPr>
            <a:spLocks noChangeArrowheads="1"/>
          </p:cNvSpPr>
          <p:nvPr/>
        </p:nvSpPr>
        <p:spPr bwMode="auto">
          <a:xfrm>
            <a:off x="6684444" y="2428015"/>
            <a:ext cx="278608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200" dirty="0" err="1">
                <a:solidFill>
                  <a:srgbClr val="000000"/>
                </a:solidFill>
              </a:rPr>
              <a:t>Different</a:t>
            </a:r>
            <a:r>
              <a:rPr lang="it-IT" altLang="it-IT" sz="2200" dirty="0">
                <a:solidFill>
                  <a:srgbClr val="000000"/>
                </a:solidFill>
              </a:rPr>
              <a:t> </a:t>
            </a:r>
            <a:r>
              <a:rPr lang="it-IT" altLang="it-IT" sz="2200" dirty="0" err="1">
                <a:solidFill>
                  <a:srgbClr val="000000"/>
                </a:solidFill>
              </a:rPr>
              <a:t>instruments</a:t>
            </a:r>
            <a:endParaRPr lang="it-IT" altLang="it-IT" sz="2200" dirty="0">
              <a:solidFill>
                <a:srgbClr val="000000"/>
              </a:solidFill>
            </a:endParaRPr>
          </a:p>
        </p:txBody>
      </p:sp>
      <p:sp>
        <p:nvSpPr>
          <p:cNvPr id="32781" name="Rectangle 19"/>
          <p:cNvSpPr>
            <a:spLocks noChangeArrowheads="1"/>
          </p:cNvSpPr>
          <p:nvPr/>
        </p:nvSpPr>
        <p:spPr bwMode="auto">
          <a:xfrm>
            <a:off x="2186681" y="4701044"/>
            <a:ext cx="200061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200" dirty="0" err="1">
                <a:solidFill>
                  <a:srgbClr val="000000"/>
                </a:solidFill>
              </a:rPr>
              <a:t>Different</a:t>
            </a:r>
            <a:r>
              <a:rPr lang="it-IT" altLang="it-IT" sz="2200" dirty="0">
                <a:solidFill>
                  <a:srgbClr val="000000"/>
                </a:solidFill>
              </a:rPr>
              <a:t> place</a:t>
            </a:r>
          </a:p>
        </p:txBody>
      </p:sp>
      <p:sp>
        <p:nvSpPr>
          <p:cNvPr id="32782" name="Rectangle 20"/>
          <p:cNvSpPr>
            <a:spLocks noChangeArrowheads="1"/>
          </p:cNvSpPr>
          <p:nvPr/>
        </p:nvSpPr>
        <p:spPr bwMode="auto">
          <a:xfrm>
            <a:off x="6899276" y="4485601"/>
            <a:ext cx="237892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200" dirty="0" err="1">
                <a:solidFill>
                  <a:srgbClr val="000000"/>
                </a:solidFill>
              </a:rPr>
              <a:t>Different</a:t>
            </a:r>
            <a:r>
              <a:rPr lang="it-IT" altLang="it-IT" sz="2200" dirty="0">
                <a:solidFill>
                  <a:srgbClr val="000000"/>
                </a:solidFill>
              </a:rPr>
              <a:t> operator</a:t>
            </a:r>
          </a:p>
        </p:txBody>
      </p:sp>
      <p:sp>
        <p:nvSpPr>
          <p:cNvPr id="32783" name="Rectangle 21"/>
          <p:cNvSpPr>
            <a:spLocks noChangeArrowheads="1"/>
          </p:cNvSpPr>
          <p:nvPr/>
        </p:nvSpPr>
        <p:spPr bwMode="auto">
          <a:xfrm>
            <a:off x="2996120" y="5642431"/>
            <a:ext cx="240232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200" dirty="0" err="1">
                <a:solidFill>
                  <a:srgbClr val="000000"/>
                </a:solidFill>
              </a:rPr>
              <a:t>Different</a:t>
            </a:r>
            <a:r>
              <a:rPr lang="it-IT" altLang="it-IT" sz="2200" dirty="0">
                <a:solidFill>
                  <a:srgbClr val="000000"/>
                </a:solidFill>
              </a:rPr>
              <a:t> time </a:t>
            </a:r>
          </a:p>
        </p:txBody>
      </p:sp>
      <p:pic>
        <p:nvPicPr>
          <p:cNvPr id="32784" name="Picture 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974282" y="5369905"/>
            <a:ext cx="560387" cy="919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Rectangle 23"/>
          <p:cNvSpPr>
            <a:spLocks noChangeArrowheads="1"/>
          </p:cNvSpPr>
          <p:nvPr/>
        </p:nvSpPr>
        <p:spPr bwMode="auto">
          <a:xfrm>
            <a:off x="511026" y="47917"/>
            <a:ext cx="2768900"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p>
            <a:pPr fontAlgn="base">
              <a:spcBef>
                <a:spcPct val="0"/>
              </a:spcBef>
              <a:spcAft>
                <a:spcPct val="0"/>
              </a:spcAft>
              <a:defRPr/>
            </a:pPr>
            <a:r>
              <a:rPr lang="it-IT" sz="3200" b="1" dirty="0" err="1">
                <a:solidFill>
                  <a:srgbClr val="FFFFFF"/>
                </a:solidFill>
                <a:ea typeface="ＭＳ Ｐゴシック" charset="0"/>
              </a:rPr>
              <a:t>Reproducibility</a:t>
            </a:r>
            <a:endParaRPr lang="it-IT" sz="3200" b="1" dirty="0">
              <a:solidFill>
                <a:srgbClr val="FFFFFF"/>
              </a:solidFill>
              <a:ea typeface="ＭＳ Ｐゴシック" charset="0"/>
            </a:endParaRPr>
          </a:p>
        </p:txBody>
      </p:sp>
      <p:sp>
        <p:nvSpPr>
          <p:cNvPr id="3" name="CasellaDiTesto 2">
            <a:extLst>
              <a:ext uri="{FF2B5EF4-FFF2-40B4-BE49-F238E27FC236}">
                <a16:creationId xmlns:a16="http://schemas.microsoft.com/office/drawing/2014/main" id="{403A6A30-0DD2-B393-20D3-6305AD76153F}"/>
              </a:ext>
            </a:extLst>
          </p:cNvPr>
          <p:cNvSpPr txBox="1"/>
          <p:nvPr/>
        </p:nvSpPr>
        <p:spPr>
          <a:xfrm>
            <a:off x="3330295" y="34897"/>
            <a:ext cx="8722276" cy="784830"/>
          </a:xfrm>
          <a:prstGeom prst="rect">
            <a:avLst/>
          </a:prstGeom>
          <a:noFill/>
        </p:spPr>
        <p:txBody>
          <a:bodyPr wrap="square">
            <a:spAutoFit/>
          </a:bodyPr>
          <a:lstStyle/>
          <a:p>
            <a:pPr algn="just" rtl="0">
              <a:lnSpc>
                <a:spcPts val="2700"/>
              </a:lnSpc>
              <a:buNone/>
            </a:pPr>
            <a:r>
              <a:rPr lang="en-US" sz="2400" b="0" i="0" dirty="0">
                <a:solidFill>
                  <a:srgbClr val="0070C0"/>
                </a:solidFill>
                <a:effectLst/>
                <a:latin typeface="inherit"/>
              </a:rPr>
              <a:t>describes the ability to obtain similar results when a study or experiment is repeated under different conditions.</a:t>
            </a:r>
          </a:p>
        </p:txBody>
      </p:sp>
    </p:spTree>
    <p:extLst>
      <p:ext uri="{BB962C8B-B14F-4D97-AF65-F5344CB8AC3E}">
        <p14:creationId xmlns:p14="http://schemas.microsoft.com/office/powerpoint/2010/main" val="1342991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EA8DF-C359-28B0-8366-CD1ECE997B0F}"/>
              </a:ext>
            </a:extLst>
          </p:cNvPr>
          <p:cNvSpPr>
            <a:spLocks noGrp="1"/>
          </p:cNvSpPr>
          <p:nvPr>
            <p:ph type="title"/>
          </p:nvPr>
        </p:nvSpPr>
        <p:spPr>
          <a:xfrm>
            <a:off x="1238682" y="307232"/>
            <a:ext cx="10834591" cy="651200"/>
          </a:xfrm>
        </p:spPr>
        <p:txBody>
          <a:bodyPr/>
          <a:lstStyle/>
          <a:p>
            <a:pPr algn="ctr"/>
            <a:r>
              <a:rPr lang="en-US" sz="3600" b="1" i="1" dirty="0">
                <a:solidFill>
                  <a:srgbClr val="0070C0"/>
                </a:solidFill>
                <a:latin typeface="+mn-lt"/>
              </a:rPr>
              <a:t>Research gaps in UAV-PA</a:t>
            </a:r>
          </a:p>
        </p:txBody>
      </p:sp>
      <p:sp>
        <p:nvSpPr>
          <p:cNvPr id="4" name="Date Placeholder 3">
            <a:extLst>
              <a:ext uri="{FF2B5EF4-FFF2-40B4-BE49-F238E27FC236}">
                <a16:creationId xmlns:a16="http://schemas.microsoft.com/office/drawing/2014/main" id="{06BA7376-0B9D-1307-B19A-DA3C1A2D5FB4}"/>
              </a:ext>
            </a:extLst>
          </p:cNvPr>
          <p:cNvSpPr>
            <a:spLocks noGrp="1"/>
          </p:cNvSpPr>
          <p:nvPr>
            <p:ph type="dt" sz="half" idx="4294967295"/>
          </p:nvPr>
        </p:nvSpPr>
        <p:spPr>
          <a:xfrm>
            <a:off x="415109" y="6442138"/>
            <a:ext cx="2472271" cy="365125"/>
          </a:xfrm>
        </p:spPr>
        <p:txBody>
          <a:bodyPr/>
          <a:lstStyle/>
          <a:p>
            <a:fld id="{167920B2-9E1D-4123-9727-DA6827516904}" type="datetime1">
              <a:rPr lang="en-US" smtClean="0"/>
              <a:pPr/>
              <a:t>10/18/2025</a:t>
            </a:fld>
            <a:endParaRPr lang="en-US" dirty="0"/>
          </a:p>
        </p:txBody>
      </p:sp>
      <p:sp>
        <p:nvSpPr>
          <p:cNvPr id="5" name="Slide Number Placeholder 4">
            <a:extLst>
              <a:ext uri="{FF2B5EF4-FFF2-40B4-BE49-F238E27FC236}">
                <a16:creationId xmlns:a16="http://schemas.microsoft.com/office/drawing/2014/main" id="{422DBD71-9FC9-B260-D394-5A35E132CCE6}"/>
              </a:ext>
            </a:extLst>
          </p:cNvPr>
          <p:cNvSpPr>
            <a:spLocks noGrp="1"/>
          </p:cNvSpPr>
          <p:nvPr>
            <p:ph type="sldNum" sz="quarter" idx="12"/>
          </p:nvPr>
        </p:nvSpPr>
        <p:spPr/>
        <p:txBody>
          <a:bodyPr/>
          <a:lstStyle/>
          <a:p>
            <a:fld id="{A172D096-160C-4799-B4ED-0E005C07B97F}" type="slidenum">
              <a:rPr lang="en-US" smtClean="0"/>
              <a:pPr/>
              <a:t>18</a:t>
            </a:fld>
            <a:endParaRPr lang="en-US" dirty="0"/>
          </a:p>
        </p:txBody>
      </p:sp>
      <p:sp>
        <p:nvSpPr>
          <p:cNvPr id="11" name="Rectangle 6">
            <a:extLst>
              <a:ext uri="{FF2B5EF4-FFF2-40B4-BE49-F238E27FC236}">
                <a16:creationId xmlns:a16="http://schemas.microsoft.com/office/drawing/2014/main" id="{D398B998-590B-7DDC-17C1-AAB9C31D67B1}"/>
              </a:ext>
            </a:extLst>
          </p:cNvPr>
          <p:cNvSpPr>
            <a:spLocks noGrp="1" noChangeArrowheads="1"/>
          </p:cNvSpPr>
          <p:nvPr>
            <p:ph type="body" idx="1"/>
          </p:nvPr>
        </p:nvSpPr>
        <p:spPr bwMode="auto">
          <a:xfrm>
            <a:off x="188885" y="1749710"/>
            <a:ext cx="11770504"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630238" marR="0" lvl="0" indent="-630238"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tab pos="630238" algn="l"/>
              </a:tabLst>
            </a:pPr>
            <a:r>
              <a:rPr kumimoji="0" lang="en-US" altLang="en-US" sz="2800" b="0" i="0" u="none" strike="noStrike" cap="none" normalizeH="0" baseline="0" dirty="0">
                <a:ln>
                  <a:noFill/>
                </a:ln>
                <a:solidFill>
                  <a:schemeClr val="tx1"/>
                </a:solidFill>
                <a:effectLst/>
              </a:rPr>
              <a:t>Existing methods rely heavily on empirical calibration or simple sensor-based corrections.</a:t>
            </a:r>
          </a:p>
          <a:p>
            <a:pPr marL="630238" marR="0" lvl="0" indent="-630238"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tab pos="630238" algn="l"/>
              </a:tabLst>
            </a:pPr>
            <a:r>
              <a:rPr kumimoji="0" lang="en-US" altLang="en-US" sz="2800" b="0" i="0" u="none" strike="noStrike" cap="none" normalizeH="0" baseline="0" dirty="0">
                <a:ln>
                  <a:noFill/>
                </a:ln>
                <a:solidFill>
                  <a:schemeClr val="tx1"/>
                </a:solidFill>
                <a:effectLst/>
              </a:rPr>
              <a:t>Limited integration of </a:t>
            </a:r>
            <a:r>
              <a:rPr kumimoji="0" lang="en-US" altLang="en-US" sz="2800" b="1" i="0" u="none" strike="noStrike" cap="none" normalizeH="0" baseline="0" dirty="0">
                <a:ln>
                  <a:noFill/>
                </a:ln>
                <a:solidFill>
                  <a:schemeClr val="tx1"/>
                </a:solidFill>
                <a:effectLst/>
              </a:rPr>
              <a:t>physics-based modeling</a:t>
            </a:r>
            <a:r>
              <a:rPr kumimoji="0" lang="en-US" altLang="en-US" sz="2800" b="0" i="0" u="none" strike="noStrike" cap="none" normalizeH="0" baseline="0" dirty="0">
                <a:ln>
                  <a:noFill/>
                </a:ln>
                <a:solidFill>
                  <a:schemeClr val="tx1"/>
                </a:solidFill>
                <a:effectLst/>
              </a:rPr>
              <a:t> (solar irradiance, atmospheric effects, sensor characteristics, surface reflectance).</a:t>
            </a:r>
          </a:p>
          <a:p>
            <a:pPr marL="630238" marR="0" lvl="0" indent="-630238"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tab pos="630238" algn="l"/>
              </a:tabLst>
            </a:pPr>
            <a:r>
              <a:rPr lang="en-US" sz="2800" dirty="0">
                <a:solidFill>
                  <a:schemeClr val="tx1"/>
                </a:solidFill>
              </a:rPr>
              <a:t>The contribution of </a:t>
            </a:r>
            <a:r>
              <a:rPr lang="en-US" sz="2800" b="1" dirty="0">
                <a:solidFill>
                  <a:srgbClr val="FF0000"/>
                </a:solidFill>
              </a:rPr>
              <a:t>uncertainties</a:t>
            </a:r>
            <a:r>
              <a:rPr lang="en-US" sz="2800" dirty="0">
                <a:solidFill>
                  <a:schemeClr val="tx1"/>
                </a:solidFill>
              </a:rPr>
              <a:t> arising from variations in </a:t>
            </a:r>
            <a:r>
              <a:rPr lang="en-US" sz="2800" b="1" dirty="0">
                <a:solidFill>
                  <a:schemeClr val="tx1"/>
                </a:solidFill>
              </a:rPr>
              <a:t>illumination, sensor characteristics, and surface properties </a:t>
            </a:r>
            <a:r>
              <a:rPr lang="en-US" sz="2800" b="1" dirty="0">
                <a:solidFill>
                  <a:srgbClr val="FF0000"/>
                </a:solidFill>
              </a:rPr>
              <a:t>is rarely quantified</a:t>
            </a:r>
            <a:r>
              <a:rPr lang="en-US" sz="2800" dirty="0">
                <a:solidFill>
                  <a:srgbClr val="002060"/>
                </a:solidFill>
              </a:rPr>
              <a:t>.</a:t>
            </a:r>
          </a:p>
          <a:p>
            <a:pPr marL="630238" marR="0" lvl="0" indent="-630238"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tab pos="630238" algn="l"/>
              </a:tabLst>
            </a:pPr>
            <a:r>
              <a:rPr kumimoji="0" lang="en-US" altLang="en-US" sz="2800" b="1" i="0" u="none" strike="noStrike" cap="none" normalizeH="0" baseline="0" dirty="0">
                <a:ln>
                  <a:noFill/>
                </a:ln>
                <a:solidFill>
                  <a:schemeClr val="tx1"/>
                </a:solidFill>
                <a:effectLst/>
              </a:rPr>
              <a:t>Shadows and occluded areas</a:t>
            </a:r>
            <a:r>
              <a:rPr kumimoji="0" lang="en-US" altLang="en-US" sz="2800" b="0" i="0" u="none" strike="noStrike" cap="none" normalizeH="0" baseline="0" dirty="0">
                <a:ln>
                  <a:noFill/>
                </a:ln>
                <a:solidFill>
                  <a:schemeClr val="tx1"/>
                </a:solidFill>
                <a:effectLst/>
              </a:rPr>
              <a:t> remain inadequately addressed.</a:t>
            </a:r>
          </a:p>
          <a:p>
            <a:pPr marL="630238" marR="0" lvl="0" indent="-630238"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tab pos="630238" algn="l"/>
              </a:tabLst>
            </a:pPr>
            <a:r>
              <a:rPr kumimoji="0" lang="en-US" altLang="en-US" sz="2800" b="1" i="0" u="none" strike="noStrike" cap="none" normalizeH="0" baseline="0" dirty="0">
                <a:ln>
                  <a:noFill/>
                </a:ln>
                <a:solidFill>
                  <a:schemeClr val="tx1"/>
                </a:solidFill>
                <a:effectLst/>
              </a:rPr>
              <a:t>Validation against reference instruments</a:t>
            </a:r>
            <a:r>
              <a:rPr kumimoji="0" lang="en-US" altLang="en-US" sz="2800" b="0" i="0" u="none" strike="noStrike" cap="none" normalizeH="0" baseline="0" dirty="0">
                <a:ln>
                  <a:noFill/>
                </a:ln>
                <a:solidFill>
                  <a:schemeClr val="tx1"/>
                </a:solidFill>
                <a:effectLst/>
              </a:rPr>
              <a:t> is often missing.</a:t>
            </a:r>
          </a:p>
        </p:txBody>
      </p:sp>
      <p:sp>
        <p:nvSpPr>
          <p:cNvPr id="8" name="TextBox 7">
            <a:extLst>
              <a:ext uri="{FF2B5EF4-FFF2-40B4-BE49-F238E27FC236}">
                <a16:creationId xmlns:a16="http://schemas.microsoft.com/office/drawing/2014/main" id="{4F0C87B0-35B5-5647-E108-093636B65237}"/>
              </a:ext>
            </a:extLst>
          </p:cNvPr>
          <p:cNvSpPr txBox="1"/>
          <p:nvPr/>
        </p:nvSpPr>
        <p:spPr>
          <a:xfrm>
            <a:off x="188885" y="5582075"/>
            <a:ext cx="11770504" cy="584775"/>
          </a:xfrm>
          <a:prstGeom prst="rect">
            <a:avLst/>
          </a:prstGeom>
          <a:noFill/>
        </p:spPr>
        <p:txBody>
          <a:bodyPr wrap="square">
            <a:spAutoFit/>
          </a:bodyPr>
          <a:lstStyle/>
          <a:p>
            <a:r>
              <a:rPr lang="en-US" sz="1600" dirty="0"/>
              <a:t>Liu, X., Yang, F., Wei, H., &amp; Gao, M. (2022). </a:t>
            </a:r>
            <a:r>
              <a:rPr lang="en-US" sz="1600" i="1" dirty="0"/>
              <a:t>Shadow removal from UAV images based on color and texture equalization compensation of local homogeneous regions.</a:t>
            </a:r>
            <a:r>
              <a:rPr lang="en-US" sz="1600" dirty="0"/>
              <a:t> </a:t>
            </a:r>
            <a:r>
              <a:rPr lang="en-US" sz="1600" i="1" dirty="0"/>
              <a:t>Remote Sensing, 14</a:t>
            </a:r>
            <a:r>
              <a:rPr lang="en-US" sz="1600" dirty="0"/>
              <a:t>(11), 2616. </a:t>
            </a:r>
            <a:r>
              <a:rPr lang="en-US" sz="1600" dirty="0">
                <a:hlinkClick r:id="rId2">
                  <a:extLst>
                    <a:ext uri="{A12FA001-AC4F-418D-AE19-62706E023703}">
                      <ahyp:hlinkClr xmlns:ahyp="http://schemas.microsoft.com/office/drawing/2018/hyperlinkcolor" val="tx"/>
                    </a:ext>
                  </a:extLst>
                </a:hlinkClick>
              </a:rPr>
              <a:t>https://doi.org/10.3390/rs14112616</a:t>
            </a:r>
            <a:endParaRPr lang="en-US" sz="1600" dirty="0"/>
          </a:p>
        </p:txBody>
      </p:sp>
    </p:spTree>
    <p:extLst>
      <p:ext uri="{BB962C8B-B14F-4D97-AF65-F5344CB8AC3E}">
        <p14:creationId xmlns:p14="http://schemas.microsoft.com/office/powerpoint/2010/main" val="394456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92440-F410-07EB-19A4-FAB490B9AA2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2A28756-9AD7-B438-49BB-7B6CA3B8B269}"/>
              </a:ext>
            </a:extLst>
          </p:cNvPr>
          <p:cNvPicPr>
            <a:picLocks noChangeAspect="1"/>
          </p:cNvPicPr>
          <p:nvPr/>
        </p:nvPicPr>
        <p:blipFill>
          <a:blip r:embed="rId3"/>
          <a:srcRect l="1006" r="6355" b="50170"/>
          <a:stretch>
            <a:fillRect/>
          </a:stretch>
        </p:blipFill>
        <p:spPr>
          <a:xfrm>
            <a:off x="371235" y="558723"/>
            <a:ext cx="6724027" cy="3662629"/>
          </a:xfrm>
          <a:prstGeom prst="rect">
            <a:avLst/>
          </a:prstGeom>
        </p:spPr>
      </p:pic>
      <p:sp>
        <p:nvSpPr>
          <p:cNvPr id="4" name="Slide Number Placeholder 3">
            <a:extLst>
              <a:ext uri="{FF2B5EF4-FFF2-40B4-BE49-F238E27FC236}">
                <a16:creationId xmlns:a16="http://schemas.microsoft.com/office/drawing/2014/main" id="{E4DE6FC9-BACD-8547-5FC9-DAF05B46C432}"/>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a:spcAft>
                <a:spcPts val="600"/>
              </a:spcAft>
            </a:pPr>
            <a:fld id="{A172D096-160C-4799-B4ED-0E005C07B97F}" type="slidenum">
              <a:rPr lang="en-US" sz="1050" smtClean="0"/>
              <a:pPr>
                <a:spcAft>
                  <a:spcPts val="600"/>
                </a:spcAft>
              </a:pPr>
              <a:t>19</a:t>
            </a:fld>
            <a:endParaRPr lang="en-US" sz="1050"/>
          </a:p>
        </p:txBody>
      </p:sp>
      <p:sp>
        <p:nvSpPr>
          <p:cNvPr id="2" name="TextBox 1">
            <a:extLst>
              <a:ext uri="{FF2B5EF4-FFF2-40B4-BE49-F238E27FC236}">
                <a16:creationId xmlns:a16="http://schemas.microsoft.com/office/drawing/2014/main" id="{36DEE171-7258-724C-7CF7-3E1097782DD8}"/>
              </a:ext>
            </a:extLst>
          </p:cNvPr>
          <p:cNvSpPr txBox="1"/>
          <p:nvPr/>
        </p:nvSpPr>
        <p:spPr>
          <a:xfrm>
            <a:off x="449942" y="6379509"/>
            <a:ext cx="10598425" cy="430887"/>
          </a:xfrm>
          <a:prstGeom prst="rect">
            <a:avLst/>
          </a:prstGeom>
          <a:noFill/>
        </p:spPr>
        <p:txBody>
          <a:bodyPr wrap="square">
            <a:spAutoFit/>
          </a:bodyPr>
          <a:lstStyle/>
          <a:p>
            <a:r>
              <a:rPr lang="en-US" sz="1100" dirty="0"/>
              <a:t>Liu, X., Yang, F., Wei, H., &amp; Gao, M. (2022). </a:t>
            </a:r>
            <a:r>
              <a:rPr lang="en-US" sz="1100" i="1" dirty="0"/>
              <a:t>Shadow removal from UAV images based on color and texture equalization compensation of local homogeneous regions.</a:t>
            </a:r>
            <a:r>
              <a:rPr lang="en-US" sz="1100" dirty="0"/>
              <a:t> </a:t>
            </a:r>
            <a:r>
              <a:rPr lang="en-US" sz="1100" i="1" dirty="0"/>
              <a:t>Remote Sensing, 14</a:t>
            </a:r>
            <a:r>
              <a:rPr lang="en-US" sz="1100" dirty="0"/>
              <a:t>(11), 2616. </a:t>
            </a:r>
            <a:r>
              <a:rPr lang="en-US" sz="1100" dirty="0">
                <a:hlinkClick r:id="rId4">
                  <a:extLst>
                    <a:ext uri="{A12FA001-AC4F-418D-AE19-62706E023703}">
                      <ahyp:hlinkClr xmlns:ahyp="http://schemas.microsoft.com/office/drawing/2018/hyperlinkcolor" val="tx"/>
                    </a:ext>
                  </a:extLst>
                </a:hlinkClick>
              </a:rPr>
              <a:t>https://doi.org/10.3390/rs14112616</a:t>
            </a:r>
            <a:endParaRPr lang="en-US" sz="1100" dirty="0"/>
          </a:p>
        </p:txBody>
      </p:sp>
      <p:graphicFrame>
        <p:nvGraphicFramePr>
          <p:cNvPr id="10" name="Rectangle 1">
            <a:extLst>
              <a:ext uri="{FF2B5EF4-FFF2-40B4-BE49-F238E27FC236}">
                <a16:creationId xmlns:a16="http://schemas.microsoft.com/office/drawing/2014/main" id="{0AB326FA-4305-33C9-AEC3-1684DF43C8B4}"/>
              </a:ext>
            </a:extLst>
          </p:cNvPr>
          <p:cNvGraphicFramePr/>
          <p:nvPr>
            <p:extLst>
              <p:ext uri="{D42A27DB-BD31-4B8C-83A1-F6EECF244321}">
                <p14:modId xmlns:p14="http://schemas.microsoft.com/office/powerpoint/2010/main" val="3711025940"/>
              </p:ext>
            </p:extLst>
          </p:nvPr>
        </p:nvGraphicFramePr>
        <p:xfrm>
          <a:off x="0" y="4276999"/>
          <a:ext cx="10959766" cy="20313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CasellaDiTesto 4">
            <a:extLst>
              <a:ext uri="{FF2B5EF4-FFF2-40B4-BE49-F238E27FC236}">
                <a16:creationId xmlns:a16="http://schemas.microsoft.com/office/drawing/2014/main" id="{AC6A3D28-1BF7-5ACA-3021-C21F6BD13E44}"/>
              </a:ext>
            </a:extLst>
          </p:cNvPr>
          <p:cNvSpPr txBox="1"/>
          <p:nvPr/>
        </p:nvSpPr>
        <p:spPr>
          <a:xfrm>
            <a:off x="1582153" y="-27427"/>
            <a:ext cx="9859880" cy="523220"/>
          </a:xfrm>
          <a:prstGeom prst="rect">
            <a:avLst/>
          </a:prstGeom>
          <a:noFill/>
        </p:spPr>
        <p:txBody>
          <a:bodyPr wrap="square">
            <a:spAutoFit/>
          </a:bodyPr>
          <a:lstStyle/>
          <a:p>
            <a:pPr marL="630238" marR="0" lvl="0" indent="-630238"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tab pos="630238" algn="l"/>
              </a:tabLst>
            </a:pPr>
            <a:r>
              <a:rPr kumimoji="0" lang="en-US" altLang="en-US" sz="2800" b="1" i="0" u="none" strike="noStrike" cap="none" normalizeH="0" baseline="0" dirty="0">
                <a:ln>
                  <a:noFill/>
                </a:ln>
                <a:solidFill>
                  <a:schemeClr val="tx1"/>
                </a:solidFill>
                <a:effectLst/>
              </a:rPr>
              <a:t>Shadows and occluded areas</a:t>
            </a:r>
            <a:r>
              <a:rPr kumimoji="0" lang="en-US" altLang="en-US" sz="2800" b="0" i="0" u="none" strike="noStrike" cap="none" normalizeH="0" baseline="0" dirty="0">
                <a:ln>
                  <a:noFill/>
                </a:ln>
                <a:solidFill>
                  <a:schemeClr val="tx1"/>
                </a:solidFill>
                <a:effectLst/>
              </a:rPr>
              <a:t> remain inadequately addressed.</a:t>
            </a:r>
          </a:p>
        </p:txBody>
      </p:sp>
      <p:sp>
        <p:nvSpPr>
          <p:cNvPr id="8" name="CasellaDiTesto 7">
            <a:extLst>
              <a:ext uri="{FF2B5EF4-FFF2-40B4-BE49-F238E27FC236}">
                <a16:creationId xmlns:a16="http://schemas.microsoft.com/office/drawing/2014/main" id="{15E1F22D-D269-43EE-9CA8-38A55075769F}"/>
              </a:ext>
            </a:extLst>
          </p:cNvPr>
          <p:cNvSpPr txBox="1"/>
          <p:nvPr/>
        </p:nvSpPr>
        <p:spPr>
          <a:xfrm>
            <a:off x="7206916" y="1230011"/>
            <a:ext cx="4728412" cy="3046988"/>
          </a:xfrm>
          <a:prstGeom prst="rect">
            <a:avLst/>
          </a:prstGeom>
          <a:noFill/>
        </p:spPr>
        <p:txBody>
          <a:bodyPr wrap="square">
            <a:spAutoFit/>
          </a:bodyPr>
          <a:lstStyle/>
          <a:p>
            <a:r>
              <a:rPr lang="en-US" sz="2400" dirty="0"/>
              <a:t>This setup allowed them to evaluate how shadows from buildings, trees, and other structures influence reflectance values in both vegetated and non-vegetated areas, which is critical for accurate surface reflectance and vegetation index estimation.</a:t>
            </a:r>
          </a:p>
        </p:txBody>
      </p:sp>
    </p:spTree>
    <p:extLst>
      <p:ext uri="{BB962C8B-B14F-4D97-AF65-F5344CB8AC3E}">
        <p14:creationId xmlns:p14="http://schemas.microsoft.com/office/powerpoint/2010/main" val="935766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716BC-6BC9-E40B-0C52-B3FC82649E31}"/>
            </a:ext>
          </a:extLst>
        </p:cNvPr>
        <p:cNvGrpSpPr/>
        <p:nvPr/>
      </p:nvGrpSpPr>
      <p:grpSpPr>
        <a:xfrm>
          <a:off x="0" y="0"/>
          <a:ext cx="0" cy="0"/>
          <a:chOff x="0" y="0"/>
          <a:chExt cx="0" cy="0"/>
        </a:xfrm>
      </p:grpSpPr>
      <p:pic>
        <p:nvPicPr>
          <p:cNvPr id="6" name="Picture 5" descr="A map of a country&#10;&#10;AI-generated content may be incorrect.">
            <a:extLst>
              <a:ext uri="{FF2B5EF4-FFF2-40B4-BE49-F238E27FC236}">
                <a16:creationId xmlns:a16="http://schemas.microsoft.com/office/drawing/2014/main" id="{67EEEC23-D2CD-CD98-08D3-22336B294E50}"/>
              </a:ext>
            </a:extLst>
          </p:cNvPr>
          <p:cNvPicPr>
            <a:picLocks noChangeAspect="1"/>
          </p:cNvPicPr>
          <p:nvPr/>
        </p:nvPicPr>
        <p:blipFill>
          <a:blip r:embed="rId3"/>
          <a:srcRect l="3681" t="49255" r="3681" b="915"/>
          <a:stretch>
            <a:fillRect/>
          </a:stretch>
        </p:blipFill>
        <p:spPr>
          <a:xfrm>
            <a:off x="366584" y="563926"/>
            <a:ext cx="6683922" cy="3640784"/>
          </a:xfrm>
          <a:prstGeom prst="rect">
            <a:avLst/>
          </a:prstGeom>
        </p:spPr>
      </p:pic>
      <p:sp>
        <p:nvSpPr>
          <p:cNvPr id="4" name="Slide Number Placeholder 3">
            <a:extLst>
              <a:ext uri="{FF2B5EF4-FFF2-40B4-BE49-F238E27FC236}">
                <a16:creationId xmlns:a16="http://schemas.microsoft.com/office/drawing/2014/main" id="{617FF217-054F-E63F-83F1-FCDAD8E691B9}"/>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a:spcAft>
                <a:spcPts val="600"/>
              </a:spcAft>
            </a:pPr>
            <a:fld id="{A172D096-160C-4799-B4ED-0E005C07B97F}" type="slidenum">
              <a:rPr lang="en-US" sz="1050" smtClean="0"/>
              <a:pPr>
                <a:spcAft>
                  <a:spcPts val="600"/>
                </a:spcAft>
              </a:pPr>
              <a:t>20</a:t>
            </a:fld>
            <a:endParaRPr lang="en-US" sz="1050"/>
          </a:p>
        </p:txBody>
      </p:sp>
      <p:sp>
        <p:nvSpPr>
          <p:cNvPr id="2" name="TextBox 1">
            <a:extLst>
              <a:ext uri="{FF2B5EF4-FFF2-40B4-BE49-F238E27FC236}">
                <a16:creationId xmlns:a16="http://schemas.microsoft.com/office/drawing/2014/main" id="{97304C8B-5042-5951-C2F8-0DEADA23C003}"/>
              </a:ext>
            </a:extLst>
          </p:cNvPr>
          <p:cNvSpPr txBox="1"/>
          <p:nvPr/>
        </p:nvSpPr>
        <p:spPr>
          <a:xfrm>
            <a:off x="614058" y="6385330"/>
            <a:ext cx="10598425" cy="461665"/>
          </a:xfrm>
          <a:prstGeom prst="rect">
            <a:avLst/>
          </a:prstGeom>
          <a:noFill/>
        </p:spPr>
        <p:txBody>
          <a:bodyPr wrap="square">
            <a:spAutoFit/>
          </a:bodyPr>
          <a:lstStyle/>
          <a:p>
            <a:r>
              <a:rPr lang="en-US" sz="1200" dirty="0"/>
              <a:t>Liu, X., Yang, F., Wei, H., &amp; Gao, M. (2022). </a:t>
            </a:r>
            <a:r>
              <a:rPr lang="en-US" sz="1200" i="1" dirty="0"/>
              <a:t>Shadow removal from UAV images based on color and texture equalization compensation of local homogeneous regions.</a:t>
            </a:r>
            <a:r>
              <a:rPr lang="en-US" sz="1200" dirty="0"/>
              <a:t> </a:t>
            </a:r>
            <a:r>
              <a:rPr lang="en-US" sz="1200" i="1" dirty="0"/>
              <a:t>Remote Sensing, 14</a:t>
            </a:r>
            <a:r>
              <a:rPr lang="en-US" sz="1200" dirty="0"/>
              <a:t>(11), 2616. </a:t>
            </a:r>
            <a:r>
              <a:rPr lang="en-US" sz="1200" dirty="0">
                <a:hlinkClick r:id="rId4">
                  <a:extLst>
                    <a:ext uri="{A12FA001-AC4F-418D-AE19-62706E023703}">
                      <ahyp:hlinkClr xmlns:ahyp="http://schemas.microsoft.com/office/drawing/2018/hyperlinkcolor" val="tx"/>
                    </a:ext>
                  </a:extLst>
                </a:hlinkClick>
              </a:rPr>
              <a:t>https://doi.org/10.3390/rs14112616</a:t>
            </a:r>
            <a:endParaRPr lang="en-US" sz="1200" dirty="0"/>
          </a:p>
        </p:txBody>
      </p:sp>
      <p:graphicFrame>
        <p:nvGraphicFramePr>
          <p:cNvPr id="10" name="Rectangle 1">
            <a:extLst>
              <a:ext uri="{FF2B5EF4-FFF2-40B4-BE49-F238E27FC236}">
                <a16:creationId xmlns:a16="http://schemas.microsoft.com/office/drawing/2014/main" id="{B4F9B971-F133-EE26-734E-35B9BD7AC19B}"/>
              </a:ext>
            </a:extLst>
          </p:cNvPr>
          <p:cNvGraphicFramePr/>
          <p:nvPr>
            <p:extLst>
              <p:ext uri="{D42A27DB-BD31-4B8C-83A1-F6EECF244321}">
                <p14:modId xmlns:p14="http://schemas.microsoft.com/office/powerpoint/2010/main" val="2691775791"/>
              </p:ext>
            </p:extLst>
          </p:nvPr>
        </p:nvGraphicFramePr>
        <p:xfrm>
          <a:off x="0" y="4473682"/>
          <a:ext cx="8539915" cy="175432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CasellaDiTesto 2">
            <a:extLst>
              <a:ext uri="{FF2B5EF4-FFF2-40B4-BE49-F238E27FC236}">
                <a16:creationId xmlns:a16="http://schemas.microsoft.com/office/drawing/2014/main" id="{556FEEF3-0C7A-72CE-FF26-EFF72FA49354}"/>
              </a:ext>
            </a:extLst>
          </p:cNvPr>
          <p:cNvSpPr txBox="1"/>
          <p:nvPr/>
        </p:nvSpPr>
        <p:spPr>
          <a:xfrm>
            <a:off x="1582153" y="-27427"/>
            <a:ext cx="9859880" cy="523220"/>
          </a:xfrm>
          <a:prstGeom prst="rect">
            <a:avLst/>
          </a:prstGeom>
          <a:noFill/>
        </p:spPr>
        <p:txBody>
          <a:bodyPr wrap="square">
            <a:spAutoFit/>
          </a:bodyPr>
          <a:lstStyle/>
          <a:p>
            <a:pPr marL="630238" marR="0" lvl="0" indent="-630238"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tab pos="630238" algn="l"/>
              </a:tabLst>
            </a:pPr>
            <a:r>
              <a:rPr kumimoji="0" lang="en-US" altLang="en-US" sz="2800" b="1" i="0" u="none" strike="noStrike" cap="none" normalizeH="0" baseline="0" dirty="0">
                <a:ln>
                  <a:noFill/>
                </a:ln>
                <a:solidFill>
                  <a:schemeClr val="tx1"/>
                </a:solidFill>
                <a:effectLst/>
              </a:rPr>
              <a:t>Shadows and occluded areas</a:t>
            </a:r>
            <a:r>
              <a:rPr kumimoji="0" lang="en-US" altLang="en-US" sz="2800" b="0" i="0" u="none" strike="noStrike" cap="none" normalizeH="0" baseline="0" dirty="0">
                <a:ln>
                  <a:noFill/>
                </a:ln>
                <a:solidFill>
                  <a:schemeClr val="tx1"/>
                </a:solidFill>
                <a:effectLst/>
              </a:rPr>
              <a:t> remain inadequately addressed.</a:t>
            </a:r>
          </a:p>
        </p:txBody>
      </p:sp>
      <p:sp>
        <p:nvSpPr>
          <p:cNvPr id="7" name="CasellaDiTesto 6">
            <a:extLst>
              <a:ext uri="{FF2B5EF4-FFF2-40B4-BE49-F238E27FC236}">
                <a16:creationId xmlns:a16="http://schemas.microsoft.com/office/drawing/2014/main" id="{7568F630-17B5-C903-21E9-C4B8506A426F}"/>
              </a:ext>
            </a:extLst>
          </p:cNvPr>
          <p:cNvSpPr txBox="1"/>
          <p:nvPr/>
        </p:nvSpPr>
        <p:spPr>
          <a:xfrm>
            <a:off x="7182853" y="440897"/>
            <a:ext cx="5009147" cy="4016484"/>
          </a:xfrm>
          <a:prstGeom prst="rect">
            <a:avLst/>
          </a:prstGeom>
          <a:noFill/>
        </p:spPr>
        <p:txBody>
          <a:bodyPr wrap="square">
            <a:spAutoFit/>
          </a:bodyPr>
          <a:lstStyle/>
          <a:p>
            <a:pPr algn="just"/>
            <a:r>
              <a:rPr lang="en-US" sz="1700" dirty="0"/>
              <a:t>The </a:t>
            </a:r>
            <a:r>
              <a:rPr lang="en-US" sz="1700" b="1" dirty="0"/>
              <a:t>bottom row</a:t>
            </a:r>
            <a:r>
              <a:rPr lang="en-US" sz="1700" dirty="0"/>
              <a:t> displays the </a:t>
            </a:r>
            <a:r>
              <a:rPr lang="en-US" sz="1700" b="1" dirty="0"/>
              <a:t>shadow masks</a:t>
            </a:r>
            <a:r>
              <a:rPr lang="en-US" sz="1700" dirty="0"/>
              <a:t> that correspond to each region of interest. These masks highlight the detected shadowed areas that were later used in the </a:t>
            </a:r>
            <a:r>
              <a:rPr lang="en-US" sz="1700" b="1" dirty="0"/>
              <a:t>shadow compensation and correction process</a:t>
            </a:r>
            <a:r>
              <a:rPr lang="en-US" sz="1700" dirty="0"/>
              <a:t>.</a:t>
            </a:r>
          </a:p>
          <a:p>
            <a:pPr algn="just"/>
            <a:endParaRPr lang="en-US" sz="1700" dirty="0"/>
          </a:p>
          <a:p>
            <a:pPr algn="just"/>
            <a:r>
              <a:rPr lang="en-US" sz="1700" dirty="0"/>
              <a:t>By separating shadows in both </a:t>
            </a:r>
            <a:r>
              <a:rPr lang="en-US" sz="1700" b="1" dirty="0"/>
              <a:t>urban and agricultural scenes</a:t>
            </a:r>
            <a:r>
              <a:rPr lang="en-US" sz="1700" dirty="0"/>
              <a:t>, they were able to assess how effectively the model could identify and correct varying shadow patterns under different surface and lighting conditions.</a:t>
            </a:r>
          </a:p>
          <a:p>
            <a:pPr algn="just"/>
            <a:endParaRPr lang="en-US" sz="1700" dirty="0"/>
          </a:p>
          <a:p>
            <a:pPr algn="just"/>
            <a:r>
              <a:rPr lang="en-US" sz="1700" dirty="0"/>
              <a:t>This step is essential for improving reflectance accuracy and ensuring reliable vegetation and surface analysis from UAV imagery.</a:t>
            </a:r>
          </a:p>
        </p:txBody>
      </p:sp>
    </p:spTree>
    <p:extLst>
      <p:ext uri="{BB962C8B-B14F-4D97-AF65-F5344CB8AC3E}">
        <p14:creationId xmlns:p14="http://schemas.microsoft.com/office/powerpoint/2010/main" val="3432448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8BA32-30B8-BF7C-A83A-24D27417B064}"/>
              </a:ext>
            </a:extLst>
          </p:cNvPr>
          <p:cNvSpPr>
            <a:spLocks noGrp="1"/>
          </p:cNvSpPr>
          <p:nvPr>
            <p:ph type="title"/>
          </p:nvPr>
        </p:nvSpPr>
        <p:spPr>
          <a:xfrm>
            <a:off x="59091" y="2017420"/>
            <a:ext cx="1639258" cy="1411580"/>
          </a:xfrm>
        </p:spPr>
        <p:txBody>
          <a:bodyPr vert="horz" lIns="91440" tIns="45720" rIns="91440" bIns="45720" rtlCol="0" anchor="b">
            <a:noAutofit/>
          </a:bodyPr>
          <a:lstStyle/>
          <a:p>
            <a:pPr>
              <a:spcBef>
                <a:spcPct val="0"/>
              </a:spcBef>
            </a:pPr>
            <a:r>
              <a:rPr lang="en-US" sz="2400" b="1" i="1" dirty="0">
                <a:solidFill>
                  <a:srgbClr val="0070C0"/>
                </a:solidFill>
                <a:latin typeface="+mn-lt"/>
              </a:rPr>
              <a:t>Uncertainty sources affecting UAV spectral imaging</a:t>
            </a:r>
          </a:p>
        </p:txBody>
      </p:sp>
      <p:pic>
        <p:nvPicPr>
          <p:cNvPr id="6" name="Picture 5" descr="A close-up of a computer&#10;&#10;AI-generated content may be incorrect.">
            <a:extLst>
              <a:ext uri="{FF2B5EF4-FFF2-40B4-BE49-F238E27FC236}">
                <a16:creationId xmlns:a16="http://schemas.microsoft.com/office/drawing/2014/main" id="{9BF8F023-2A56-02A4-A7DF-29C90E28D0C3}"/>
              </a:ext>
            </a:extLst>
          </p:cNvPr>
          <p:cNvPicPr>
            <a:picLocks noChangeAspect="1"/>
          </p:cNvPicPr>
          <p:nvPr/>
        </p:nvPicPr>
        <p:blipFill rotWithShape="1">
          <a:blip r:embed="rId3">
            <a:extLst>
              <a:ext uri="{28A0092B-C50C-407E-A947-70E740481C1C}">
                <a14:useLocalDpi xmlns:a14="http://schemas.microsoft.com/office/drawing/2010/main" val="0"/>
              </a:ext>
            </a:extLst>
          </a:blip>
          <a:srcRect t="1204" r="-4" b="-3"/>
          <a:stretch/>
        </p:blipFill>
        <p:spPr>
          <a:xfrm>
            <a:off x="12750602" y="124490"/>
            <a:ext cx="3762302" cy="3304510"/>
          </a:xfrm>
          <a:prstGeom prst="rect">
            <a:avLst/>
          </a:prstGeom>
        </p:spPr>
      </p:pic>
      <p:sp>
        <p:nvSpPr>
          <p:cNvPr id="4" name="Slide Number Placeholder 3">
            <a:extLst>
              <a:ext uri="{FF2B5EF4-FFF2-40B4-BE49-F238E27FC236}">
                <a16:creationId xmlns:a16="http://schemas.microsoft.com/office/drawing/2014/main" id="{6C752D3E-2C1C-4C98-6065-21DF0E04ACAE}"/>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a:spcAft>
                <a:spcPts val="600"/>
              </a:spcAft>
            </a:pPr>
            <a:fld id="{A172D096-160C-4799-B4ED-0E005C07B97F}" type="slidenum">
              <a:rPr lang="en-US" sz="1050">
                <a:solidFill>
                  <a:schemeClr val="tx2"/>
                </a:solidFill>
              </a:rPr>
              <a:pPr>
                <a:spcAft>
                  <a:spcPts val="600"/>
                </a:spcAft>
              </a:pPr>
              <a:t>21</a:t>
            </a:fld>
            <a:endParaRPr lang="en-US" sz="1050">
              <a:solidFill>
                <a:schemeClr val="tx2"/>
              </a:solidFill>
            </a:endParaRPr>
          </a:p>
        </p:txBody>
      </p:sp>
      <p:sp>
        <p:nvSpPr>
          <p:cNvPr id="8" name="TextBox 7">
            <a:extLst>
              <a:ext uri="{FF2B5EF4-FFF2-40B4-BE49-F238E27FC236}">
                <a16:creationId xmlns:a16="http://schemas.microsoft.com/office/drawing/2014/main" id="{607C27EF-2A67-6485-DC3B-6DD0A7A1DCA7}"/>
              </a:ext>
            </a:extLst>
          </p:cNvPr>
          <p:cNvSpPr txBox="1"/>
          <p:nvPr/>
        </p:nvSpPr>
        <p:spPr>
          <a:xfrm>
            <a:off x="127198" y="6363245"/>
            <a:ext cx="11085285" cy="461665"/>
          </a:xfrm>
          <a:prstGeom prst="rect">
            <a:avLst/>
          </a:prstGeom>
          <a:noFill/>
        </p:spPr>
        <p:txBody>
          <a:bodyPr wrap="square">
            <a:spAutoFit/>
          </a:bodyPr>
          <a:lstStyle/>
          <a:p>
            <a:pPr algn="ctr"/>
            <a:r>
              <a:rPr lang="en-US" sz="1200" dirty="0" err="1"/>
              <a:t>Khalesi</a:t>
            </a:r>
            <a:r>
              <a:rPr lang="en-US" sz="1200" dirty="0"/>
              <a:t>, F., Daponte, P., De Vito, L., Picariello, F., &amp; </a:t>
            </a:r>
            <a:r>
              <a:rPr lang="en-US" sz="1200" dirty="0" err="1"/>
              <a:t>Tudosa</a:t>
            </a:r>
            <a:r>
              <a:rPr lang="en-US" sz="1200" dirty="0"/>
              <a:t>, I. (2022). </a:t>
            </a:r>
            <a:r>
              <a:rPr lang="en-US" sz="1200" i="1" dirty="0"/>
              <a:t>UAV in Precision Agriculture: A Preliminary Assessment of Uncertainty for Vegetation Health Index.</a:t>
            </a:r>
            <a:r>
              <a:rPr lang="en-US" sz="1200" dirty="0"/>
              <a:t> IEEE Workshop on Metrology for Agriculture and Forestry (</a:t>
            </a:r>
            <a:r>
              <a:rPr lang="en-US" sz="1200" dirty="0" err="1"/>
              <a:t>MetroAgriFor</a:t>
            </a:r>
            <a:r>
              <a:rPr lang="en-US" sz="1200" dirty="0"/>
              <a:t>), Perugia, Italy, pp. 94–99. https://doi.org/10.1109/MetroAgriFor55389.2022.9964645</a:t>
            </a:r>
          </a:p>
        </p:txBody>
      </p:sp>
      <p:pic>
        <p:nvPicPr>
          <p:cNvPr id="3" name="Picture 5" descr="A close-up of a computer&#10;&#10;AI-generated content may be incorrect.">
            <a:extLst>
              <a:ext uri="{FF2B5EF4-FFF2-40B4-BE49-F238E27FC236}">
                <a16:creationId xmlns:a16="http://schemas.microsoft.com/office/drawing/2014/main" id="{E793CDDF-F453-045F-AE43-EE61DB0F760B}"/>
              </a:ext>
            </a:extLst>
          </p:cNvPr>
          <p:cNvPicPr>
            <a:picLocks noChangeAspect="1"/>
          </p:cNvPicPr>
          <p:nvPr/>
        </p:nvPicPr>
        <p:blipFill rotWithShape="1">
          <a:blip r:embed="rId3">
            <a:extLst>
              <a:ext uri="{28A0092B-C50C-407E-A947-70E740481C1C}">
                <a14:useLocalDpi xmlns:a14="http://schemas.microsoft.com/office/drawing/2010/main" val="0"/>
              </a:ext>
            </a:extLst>
          </a:blip>
          <a:srcRect l="32058" t="31460" r="31482" b="31911"/>
          <a:stretch>
            <a:fillRect/>
          </a:stretch>
        </p:blipFill>
        <p:spPr>
          <a:xfrm>
            <a:off x="5545556" y="2154377"/>
            <a:ext cx="2478506" cy="2213654"/>
          </a:xfrm>
          <a:prstGeom prst="rect">
            <a:avLst/>
          </a:prstGeom>
        </p:spPr>
      </p:pic>
      <p:pic>
        <p:nvPicPr>
          <p:cNvPr id="5" name="Picture 5" descr="A close-up of a computer&#10;&#10;AI-generated content may be incorrect.">
            <a:extLst>
              <a:ext uri="{FF2B5EF4-FFF2-40B4-BE49-F238E27FC236}">
                <a16:creationId xmlns:a16="http://schemas.microsoft.com/office/drawing/2014/main" id="{16BC7E47-3821-CD0C-C08F-1D9B65599ED2}"/>
              </a:ext>
            </a:extLst>
          </p:cNvPr>
          <p:cNvPicPr>
            <a:picLocks noChangeAspect="1"/>
          </p:cNvPicPr>
          <p:nvPr/>
        </p:nvPicPr>
        <p:blipFill rotWithShape="1">
          <a:blip r:embed="rId3">
            <a:extLst>
              <a:ext uri="{28A0092B-C50C-407E-A947-70E740481C1C}">
                <a14:useLocalDpi xmlns:a14="http://schemas.microsoft.com/office/drawing/2010/main" val="0"/>
              </a:ext>
            </a:extLst>
          </a:blip>
          <a:srcRect l="29045" t="-189" r="29963" b="68670"/>
          <a:stretch>
            <a:fillRect/>
          </a:stretch>
        </p:blipFill>
        <p:spPr>
          <a:xfrm>
            <a:off x="5391547" y="0"/>
            <a:ext cx="2786525" cy="1904893"/>
          </a:xfrm>
          <a:prstGeom prst="rect">
            <a:avLst/>
          </a:prstGeom>
        </p:spPr>
      </p:pic>
      <p:pic>
        <p:nvPicPr>
          <p:cNvPr id="7" name="Picture 5" descr="A close-up of a computer&#10;&#10;AI-generated content may be incorrect.">
            <a:extLst>
              <a:ext uri="{FF2B5EF4-FFF2-40B4-BE49-F238E27FC236}">
                <a16:creationId xmlns:a16="http://schemas.microsoft.com/office/drawing/2014/main" id="{AD3F82F5-1B1E-3C5D-F527-1F54DF4DDDFF}"/>
              </a:ext>
            </a:extLst>
          </p:cNvPr>
          <p:cNvPicPr>
            <a:picLocks noChangeAspect="1"/>
          </p:cNvPicPr>
          <p:nvPr/>
        </p:nvPicPr>
        <p:blipFill rotWithShape="1">
          <a:blip r:embed="rId3">
            <a:extLst>
              <a:ext uri="{28A0092B-C50C-407E-A947-70E740481C1C}">
                <a14:useLocalDpi xmlns:a14="http://schemas.microsoft.com/office/drawing/2010/main" val="0"/>
              </a:ext>
            </a:extLst>
          </a:blip>
          <a:srcRect t="33475" r="70339" b="35808"/>
          <a:stretch>
            <a:fillRect/>
          </a:stretch>
        </p:blipFill>
        <p:spPr>
          <a:xfrm>
            <a:off x="2759257" y="2345236"/>
            <a:ext cx="2016279" cy="1856414"/>
          </a:xfrm>
          <a:prstGeom prst="rect">
            <a:avLst/>
          </a:prstGeom>
        </p:spPr>
      </p:pic>
      <p:pic>
        <p:nvPicPr>
          <p:cNvPr id="9" name="Picture 5" descr="A close-up of a computer&#10;&#10;AI-generated content may be incorrect.">
            <a:extLst>
              <a:ext uri="{FF2B5EF4-FFF2-40B4-BE49-F238E27FC236}">
                <a16:creationId xmlns:a16="http://schemas.microsoft.com/office/drawing/2014/main" id="{13D1EDB8-FD34-4D64-7C15-8A1CF1274D10}"/>
              </a:ext>
            </a:extLst>
          </p:cNvPr>
          <p:cNvPicPr>
            <a:picLocks noChangeAspect="1"/>
          </p:cNvPicPr>
          <p:nvPr/>
        </p:nvPicPr>
        <p:blipFill rotWithShape="1">
          <a:blip r:embed="rId3">
            <a:extLst>
              <a:ext uri="{28A0092B-C50C-407E-A947-70E740481C1C}">
                <a14:useLocalDpi xmlns:a14="http://schemas.microsoft.com/office/drawing/2010/main" val="0"/>
              </a:ext>
            </a:extLst>
          </a:blip>
          <a:srcRect l="70015" t="31388" r="94" b="35564"/>
          <a:stretch>
            <a:fillRect/>
          </a:stretch>
        </p:blipFill>
        <p:spPr>
          <a:xfrm>
            <a:off x="9083726" y="2262583"/>
            <a:ext cx="2031960" cy="1997242"/>
          </a:xfrm>
          <a:prstGeom prst="rect">
            <a:avLst/>
          </a:prstGeom>
        </p:spPr>
      </p:pic>
      <p:pic>
        <p:nvPicPr>
          <p:cNvPr id="10" name="Picture 5" descr="A close-up of a computer&#10;&#10;AI-generated content may be incorrect.">
            <a:extLst>
              <a:ext uri="{FF2B5EF4-FFF2-40B4-BE49-F238E27FC236}">
                <a16:creationId xmlns:a16="http://schemas.microsoft.com/office/drawing/2014/main" id="{F55DA329-3195-6CCC-D062-7104C0020BCA}"/>
              </a:ext>
            </a:extLst>
          </p:cNvPr>
          <p:cNvPicPr>
            <a:picLocks noChangeAspect="1"/>
          </p:cNvPicPr>
          <p:nvPr/>
        </p:nvPicPr>
        <p:blipFill rotWithShape="1">
          <a:blip r:embed="rId3">
            <a:extLst>
              <a:ext uri="{28A0092B-C50C-407E-A947-70E740481C1C}">
                <a14:useLocalDpi xmlns:a14="http://schemas.microsoft.com/office/drawing/2010/main" val="0"/>
              </a:ext>
            </a:extLst>
          </a:blip>
          <a:srcRect l="15940" t="70394" r="52202" b="-257"/>
          <a:stretch>
            <a:fillRect/>
          </a:stretch>
        </p:blipFill>
        <p:spPr>
          <a:xfrm>
            <a:off x="4185989" y="4500334"/>
            <a:ext cx="2165685" cy="1804736"/>
          </a:xfrm>
          <a:prstGeom prst="rect">
            <a:avLst/>
          </a:prstGeom>
        </p:spPr>
      </p:pic>
      <p:pic>
        <p:nvPicPr>
          <p:cNvPr id="11" name="Picture 5" descr="A close-up of a computer&#10;&#10;AI-generated content may be incorrect.">
            <a:extLst>
              <a:ext uri="{FF2B5EF4-FFF2-40B4-BE49-F238E27FC236}">
                <a16:creationId xmlns:a16="http://schemas.microsoft.com/office/drawing/2014/main" id="{1D0B748E-7471-1C3F-C2F3-E77FE62E1112}"/>
              </a:ext>
            </a:extLst>
          </p:cNvPr>
          <p:cNvPicPr>
            <a:picLocks noChangeAspect="1"/>
          </p:cNvPicPr>
          <p:nvPr/>
        </p:nvPicPr>
        <p:blipFill rotWithShape="1">
          <a:blip r:embed="rId3">
            <a:extLst>
              <a:ext uri="{28A0092B-C50C-407E-A947-70E740481C1C}">
                <a14:useLocalDpi xmlns:a14="http://schemas.microsoft.com/office/drawing/2010/main" val="0"/>
              </a:ext>
            </a:extLst>
          </a:blip>
          <a:srcRect l="54983" t="70387" r="8203" b="921"/>
          <a:stretch>
            <a:fillRect/>
          </a:stretch>
        </p:blipFill>
        <p:spPr>
          <a:xfrm>
            <a:off x="6981019" y="4496411"/>
            <a:ext cx="2502568" cy="1733982"/>
          </a:xfrm>
          <a:prstGeom prst="rect">
            <a:avLst/>
          </a:prstGeom>
        </p:spPr>
      </p:pic>
      <p:sp>
        <p:nvSpPr>
          <p:cNvPr id="13" name="CasellaDiTesto 12">
            <a:extLst>
              <a:ext uri="{FF2B5EF4-FFF2-40B4-BE49-F238E27FC236}">
                <a16:creationId xmlns:a16="http://schemas.microsoft.com/office/drawing/2014/main" id="{137C4F2B-1805-65FA-08D5-6B47010FD7D0}"/>
              </a:ext>
            </a:extLst>
          </p:cNvPr>
          <p:cNvSpPr txBox="1"/>
          <p:nvPr/>
        </p:nvSpPr>
        <p:spPr>
          <a:xfrm>
            <a:off x="127198" y="4259825"/>
            <a:ext cx="3528260" cy="923330"/>
          </a:xfrm>
          <a:prstGeom prst="rect">
            <a:avLst/>
          </a:prstGeom>
          <a:noFill/>
        </p:spPr>
        <p:txBody>
          <a:bodyPr wrap="square">
            <a:spAutoFit/>
          </a:bodyPr>
          <a:lstStyle/>
          <a:p>
            <a:pPr algn="just"/>
            <a:r>
              <a:rPr lang="en-US" dirty="0"/>
              <a:t>refers to variations in solar radiation intensity due to time of day or atmospheric conditions.</a:t>
            </a:r>
            <a:endParaRPr lang="it-IT" dirty="0"/>
          </a:p>
        </p:txBody>
      </p:sp>
      <p:sp>
        <p:nvSpPr>
          <p:cNvPr id="15" name="CasellaDiTesto 14">
            <a:extLst>
              <a:ext uri="{FF2B5EF4-FFF2-40B4-BE49-F238E27FC236}">
                <a16:creationId xmlns:a16="http://schemas.microsoft.com/office/drawing/2014/main" id="{92F32BBA-C4ED-B47F-CFD5-F432F25130D2}"/>
              </a:ext>
            </a:extLst>
          </p:cNvPr>
          <p:cNvSpPr txBox="1"/>
          <p:nvPr/>
        </p:nvSpPr>
        <p:spPr>
          <a:xfrm>
            <a:off x="9286826" y="202170"/>
            <a:ext cx="2646318" cy="2031325"/>
          </a:xfrm>
          <a:prstGeom prst="rect">
            <a:avLst/>
          </a:prstGeom>
          <a:noFill/>
        </p:spPr>
        <p:txBody>
          <a:bodyPr wrap="square">
            <a:spAutoFit/>
          </a:bodyPr>
          <a:lstStyle/>
          <a:p>
            <a:pPr algn="just"/>
            <a:r>
              <a:rPr lang="en-US" dirty="0"/>
              <a:t>involves light being scattered by air molecules or aerosols, which alters the direction and intensity of reflected signals captured by the UAV sensors.</a:t>
            </a:r>
          </a:p>
        </p:txBody>
      </p:sp>
      <p:sp>
        <p:nvSpPr>
          <p:cNvPr id="17" name="CasellaDiTesto 16">
            <a:extLst>
              <a:ext uri="{FF2B5EF4-FFF2-40B4-BE49-F238E27FC236}">
                <a16:creationId xmlns:a16="http://schemas.microsoft.com/office/drawing/2014/main" id="{555953AA-BCEF-C26E-C25C-7D851FD319F2}"/>
              </a:ext>
            </a:extLst>
          </p:cNvPr>
          <p:cNvSpPr txBox="1"/>
          <p:nvPr/>
        </p:nvSpPr>
        <p:spPr>
          <a:xfrm>
            <a:off x="685799" y="5311535"/>
            <a:ext cx="3645569" cy="923330"/>
          </a:xfrm>
          <a:prstGeom prst="rect">
            <a:avLst/>
          </a:prstGeom>
          <a:noFill/>
        </p:spPr>
        <p:txBody>
          <a:bodyPr wrap="square">
            <a:spAutoFit/>
          </a:bodyPr>
          <a:lstStyle/>
          <a:p>
            <a:r>
              <a:rPr lang="en-US" dirty="0"/>
              <a:t>where transient clouds partially block sunlight, causing inconsistent illumination across the scene.</a:t>
            </a:r>
            <a:endParaRPr lang="it-IT" dirty="0"/>
          </a:p>
        </p:txBody>
      </p:sp>
      <p:sp>
        <p:nvSpPr>
          <p:cNvPr id="19" name="CasellaDiTesto 18">
            <a:extLst>
              <a:ext uri="{FF2B5EF4-FFF2-40B4-BE49-F238E27FC236}">
                <a16:creationId xmlns:a16="http://schemas.microsoft.com/office/drawing/2014/main" id="{A1A7120A-CDDC-E803-4E52-D42647332E9E}"/>
              </a:ext>
            </a:extLst>
          </p:cNvPr>
          <p:cNvSpPr txBox="1"/>
          <p:nvPr/>
        </p:nvSpPr>
        <p:spPr>
          <a:xfrm>
            <a:off x="9545681" y="4572871"/>
            <a:ext cx="2646319" cy="1477328"/>
          </a:xfrm>
          <a:prstGeom prst="rect">
            <a:avLst/>
          </a:prstGeom>
          <a:noFill/>
        </p:spPr>
        <p:txBody>
          <a:bodyPr wrap="square">
            <a:spAutoFit/>
          </a:bodyPr>
          <a:lstStyle/>
          <a:p>
            <a:r>
              <a:rPr lang="en-US" dirty="0"/>
              <a:t>occurs when areas receive indirect or diffuse light, making it difficult to distinguish between shaded and lit regions.</a:t>
            </a:r>
          </a:p>
        </p:txBody>
      </p:sp>
      <p:sp>
        <p:nvSpPr>
          <p:cNvPr id="21" name="CasellaDiTesto 20">
            <a:extLst>
              <a:ext uri="{FF2B5EF4-FFF2-40B4-BE49-F238E27FC236}">
                <a16:creationId xmlns:a16="http://schemas.microsoft.com/office/drawing/2014/main" id="{FD88A273-E236-9A7F-AD10-70ECC939374A}"/>
              </a:ext>
            </a:extLst>
          </p:cNvPr>
          <p:cNvSpPr txBox="1"/>
          <p:nvPr/>
        </p:nvSpPr>
        <p:spPr>
          <a:xfrm>
            <a:off x="1287380" y="75283"/>
            <a:ext cx="4104168" cy="1200329"/>
          </a:xfrm>
          <a:prstGeom prst="rect">
            <a:avLst/>
          </a:prstGeom>
          <a:noFill/>
        </p:spPr>
        <p:txBody>
          <a:bodyPr wrap="square">
            <a:spAutoFit/>
          </a:bodyPr>
          <a:lstStyle/>
          <a:p>
            <a:r>
              <a:rPr lang="en-US" dirty="0"/>
              <a:t>such as reflections from buildings, trees, or bright surfaces, can introduce unwanted radiance into the image, distorting the true surface reflectance.</a:t>
            </a:r>
          </a:p>
        </p:txBody>
      </p:sp>
      <p:sp>
        <p:nvSpPr>
          <p:cNvPr id="23" name="CasellaDiTesto 22">
            <a:extLst>
              <a:ext uri="{FF2B5EF4-FFF2-40B4-BE49-F238E27FC236}">
                <a16:creationId xmlns:a16="http://schemas.microsoft.com/office/drawing/2014/main" id="{8578592E-895F-6DB9-5D89-B7A0206F435B}"/>
              </a:ext>
            </a:extLst>
          </p:cNvPr>
          <p:cNvSpPr txBox="1"/>
          <p:nvPr/>
        </p:nvSpPr>
        <p:spPr>
          <a:xfrm>
            <a:off x="1698350" y="2202047"/>
            <a:ext cx="10089996" cy="2062103"/>
          </a:xfrm>
          <a:prstGeom prst="rect">
            <a:avLst/>
          </a:prstGeom>
          <a:solidFill>
            <a:schemeClr val="accent3">
              <a:lumMod val="60000"/>
              <a:lumOff val="40000"/>
            </a:schemeClr>
          </a:solidFill>
        </p:spPr>
        <p:txBody>
          <a:bodyPr wrap="square">
            <a:spAutoFit/>
          </a:bodyPr>
          <a:lstStyle/>
          <a:p>
            <a:pPr algn="ctr"/>
            <a:r>
              <a:rPr lang="en-US" sz="3200" dirty="0"/>
              <a:t>Together, these uncertainty sources affect the </a:t>
            </a:r>
            <a:r>
              <a:rPr lang="en-US" sz="3200" b="1" dirty="0"/>
              <a:t>stability and reliability of UAV-derived spectral indices</a:t>
            </a:r>
            <a:r>
              <a:rPr lang="en-US" sz="3200" dirty="0"/>
              <a:t>, </a:t>
            </a:r>
            <a:r>
              <a:rPr lang="en-US" sz="3200" dirty="0">
                <a:solidFill>
                  <a:srgbClr val="FF0000"/>
                </a:solidFill>
              </a:rPr>
              <a:t>emphasizing the need for proper correction models and calibration methods in precision agriculture applications.</a:t>
            </a:r>
          </a:p>
        </p:txBody>
      </p:sp>
    </p:spTree>
    <p:extLst>
      <p:ext uri="{BB962C8B-B14F-4D97-AF65-F5344CB8AC3E}">
        <p14:creationId xmlns:p14="http://schemas.microsoft.com/office/powerpoint/2010/main" val="186502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17"/>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19"/>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1" nodeType="clickEffect">
                                  <p:stCondLst>
                                    <p:cond delay="0"/>
                                  </p:stCondLst>
                                  <p:childTnLst>
                                    <p:set>
                                      <p:cBhvr>
                                        <p:cTn id="62" dur="1" fill="hold">
                                          <p:stCondLst>
                                            <p:cond delay="0"/>
                                          </p:stCondLst>
                                        </p:cTn>
                                        <p:tgtEl>
                                          <p:spTgt spid="21"/>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5" grpId="0"/>
      <p:bldP spid="15" grpId="1"/>
      <p:bldP spid="17" grpId="0"/>
      <p:bldP spid="17" grpId="1"/>
      <p:bldP spid="19" grpId="0"/>
      <p:bldP spid="19" grpId="1"/>
      <p:bldP spid="21" grpId="0"/>
      <p:bldP spid="21" grpId="1"/>
      <p:bldP spid="2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DEC24-74F8-EF53-BF58-9FC2AE07EEFA}"/>
              </a:ext>
            </a:extLst>
          </p:cNvPr>
          <p:cNvSpPr>
            <a:spLocks noGrp="1"/>
          </p:cNvSpPr>
          <p:nvPr>
            <p:ph type="title"/>
          </p:nvPr>
        </p:nvSpPr>
        <p:spPr>
          <a:xfrm>
            <a:off x="1172863" y="327188"/>
            <a:ext cx="10834591" cy="651200"/>
          </a:xfrm>
        </p:spPr>
        <p:txBody>
          <a:bodyPr/>
          <a:lstStyle/>
          <a:p>
            <a:r>
              <a:rPr lang="en-US" sz="4000" b="1" i="1" dirty="0">
                <a:solidFill>
                  <a:srgbClr val="0070C0"/>
                </a:solidFill>
                <a:latin typeface="+mn-lt"/>
              </a:rPr>
              <a:t>Research gaps</a:t>
            </a:r>
          </a:p>
        </p:txBody>
      </p:sp>
      <p:sp>
        <p:nvSpPr>
          <p:cNvPr id="4" name="Slide Number Placeholder 3">
            <a:extLst>
              <a:ext uri="{FF2B5EF4-FFF2-40B4-BE49-F238E27FC236}">
                <a16:creationId xmlns:a16="http://schemas.microsoft.com/office/drawing/2014/main" id="{A83FEFBB-8866-F6A1-5F5E-CD0D08FECB2F}"/>
              </a:ext>
            </a:extLst>
          </p:cNvPr>
          <p:cNvSpPr>
            <a:spLocks noGrp="1"/>
          </p:cNvSpPr>
          <p:nvPr>
            <p:ph type="sldNum" sz="quarter" idx="12"/>
          </p:nvPr>
        </p:nvSpPr>
        <p:spPr>
          <a:xfrm>
            <a:off x="9900458" y="6459785"/>
            <a:ext cx="1312025" cy="365125"/>
          </a:xfrm>
        </p:spPr>
        <p:txBody>
          <a:bodyPr/>
          <a:lstStyle/>
          <a:p>
            <a:fld id="{A172D096-160C-4799-B4ED-0E005C07B97F}" type="slidenum">
              <a:rPr lang="en-US" smtClean="0"/>
              <a:pPr/>
              <a:t>22</a:t>
            </a:fld>
            <a:endParaRPr lang="en-US"/>
          </a:p>
        </p:txBody>
      </p:sp>
      <p:sp>
        <p:nvSpPr>
          <p:cNvPr id="12" name="Date Placeholder 11">
            <a:extLst>
              <a:ext uri="{FF2B5EF4-FFF2-40B4-BE49-F238E27FC236}">
                <a16:creationId xmlns:a16="http://schemas.microsoft.com/office/drawing/2014/main" id="{B862C835-62F5-DC94-DB14-A10F70033F0D}"/>
              </a:ext>
            </a:extLst>
          </p:cNvPr>
          <p:cNvSpPr>
            <a:spLocks noGrp="1"/>
          </p:cNvSpPr>
          <p:nvPr>
            <p:ph type="dt" sz="half" idx="4294967295"/>
          </p:nvPr>
        </p:nvSpPr>
        <p:spPr>
          <a:xfrm>
            <a:off x="1097280" y="6459785"/>
            <a:ext cx="2472271" cy="365125"/>
          </a:xfrm>
        </p:spPr>
        <p:txBody>
          <a:bodyPr/>
          <a:lstStyle/>
          <a:p>
            <a:fld id="{839C0F1D-DC49-46C5-9956-1A39C1299AE4}" type="datetime1">
              <a:rPr lang="en-US" smtClean="0"/>
              <a:t>10/18/2025</a:t>
            </a:fld>
            <a:endParaRPr lang="en-US"/>
          </a:p>
        </p:txBody>
      </p:sp>
      <p:pic>
        <p:nvPicPr>
          <p:cNvPr id="5" name="Content Placeholder 4">
            <a:extLst>
              <a:ext uri="{FF2B5EF4-FFF2-40B4-BE49-F238E27FC236}">
                <a16:creationId xmlns:a16="http://schemas.microsoft.com/office/drawing/2014/main" id="{780E8286-5A08-4A56-9235-4E4DE581B340}"/>
              </a:ext>
            </a:extLst>
          </p:cNvPr>
          <p:cNvPicPr>
            <a:picLocks noChangeAspect="1"/>
          </p:cNvPicPr>
          <p:nvPr/>
        </p:nvPicPr>
        <p:blipFill rotWithShape="1">
          <a:blip r:embed="rId3">
            <a:extLst>
              <a:ext uri="{28A0092B-C50C-407E-A947-70E740481C1C}">
                <a14:useLocalDpi xmlns:a14="http://schemas.microsoft.com/office/drawing/2010/main" val="0"/>
              </a:ext>
            </a:extLst>
          </a:blip>
          <a:srcRect r="1839"/>
          <a:stretch/>
        </p:blipFill>
        <p:spPr>
          <a:xfrm>
            <a:off x="5635674" y="3349754"/>
            <a:ext cx="5973553" cy="32262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TextBox 5">
            <a:extLst>
              <a:ext uri="{FF2B5EF4-FFF2-40B4-BE49-F238E27FC236}">
                <a16:creationId xmlns:a16="http://schemas.microsoft.com/office/drawing/2014/main" id="{166DA51C-396A-7C5A-E579-CA457A5B4136}"/>
              </a:ext>
            </a:extLst>
          </p:cNvPr>
          <p:cNvSpPr txBox="1"/>
          <p:nvPr/>
        </p:nvSpPr>
        <p:spPr>
          <a:xfrm>
            <a:off x="726510" y="4613963"/>
            <a:ext cx="45719" cy="369332"/>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902EB8F7-5A1C-8A13-F61B-82D155DF4F2E}"/>
              </a:ext>
            </a:extLst>
          </p:cNvPr>
          <p:cNvSpPr txBox="1"/>
          <p:nvPr/>
        </p:nvSpPr>
        <p:spPr>
          <a:xfrm>
            <a:off x="245888" y="1489288"/>
            <a:ext cx="10440561" cy="1938992"/>
          </a:xfrm>
          <a:prstGeom prst="rect">
            <a:avLst/>
          </a:prstGeom>
          <a:noFill/>
        </p:spPr>
        <p:txBody>
          <a:bodyPr wrap="square" rtlCol="0">
            <a:spAutoFit/>
          </a:bodyPr>
          <a:lstStyle/>
          <a:p>
            <a:pPr marL="169329" indent="0">
              <a:buNone/>
            </a:pPr>
            <a:r>
              <a:rPr lang="en-US" sz="2400" b="1" dirty="0">
                <a:solidFill>
                  <a:srgbClr val="002060"/>
                </a:solidFill>
              </a:rPr>
              <a:t>Necessity of integrating metrological principles into PA for</a:t>
            </a:r>
            <a:r>
              <a:rPr lang="en-US" sz="2400" dirty="0">
                <a:solidFill>
                  <a:srgbClr val="002060"/>
                </a:solidFill>
              </a:rPr>
              <a:t>:</a:t>
            </a:r>
          </a:p>
          <a:p>
            <a:pPr marL="169329" indent="0">
              <a:buNone/>
            </a:pPr>
            <a:endParaRPr lang="en-US" sz="2400" dirty="0">
              <a:solidFill>
                <a:srgbClr val="002060"/>
              </a:solidFill>
            </a:endParaRPr>
          </a:p>
          <a:p>
            <a:pPr marL="457200" indent="-457200">
              <a:buFont typeface="Wingdings" panose="05000000000000000000" pitchFamily="2" charset="2"/>
              <a:buChar char="v"/>
            </a:pPr>
            <a:r>
              <a:rPr lang="en-US" sz="2400" dirty="0"/>
              <a:t>Reliable measurement </a:t>
            </a:r>
            <a:r>
              <a:rPr lang="en-US" sz="2400" b="1" dirty="0"/>
              <a:t>under uncontrolled environmental </a:t>
            </a:r>
            <a:r>
              <a:rPr lang="en-US" sz="2400" dirty="0"/>
              <a:t>conditions</a:t>
            </a:r>
          </a:p>
          <a:p>
            <a:pPr marL="457200" indent="-457200">
              <a:buFont typeface="Wingdings" panose="05000000000000000000" pitchFamily="2" charset="2"/>
              <a:buChar char="v"/>
            </a:pPr>
            <a:r>
              <a:rPr lang="en-US" sz="2400" dirty="0"/>
              <a:t>Adaptive </a:t>
            </a:r>
            <a:r>
              <a:rPr lang="en-US" sz="2400" b="1" dirty="0"/>
              <a:t>models</a:t>
            </a:r>
            <a:r>
              <a:rPr lang="en-US" sz="2400" dirty="0"/>
              <a:t> that account for </a:t>
            </a:r>
            <a:r>
              <a:rPr lang="en-US" sz="2400" b="1" dirty="0"/>
              <a:t>inherent uncertainties in data collection and analysis</a:t>
            </a:r>
          </a:p>
        </p:txBody>
      </p:sp>
    </p:spTree>
    <p:extLst>
      <p:ext uri="{BB962C8B-B14F-4D97-AF65-F5344CB8AC3E}">
        <p14:creationId xmlns:p14="http://schemas.microsoft.com/office/powerpoint/2010/main" val="4152518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891D26B7-9E8F-8C2E-B9FE-CB35493346BE}"/>
              </a:ext>
            </a:extLst>
          </p:cNvPr>
          <p:cNvSpPr>
            <a:spLocks noGrp="1"/>
          </p:cNvSpPr>
          <p:nvPr>
            <p:ph type="title"/>
          </p:nvPr>
        </p:nvSpPr>
        <p:spPr>
          <a:xfrm>
            <a:off x="1097280" y="255369"/>
            <a:ext cx="11191857" cy="651200"/>
          </a:xfrm>
        </p:spPr>
        <p:txBody>
          <a:bodyPr/>
          <a:lstStyle/>
          <a:p>
            <a:r>
              <a:rPr lang="en-US" sz="3800" b="1" i="1" dirty="0">
                <a:solidFill>
                  <a:srgbClr val="0070C0"/>
                </a:solidFill>
                <a:latin typeface="+mn-lt"/>
              </a:rPr>
              <a:t>NDVI and the importance of measuring its uncertainty</a:t>
            </a:r>
          </a:p>
        </p:txBody>
      </p:sp>
      <p:sp>
        <p:nvSpPr>
          <p:cNvPr id="15" name="Slide Number Placeholder 14">
            <a:extLst>
              <a:ext uri="{FF2B5EF4-FFF2-40B4-BE49-F238E27FC236}">
                <a16:creationId xmlns:a16="http://schemas.microsoft.com/office/drawing/2014/main" id="{DE655549-B899-C489-C118-62DE552FC2B4}"/>
              </a:ext>
            </a:extLst>
          </p:cNvPr>
          <p:cNvSpPr>
            <a:spLocks noGrp="1"/>
          </p:cNvSpPr>
          <p:nvPr>
            <p:ph type="sldNum" sz="quarter" idx="12"/>
          </p:nvPr>
        </p:nvSpPr>
        <p:spPr>
          <a:xfrm>
            <a:off x="9900458" y="6459785"/>
            <a:ext cx="1312025" cy="365125"/>
          </a:xfrm>
        </p:spPr>
        <p:txBody>
          <a:bodyPr/>
          <a:lstStyle/>
          <a:p>
            <a:fld id="{A172D096-160C-4799-B4ED-0E005C07B97F}" type="slidenum">
              <a:rPr lang="en-US" smtClean="0"/>
              <a:t>23</a:t>
            </a:fld>
            <a:endParaRPr lang="en-US"/>
          </a:p>
        </p:txBody>
      </p:sp>
      <p:pic>
        <p:nvPicPr>
          <p:cNvPr id="4" name="Content Placeholder 3">
            <a:extLst>
              <a:ext uri="{FF2B5EF4-FFF2-40B4-BE49-F238E27FC236}">
                <a16:creationId xmlns:a16="http://schemas.microsoft.com/office/drawing/2014/main" id="{328BEC10-DF7D-3699-F4D1-1FCA398D9D4D}"/>
              </a:ext>
            </a:extLst>
          </p:cNvPr>
          <p:cNvPicPr>
            <a:picLocks noChangeAspect="1"/>
          </p:cNvPicPr>
          <p:nvPr/>
        </p:nvPicPr>
        <p:blipFill rotWithShape="1">
          <a:blip r:embed="rId2"/>
          <a:srcRect r="42103"/>
          <a:stretch/>
        </p:blipFill>
        <p:spPr>
          <a:xfrm>
            <a:off x="331712" y="1589443"/>
            <a:ext cx="3115105" cy="4351338"/>
          </a:xfrm>
          <a:prstGeom prst="rect">
            <a:avLst/>
          </a:prstGeom>
        </p:spPr>
      </p:pic>
      <p:sp>
        <p:nvSpPr>
          <p:cNvPr id="5" name="Title 2">
            <a:extLst>
              <a:ext uri="{FF2B5EF4-FFF2-40B4-BE49-F238E27FC236}">
                <a16:creationId xmlns:a16="http://schemas.microsoft.com/office/drawing/2014/main" id="{99C2F70F-C139-CDF8-6C02-9D39143E138F}"/>
              </a:ext>
            </a:extLst>
          </p:cNvPr>
          <p:cNvSpPr txBox="1">
            <a:spLocks/>
          </p:cNvSpPr>
          <p:nvPr/>
        </p:nvSpPr>
        <p:spPr>
          <a:xfrm>
            <a:off x="838200" y="365125"/>
            <a:ext cx="10515600" cy="1325563"/>
          </a:xfrm>
          <a:prstGeom prst="rect">
            <a:avLst/>
          </a:prstGeom>
        </p:spPr>
        <p:txBody>
          <a:bodyPr spcFirstLastPara="1" vert="horz" wrap="square" lIns="0" tIns="0" rIns="0" bIns="0" rtlCol="0" anchor="t" anchorCtr="0">
            <a:noAutofit/>
          </a:bodyPr>
          <a:lstStyle>
            <a:lvl1pPr lvl="0" algn="l" defTabSz="914400" rtl="0" eaLnBrk="1" latinLnBrk="0" hangingPunct="1">
              <a:lnSpc>
                <a:spcPct val="90000"/>
              </a:lnSpc>
              <a:spcBef>
                <a:spcPts val="0"/>
              </a:spcBef>
              <a:spcAft>
                <a:spcPts val="0"/>
              </a:spcAft>
              <a:buSzPts val="3600"/>
              <a:buNone/>
              <a:defRPr sz="4267" kern="1200">
                <a:solidFill>
                  <a:schemeClr val="tx1"/>
                </a:solidFill>
                <a:latin typeface="Roboto" panose="02000000000000000000" pitchFamily="2" charset="0"/>
                <a:ea typeface="Roboto" panose="02000000000000000000" pitchFamily="2" charset="0"/>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lang="en-US" dirty="0"/>
          </a:p>
        </p:txBody>
      </p:sp>
      <p:pic>
        <p:nvPicPr>
          <p:cNvPr id="6" name="Picture 5" descr="Screen Clipping">
            <a:extLst>
              <a:ext uri="{FF2B5EF4-FFF2-40B4-BE49-F238E27FC236}">
                <a16:creationId xmlns:a16="http://schemas.microsoft.com/office/drawing/2014/main" id="{316BDDA6-93C0-2C4A-9A18-DC2C14A210E0}"/>
              </a:ext>
            </a:extLst>
          </p:cNvPr>
          <p:cNvPicPr>
            <a:picLocks noChangeAspect="1"/>
          </p:cNvPicPr>
          <p:nvPr/>
        </p:nvPicPr>
        <p:blipFill rotWithShape="1">
          <a:blip r:embed="rId3">
            <a:extLst>
              <a:ext uri="{28A0092B-C50C-407E-A947-70E740481C1C}">
                <a14:useLocalDpi xmlns:a14="http://schemas.microsoft.com/office/drawing/2010/main" val="0"/>
              </a:ext>
            </a:extLst>
          </a:blip>
          <a:srcRect b="4139"/>
          <a:stretch/>
        </p:blipFill>
        <p:spPr>
          <a:xfrm>
            <a:off x="9106111" y="1907057"/>
            <a:ext cx="3035959" cy="4181390"/>
          </a:xfrm>
          <a:prstGeom prst="rect">
            <a:avLst/>
          </a:prstGeom>
        </p:spPr>
      </p:pic>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03A07396-0767-3512-DEB3-A9C502FFE56D}"/>
                  </a:ext>
                </a:extLst>
              </p:cNvPr>
              <p:cNvSpPr/>
              <p:nvPr/>
            </p:nvSpPr>
            <p:spPr>
              <a:xfrm>
                <a:off x="3321626" y="1707185"/>
                <a:ext cx="3734419" cy="87459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smtClean="0">
                          <a:solidFill>
                            <a:schemeClr val="tx1"/>
                          </a:solidFill>
                          <a:latin typeface="Cambria Math" panose="02040503050406030204" pitchFamily="18" charset="0"/>
                        </a:rPr>
                        <m:t>𝑁𝐷𝑉𝐼</m:t>
                      </m:r>
                      <m:r>
                        <a:rPr lang="en-US" sz="2400" i="0">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d>
                            <m:dPr>
                              <m:ctrlPr>
                                <a:rPr lang="en-US" sz="2400" i="1">
                                  <a:solidFill>
                                    <a:schemeClr val="tx1"/>
                                  </a:solidFill>
                                  <a:latin typeface="Cambria Math" panose="02040503050406030204" pitchFamily="18" charset="0"/>
                                </a:rPr>
                              </m:ctrlPr>
                            </m:dPr>
                            <m:e>
                              <m:r>
                                <a:rPr lang="it-IT" sz="2400" b="0" i="1">
                                  <a:solidFill>
                                    <a:schemeClr val="tx1"/>
                                  </a:solidFill>
                                  <a:latin typeface="Cambria Math" panose="02040503050406030204" pitchFamily="18" charset="0"/>
                                  <a:ea typeface="Cambria Math" panose="02040503050406030204" pitchFamily="18" charset="0"/>
                                </a:rPr>
                                <m:t>𝜌</m:t>
                              </m:r>
                              <m:r>
                                <a:rPr lang="en-US" sz="2400" b="0" i="1" smtClean="0">
                                  <a:solidFill>
                                    <a:schemeClr val="tx1"/>
                                  </a:solidFill>
                                  <a:latin typeface="Cambria Math" panose="02040503050406030204" pitchFamily="18" charset="0"/>
                                  <a:ea typeface="Cambria Math" panose="02040503050406030204" pitchFamily="18" charset="0"/>
                                </a:rPr>
                                <m:t>(</m:t>
                              </m:r>
                              <m:r>
                                <a:rPr lang="en-US" sz="2400" b="0" i="1">
                                  <a:solidFill>
                                    <a:schemeClr val="tx1"/>
                                  </a:solidFill>
                                  <a:latin typeface="Cambria Math" panose="02040503050406030204" pitchFamily="18" charset="0"/>
                                </a:rPr>
                                <m:t>𝑁𝐼𝑅</m:t>
                              </m:r>
                              <m:r>
                                <a:rPr lang="en-US" sz="2400" b="0" i="1" smtClean="0">
                                  <a:solidFill>
                                    <a:schemeClr val="tx1"/>
                                  </a:solidFill>
                                  <a:latin typeface="Cambria Math" panose="02040503050406030204" pitchFamily="18" charset="0"/>
                                </a:rPr>
                                <m:t>)</m:t>
                              </m:r>
                              <m:r>
                                <a:rPr lang="en-US" sz="2400" b="0" i="0">
                                  <a:solidFill>
                                    <a:schemeClr val="tx1"/>
                                  </a:solidFill>
                                  <a:latin typeface="Cambria Math" panose="02040503050406030204" pitchFamily="18" charset="0"/>
                                </a:rPr>
                                <m:t>−</m:t>
                              </m:r>
                              <m:r>
                                <a:rPr lang="it-IT" sz="2400" b="0" i="1">
                                  <a:solidFill>
                                    <a:schemeClr val="tx1"/>
                                  </a:solidFill>
                                  <a:latin typeface="Cambria Math" panose="02040503050406030204" pitchFamily="18" charset="0"/>
                                  <a:ea typeface="Cambria Math" panose="02040503050406030204" pitchFamily="18" charset="0"/>
                                </a:rPr>
                                <m:t>𝜌</m:t>
                              </m:r>
                              <m:r>
                                <a:rPr lang="en-US" sz="2400" b="0" i="1" smtClean="0">
                                  <a:solidFill>
                                    <a:schemeClr val="tx1"/>
                                  </a:solidFill>
                                  <a:latin typeface="Cambria Math" panose="02040503050406030204" pitchFamily="18" charset="0"/>
                                  <a:ea typeface="Cambria Math" panose="02040503050406030204" pitchFamily="18" charset="0"/>
                                </a:rPr>
                                <m:t>(</m:t>
                              </m:r>
                              <m:r>
                                <a:rPr lang="en-US" sz="2400" b="0" i="1">
                                  <a:solidFill>
                                    <a:schemeClr val="tx1"/>
                                  </a:solidFill>
                                  <a:latin typeface="Cambria Math" panose="02040503050406030204" pitchFamily="18" charset="0"/>
                                </a:rPr>
                                <m:t>𝑅</m:t>
                              </m:r>
                              <m:r>
                                <a:rPr lang="en-US" sz="2400" b="0" i="1" smtClean="0">
                                  <a:solidFill>
                                    <a:schemeClr val="tx1"/>
                                  </a:solidFill>
                                  <a:latin typeface="Cambria Math" panose="02040503050406030204" pitchFamily="18" charset="0"/>
                                </a:rPr>
                                <m:t>)</m:t>
                              </m:r>
                            </m:e>
                          </m:d>
                        </m:num>
                        <m:den>
                          <m:d>
                            <m:dPr>
                              <m:ctrlPr>
                                <a:rPr lang="en-US" sz="2400" i="1">
                                  <a:solidFill>
                                    <a:schemeClr val="tx1"/>
                                  </a:solidFill>
                                  <a:latin typeface="Cambria Math" panose="02040503050406030204" pitchFamily="18" charset="0"/>
                                </a:rPr>
                              </m:ctrlPr>
                            </m:dPr>
                            <m:e>
                              <m:r>
                                <a:rPr lang="it-IT" sz="2400" b="0" i="1">
                                  <a:solidFill>
                                    <a:schemeClr val="tx1"/>
                                  </a:solidFill>
                                  <a:latin typeface="Cambria Math" panose="02040503050406030204" pitchFamily="18" charset="0"/>
                                  <a:ea typeface="Cambria Math" panose="02040503050406030204" pitchFamily="18" charset="0"/>
                                </a:rPr>
                                <m:t>𝜌</m:t>
                              </m:r>
                              <m:r>
                                <a:rPr lang="en-US" sz="2400" b="0" i="1" smtClean="0">
                                  <a:solidFill>
                                    <a:schemeClr val="tx1"/>
                                  </a:solidFill>
                                  <a:latin typeface="Cambria Math" panose="02040503050406030204" pitchFamily="18" charset="0"/>
                                  <a:ea typeface="Cambria Math" panose="02040503050406030204" pitchFamily="18" charset="0"/>
                                </a:rPr>
                                <m:t>(</m:t>
                              </m:r>
                              <m:r>
                                <a:rPr lang="en-US" sz="2400" b="0" i="1">
                                  <a:solidFill>
                                    <a:schemeClr val="tx1"/>
                                  </a:solidFill>
                                  <a:latin typeface="Cambria Math" panose="02040503050406030204" pitchFamily="18" charset="0"/>
                                </a:rPr>
                                <m:t>𝑁𝐼𝑅</m:t>
                              </m:r>
                              <m:r>
                                <a:rPr lang="en-US" sz="2400" b="0" i="1" smtClean="0">
                                  <a:solidFill>
                                    <a:schemeClr val="tx1"/>
                                  </a:solidFill>
                                  <a:latin typeface="Cambria Math" panose="02040503050406030204" pitchFamily="18" charset="0"/>
                                </a:rPr>
                                <m:t>)</m:t>
                              </m:r>
                              <m:r>
                                <a:rPr lang="en-US" sz="2400" b="0" i="0">
                                  <a:solidFill>
                                    <a:schemeClr val="tx1"/>
                                  </a:solidFill>
                                  <a:latin typeface="Cambria Math" panose="02040503050406030204" pitchFamily="18" charset="0"/>
                                </a:rPr>
                                <m:t>+</m:t>
                              </m:r>
                              <m:r>
                                <a:rPr lang="it-IT" sz="2400" b="0" i="1">
                                  <a:solidFill>
                                    <a:schemeClr val="tx1"/>
                                  </a:solidFill>
                                  <a:latin typeface="Cambria Math" panose="02040503050406030204" pitchFamily="18" charset="0"/>
                                  <a:ea typeface="Cambria Math" panose="02040503050406030204" pitchFamily="18" charset="0"/>
                                </a:rPr>
                                <m:t>𝜌</m:t>
                              </m:r>
                              <m:r>
                                <a:rPr lang="en-US" sz="2400" b="0" i="1" smtClean="0">
                                  <a:solidFill>
                                    <a:schemeClr val="tx1"/>
                                  </a:solidFill>
                                  <a:latin typeface="Cambria Math" panose="02040503050406030204" pitchFamily="18" charset="0"/>
                                  <a:ea typeface="Cambria Math" panose="02040503050406030204" pitchFamily="18" charset="0"/>
                                </a:rPr>
                                <m:t>(</m:t>
                              </m:r>
                              <m:r>
                                <a:rPr lang="en-US" sz="2400" b="0" i="1">
                                  <a:solidFill>
                                    <a:schemeClr val="tx1"/>
                                  </a:solidFill>
                                  <a:latin typeface="Cambria Math" panose="02040503050406030204" pitchFamily="18" charset="0"/>
                                </a:rPr>
                                <m:t>𝑅</m:t>
                              </m:r>
                              <m:r>
                                <a:rPr lang="en-US" sz="2400" b="0" i="1" smtClean="0">
                                  <a:solidFill>
                                    <a:schemeClr val="tx1"/>
                                  </a:solidFill>
                                  <a:latin typeface="Cambria Math" panose="02040503050406030204" pitchFamily="18" charset="0"/>
                                </a:rPr>
                                <m:t>)</m:t>
                              </m:r>
                            </m:e>
                          </m:d>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7" name="Rectangle 6">
                <a:extLst>
                  <a:ext uri="{FF2B5EF4-FFF2-40B4-BE49-F238E27FC236}">
                    <a16:creationId xmlns:a16="http://schemas.microsoft.com/office/drawing/2014/main" id="{03A07396-0767-3512-DEB3-A9C502FFE56D}"/>
                  </a:ext>
                </a:extLst>
              </p:cNvPr>
              <p:cNvSpPr>
                <a:spLocks noRot="1" noChangeAspect="1" noMove="1" noResize="1" noEditPoints="1" noAdjustHandles="1" noChangeArrowheads="1" noChangeShapeType="1" noTextEdit="1"/>
              </p:cNvSpPr>
              <p:nvPr/>
            </p:nvSpPr>
            <p:spPr>
              <a:xfrm>
                <a:off x="3321626" y="1707185"/>
                <a:ext cx="3734419" cy="874598"/>
              </a:xfrm>
              <a:prstGeom prst="rect">
                <a:avLst/>
              </a:prstGeom>
              <a:blipFill>
                <a:blip r:embed="rId4"/>
                <a:stretch>
                  <a:fillRect/>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E5AEAEB9-267F-F8BE-B860-534B0E8A770C}"/>
              </a:ext>
            </a:extLst>
          </p:cNvPr>
          <p:cNvSpPr/>
          <p:nvPr/>
        </p:nvSpPr>
        <p:spPr>
          <a:xfrm>
            <a:off x="6983832" y="1954516"/>
            <a:ext cx="2002471" cy="461665"/>
          </a:xfrm>
          <a:prstGeom prst="rect">
            <a:avLst/>
          </a:prstGeom>
        </p:spPr>
        <p:txBody>
          <a:bodyPr wrap="none">
            <a:spAutoFit/>
          </a:bodyPr>
          <a:lstStyle/>
          <a:p>
            <a:r>
              <a:rPr lang="en-US" sz="2400" b="1" dirty="0">
                <a:solidFill>
                  <a:srgbClr val="FF0000"/>
                </a:solidFill>
                <a:latin typeface="Times New Roman" panose="02020603050405020304" pitchFamily="18" charset="0"/>
                <a:cs typeface="Times New Roman" panose="02020603050405020304" pitchFamily="18" charset="0"/>
              </a:rPr>
              <a:t>± Uncertainty</a:t>
            </a:r>
          </a:p>
        </p:txBody>
      </p:sp>
      <p:sp>
        <p:nvSpPr>
          <p:cNvPr id="10" name="Oval 9">
            <a:extLst>
              <a:ext uri="{FF2B5EF4-FFF2-40B4-BE49-F238E27FC236}">
                <a16:creationId xmlns:a16="http://schemas.microsoft.com/office/drawing/2014/main" id="{7F3AA81A-C3EB-2DC8-2A55-644E0F213234}"/>
              </a:ext>
            </a:extLst>
          </p:cNvPr>
          <p:cNvSpPr/>
          <p:nvPr/>
        </p:nvSpPr>
        <p:spPr>
          <a:xfrm>
            <a:off x="10990474" y="3153112"/>
            <a:ext cx="1080721" cy="620943"/>
          </a:xfrm>
          <a:prstGeom prst="ellipse">
            <a:avLst/>
          </a:prstGeom>
          <a:noFill/>
          <a:ln w="38100" cap="flat" cmpd="sng" algn="ctr">
            <a:solidFill>
              <a:srgbClr val="FF99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1" name="Oval 10">
            <a:extLst>
              <a:ext uri="{FF2B5EF4-FFF2-40B4-BE49-F238E27FC236}">
                <a16:creationId xmlns:a16="http://schemas.microsoft.com/office/drawing/2014/main" id="{A6294D2A-B8CA-9C05-841C-BAB6AB1E556B}"/>
              </a:ext>
            </a:extLst>
          </p:cNvPr>
          <p:cNvSpPr/>
          <p:nvPr/>
        </p:nvSpPr>
        <p:spPr>
          <a:xfrm>
            <a:off x="10978815" y="2659268"/>
            <a:ext cx="1080721" cy="591933"/>
          </a:xfrm>
          <a:prstGeom prst="ellipse">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2" name="Oval 11">
            <a:extLst>
              <a:ext uri="{FF2B5EF4-FFF2-40B4-BE49-F238E27FC236}">
                <a16:creationId xmlns:a16="http://schemas.microsoft.com/office/drawing/2014/main" id="{371601C8-F195-8E9C-1170-E3AEE7BD5BD5}"/>
              </a:ext>
            </a:extLst>
          </p:cNvPr>
          <p:cNvSpPr/>
          <p:nvPr/>
        </p:nvSpPr>
        <p:spPr>
          <a:xfrm>
            <a:off x="9852218" y="2751629"/>
            <a:ext cx="683490" cy="362131"/>
          </a:xfrm>
          <a:prstGeom prst="ellipse">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grpSp>
        <p:nvGrpSpPr>
          <p:cNvPr id="3" name="Gruppo 2">
            <a:extLst>
              <a:ext uri="{FF2B5EF4-FFF2-40B4-BE49-F238E27FC236}">
                <a16:creationId xmlns:a16="http://schemas.microsoft.com/office/drawing/2014/main" id="{0E9667C3-D29C-F3DA-53D2-57304B14B6F9}"/>
              </a:ext>
            </a:extLst>
          </p:cNvPr>
          <p:cNvGrpSpPr/>
          <p:nvPr/>
        </p:nvGrpSpPr>
        <p:grpSpPr>
          <a:xfrm>
            <a:off x="3572191" y="2581783"/>
            <a:ext cx="5414112" cy="3710160"/>
            <a:chOff x="3572191" y="2581783"/>
            <a:chExt cx="5414112" cy="3710160"/>
          </a:xfrm>
        </p:grpSpPr>
        <p:pic>
          <p:nvPicPr>
            <p:cNvPr id="13" name="Picture 12">
              <a:extLst>
                <a:ext uri="{FF2B5EF4-FFF2-40B4-BE49-F238E27FC236}">
                  <a16:creationId xmlns:a16="http://schemas.microsoft.com/office/drawing/2014/main" id="{BD8DEFA8-BA0D-40A0-78FF-3B55733A9AE0}"/>
                </a:ext>
              </a:extLst>
            </p:cNvPr>
            <p:cNvPicPr>
              <a:picLocks noChangeAspect="1"/>
            </p:cNvPicPr>
            <p:nvPr/>
          </p:nvPicPr>
          <p:blipFill rotWithShape="1">
            <a:blip r:embed="rId5"/>
            <a:srcRect t="19955" b="3745"/>
            <a:stretch/>
          </p:blipFill>
          <p:spPr>
            <a:xfrm>
              <a:off x="4030717" y="4766346"/>
              <a:ext cx="4130565" cy="1525597"/>
            </a:xfrm>
            <a:prstGeom prst="rect">
              <a:avLst/>
            </a:prstGeom>
          </p:spPr>
        </p:pic>
        <p:sp>
          <p:nvSpPr>
            <p:cNvPr id="14" name="Rectangle 13">
              <a:extLst>
                <a:ext uri="{FF2B5EF4-FFF2-40B4-BE49-F238E27FC236}">
                  <a16:creationId xmlns:a16="http://schemas.microsoft.com/office/drawing/2014/main" id="{0CF38166-8081-88AB-5558-3C738F9E9B29}"/>
                </a:ext>
              </a:extLst>
            </p:cNvPr>
            <p:cNvSpPr/>
            <p:nvPr/>
          </p:nvSpPr>
          <p:spPr>
            <a:xfrm>
              <a:off x="3572191" y="2581783"/>
              <a:ext cx="5414112" cy="2246769"/>
            </a:xfrm>
            <a:prstGeom prst="rect">
              <a:avLst/>
            </a:prstGeom>
          </p:spPr>
          <p:txBody>
            <a:bodyPr wrap="square">
              <a:spAutoFit/>
            </a:bodyPr>
            <a:lstStyle/>
            <a:p>
              <a:r>
                <a:rPr lang="en-US" sz="2000" b="1" dirty="0"/>
                <a:t>Uncertainty: </a:t>
              </a:r>
            </a:p>
            <a:p>
              <a:pPr marL="342900" indent="-342900">
                <a:buFont typeface="Wingdings" panose="05000000000000000000" pitchFamily="2" charset="2"/>
                <a:buChar char="§"/>
              </a:pPr>
              <a:r>
                <a:rPr lang="en-US" sz="2000" dirty="0"/>
                <a:t>Non-negative parameter characterizing the dispersion of the quantity values being attributed to a measurand, based on the information used</a:t>
              </a:r>
            </a:p>
            <a:p>
              <a:pPr marL="342900" indent="-342900">
                <a:buFont typeface="Wingdings" panose="05000000000000000000" pitchFamily="2" charset="2"/>
                <a:buChar char="§"/>
              </a:pPr>
              <a:r>
                <a:rPr lang="en-US" sz="2000" dirty="0"/>
                <a:t>Evaluating and expressing the quality of a measurement result</a:t>
              </a:r>
            </a:p>
          </p:txBody>
        </p:sp>
      </p:grpSp>
      <p:sp>
        <p:nvSpPr>
          <p:cNvPr id="24" name="Date Placeholder 23">
            <a:extLst>
              <a:ext uri="{FF2B5EF4-FFF2-40B4-BE49-F238E27FC236}">
                <a16:creationId xmlns:a16="http://schemas.microsoft.com/office/drawing/2014/main" id="{75E4C6EE-64D5-7490-DB34-9F1673CACF02}"/>
              </a:ext>
            </a:extLst>
          </p:cNvPr>
          <p:cNvSpPr>
            <a:spLocks noGrp="1"/>
          </p:cNvSpPr>
          <p:nvPr>
            <p:ph type="dt" sz="half" idx="4294967295"/>
          </p:nvPr>
        </p:nvSpPr>
        <p:spPr>
          <a:xfrm>
            <a:off x="1097280" y="6459785"/>
            <a:ext cx="2472271" cy="365125"/>
          </a:xfrm>
        </p:spPr>
        <p:txBody>
          <a:bodyPr/>
          <a:lstStyle/>
          <a:p>
            <a:fld id="{03B3BA10-A63E-4D21-800D-D280EDC133CD}" type="datetime1">
              <a:rPr lang="en-US" smtClean="0"/>
              <a:t>10/18/2025</a:t>
            </a:fld>
            <a:endParaRPr lang="en-US"/>
          </a:p>
        </p:txBody>
      </p:sp>
      <p:grpSp>
        <p:nvGrpSpPr>
          <p:cNvPr id="16" name="Gruppo 15">
            <a:extLst>
              <a:ext uri="{FF2B5EF4-FFF2-40B4-BE49-F238E27FC236}">
                <a16:creationId xmlns:a16="http://schemas.microsoft.com/office/drawing/2014/main" id="{7DA05B47-24AC-F20C-207A-774FEDEDF2C2}"/>
              </a:ext>
            </a:extLst>
          </p:cNvPr>
          <p:cNvGrpSpPr/>
          <p:nvPr/>
        </p:nvGrpSpPr>
        <p:grpSpPr>
          <a:xfrm>
            <a:off x="9389996" y="1277907"/>
            <a:ext cx="2577126" cy="608422"/>
            <a:chOff x="9389996" y="1277907"/>
            <a:chExt cx="2577126" cy="608422"/>
          </a:xfrm>
        </p:grpSpPr>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4AC063DD-A307-F246-0481-76B3368482FB}"/>
                    </a:ext>
                  </a:extLst>
                </p:cNvPr>
                <p:cNvSpPr/>
                <p:nvPr/>
              </p:nvSpPr>
              <p:spPr>
                <a:xfrm>
                  <a:off x="9389996" y="1424664"/>
                  <a:ext cx="182248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rPr>
                          <m:t>𝑁𝐷𝑉𝐼</m:t>
                        </m:r>
                        <m:r>
                          <a:rPr lang="en-US" sz="2400" i="0">
                            <a:latin typeface="Cambria Math" panose="02040503050406030204" pitchFamily="18" charset="0"/>
                          </a:rPr>
                          <m:t>=</m:t>
                        </m:r>
                        <m:r>
                          <a:rPr lang="en-US" sz="2400" b="0" i="1" smtClean="0">
                            <a:latin typeface="Cambria Math" panose="02040503050406030204" pitchFamily="18" charset="0"/>
                          </a:rPr>
                          <m:t>0</m:t>
                        </m:r>
                        <m:r>
                          <a:rPr lang="en-US" sz="2400" b="0" i="1" smtClean="0">
                            <a:latin typeface="Cambria Math" panose="02040503050406030204" pitchFamily="18" charset="0"/>
                          </a:rPr>
                          <m:t>.</m:t>
                        </m:r>
                        <m:r>
                          <a:rPr lang="en-US" sz="2400" b="0" i="1" smtClean="0">
                            <a:latin typeface="Cambria Math" panose="02040503050406030204" pitchFamily="18" charset="0"/>
                          </a:rPr>
                          <m:t>7</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9" name="Rectangle 8">
                  <a:extLst>
                    <a:ext uri="{FF2B5EF4-FFF2-40B4-BE49-F238E27FC236}">
                      <a16:creationId xmlns:a16="http://schemas.microsoft.com/office/drawing/2014/main" id="{4AC063DD-A307-F246-0481-76B3368482FB}"/>
                    </a:ext>
                  </a:extLst>
                </p:cNvPr>
                <p:cNvSpPr>
                  <a:spLocks noRot="1" noChangeAspect="1" noMove="1" noResize="1" noEditPoints="1" noAdjustHandles="1" noChangeArrowheads="1" noChangeShapeType="1" noTextEdit="1"/>
                </p:cNvSpPr>
                <p:nvPr/>
              </p:nvSpPr>
              <p:spPr>
                <a:xfrm>
                  <a:off x="9389996" y="1424664"/>
                  <a:ext cx="1822487" cy="461665"/>
                </a:xfrm>
                <a:prstGeom prst="rect">
                  <a:avLst/>
                </a:prstGeom>
                <a:blipFill>
                  <a:blip r:embed="rId6"/>
                  <a:stretch>
                    <a:fillRect/>
                  </a:stretch>
                </a:blipFill>
              </p:spPr>
              <p:txBody>
                <a:bodyPr/>
                <a:lstStyle/>
                <a:p>
                  <a:r>
                    <a:rPr lang="it-IT">
                      <a:noFill/>
                    </a:rPr>
                    <a:t> </a:t>
                  </a:r>
                </a:p>
              </p:txBody>
            </p:sp>
          </mc:Fallback>
        </mc:AlternateContent>
        <p:pic>
          <p:nvPicPr>
            <p:cNvPr id="2" name="Picture 1">
              <a:extLst>
                <a:ext uri="{FF2B5EF4-FFF2-40B4-BE49-F238E27FC236}">
                  <a16:creationId xmlns:a16="http://schemas.microsoft.com/office/drawing/2014/main" id="{03843218-0564-20AD-59EA-7D9FF0BC08CC}"/>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0000" b="90000" l="10000" r="90000">
                          <a14:foregroundMark x1="60526" y1="23392" x2="60526" y2="23392"/>
                          <a14:foregroundMark x1="54386" y1="86550" x2="54386" y2="86550"/>
                          <a14:foregroundMark x1="63158" y1="21637" x2="63158" y2="21637"/>
                        </a14:backgroundRemoval>
                      </a14:imgEffect>
                    </a14:imgLayer>
                  </a14:imgProps>
                </a:ext>
                <a:ext uri="{28A0092B-C50C-407E-A947-70E740481C1C}">
                  <a14:useLocalDpi xmlns:a14="http://schemas.microsoft.com/office/drawing/2010/main" val="0"/>
                </a:ext>
              </a:extLst>
            </a:blip>
            <a:stretch>
              <a:fillRect/>
            </a:stretch>
          </p:blipFill>
          <p:spPr>
            <a:xfrm>
              <a:off x="11177879" y="1277907"/>
              <a:ext cx="789243" cy="591933"/>
            </a:xfrm>
            <a:prstGeom prst="rect">
              <a:avLst/>
            </a:prstGeom>
          </p:spPr>
        </p:pic>
      </p:grpSp>
    </p:spTree>
    <p:extLst>
      <p:ext uri="{BB962C8B-B14F-4D97-AF65-F5344CB8AC3E}">
        <p14:creationId xmlns:p14="http://schemas.microsoft.com/office/powerpoint/2010/main" val="4061613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inVertical)">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AA48BF73-4BD5-320C-7189-1E77786C956D}"/>
              </a:ext>
            </a:extLst>
          </p:cNvPr>
          <p:cNvSpPr>
            <a:spLocks noGrp="1"/>
          </p:cNvSpPr>
          <p:nvPr>
            <p:ph type="title"/>
          </p:nvPr>
        </p:nvSpPr>
        <p:spPr/>
        <p:txBody>
          <a:bodyPr/>
          <a:lstStyle/>
          <a:p>
            <a:pPr>
              <a:tabLst>
                <a:tab pos="1147763" algn="l"/>
              </a:tabLst>
            </a:pPr>
            <a:r>
              <a:rPr lang="en-US" sz="4000" b="1" i="1" dirty="0">
                <a:solidFill>
                  <a:srgbClr val="0070C0"/>
                </a:solidFill>
                <a:latin typeface="+mn-lt"/>
              </a:rPr>
              <a:t>Assessment of  Measurement Uncertainty (1)</a:t>
            </a:r>
            <a:br>
              <a:rPr lang="en-US" sz="4000" b="1" i="1" dirty="0">
                <a:solidFill>
                  <a:srgbClr val="0070C0"/>
                </a:solidFill>
                <a:latin typeface="+mn-lt"/>
              </a:rPr>
            </a:br>
            <a:endParaRPr lang="en-US" sz="4000" b="1" i="1" dirty="0">
              <a:solidFill>
                <a:srgbClr val="0070C0"/>
              </a:solidFill>
              <a:latin typeface="+mn-lt"/>
            </a:endParaRPr>
          </a:p>
        </p:txBody>
      </p:sp>
      <p:sp>
        <p:nvSpPr>
          <p:cNvPr id="15" name="Slide Number Placeholder 14">
            <a:extLst>
              <a:ext uri="{FF2B5EF4-FFF2-40B4-BE49-F238E27FC236}">
                <a16:creationId xmlns:a16="http://schemas.microsoft.com/office/drawing/2014/main" id="{4CA1313D-F6BF-8ECE-360F-33847075EA45}"/>
              </a:ext>
            </a:extLst>
          </p:cNvPr>
          <p:cNvSpPr>
            <a:spLocks noGrp="1"/>
          </p:cNvSpPr>
          <p:nvPr>
            <p:ph type="sldNum" sz="quarter" idx="12"/>
          </p:nvPr>
        </p:nvSpPr>
        <p:spPr>
          <a:xfrm>
            <a:off x="9900458" y="6459785"/>
            <a:ext cx="1312025" cy="365125"/>
          </a:xfrm>
        </p:spPr>
        <p:txBody>
          <a:bodyPr/>
          <a:lstStyle/>
          <a:p>
            <a:fld id="{A172D096-160C-4799-B4ED-0E005C07B97F}" type="slidenum">
              <a:rPr lang="en-US" smtClean="0"/>
              <a:t>24</a:t>
            </a:fld>
            <a:endParaRPr lang="en-US"/>
          </a:p>
        </p:txBody>
      </p:sp>
      <p:sp>
        <p:nvSpPr>
          <p:cNvPr id="4" name="Content Placeholder 1">
            <a:extLst>
              <a:ext uri="{FF2B5EF4-FFF2-40B4-BE49-F238E27FC236}">
                <a16:creationId xmlns:a16="http://schemas.microsoft.com/office/drawing/2014/main" id="{5636B7A1-221E-32AD-018A-A48B6E488F61}"/>
              </a:ext>
            </a:extLst>
          </p:cNvPr>
          <p:cNvSpPr txBox="1">
            <a:spLocks/>
          </p:cNvSpPr>
          <p:nvPr/>
        </p:nvSpPr>
        <p:spPr>
          <a:xfrm>
            <a:off x="838200" y="1690688"/>
            <a:ext cx="10515600" cy="4351338"/>
          </a:xfrm>
          <a:prstGeom prst="rect">
            <a:avLst/>
          </a:prstGeom>
          <a:ln>
            <a:noFill/>
          </a:ln>
        </p:spPr>
        <p:txBody>
          <a:bodyPr spcFirstLastPara="1" vert="horz" wrap="square" lIns="0" tIns="0" rIns="0" bIns="0" rtlCol="0" anchor="t" anchorCtr="0">
            <a:normAutofit/>
          </a:bodyPr>
          <a:lstStyle>
            <a:lvl1pPr marL="609585" lvl="0" indent="-440256" algn="l" defTabSz="914400" rtl="0" eaLnBrk="1" latinLnBrk="0" hangingPunct="1">
              <a:lnSpc>
                <a:spcPct val="100000"/>
              </a:lnSpc>
              <a:spcBef>
                <a:spcPts val="0"/>
              </a:spcBef>
              <a:spcAft>
                <a:spcPts val="0"/>
              </a:spcAft>
              <a:buClr>
                <a:schemeClr val="dk2"/>
              </a:buClr>
              <a:buSzPts val="1600"/>
              <a:buFont typeface="Arial" panose="020B0604020202020204" pitchFamily="34" charset="0"/>
              <a:buChar char="●"/>
              <a:defRPr sz="2133" kern="1200">
                <a:solidFill>
                  <a:schemeClr val="tx1"/>
                </a:solidFill>
                <a:latin typeface="+mn-lt"/>
                <a:ea typeface="+mn-ea"/>
                <a:cs typeface="+mn-cs"/>
              </a:defRPr>
            </a:lvl1pPr>
            <a:lvl2pPr marL="1219170" lvl="1" indent="-440256" algn="l" defTabSz="914400" rtl="0" eaLnBrk="1" latinLnBrk="0" hangingPunct="1">
              <a:lnSpc>
                <a:spcPct val="100000"/>
              </a:lnSpc>
              <a:spcBef>
                <a:spcPts val="2133"/>
              </a:spcBef>
              <a:spcAft>
                <a:spcPts val="0"/>
              </a:spcAft>
              <a:buSzPts val="1600"/>
              <a:buFont typeface="Arial" panose="020B0604020202020204" pitchFamily="34" charset="0"/>
              <a:buChar char="○"/>
              <a:defRPr sz="1867" kern="1200">
                <a:solidFill>
                  <a:schemeClr val="tx1"/>
                </a:solidFill>
                <a:latin typeface="+mn-lt"/>
                <a:ea typeface="+mn-ea"/>
                <a:cs typeface="+mn-cs"/>
              </a:defRPr>
            </a:lvl2pPr>
            <a:lvl3pPr marL="1828754" lvl="2" indent="-440256" algn="l" defTabSz="914400" rtl="0" eaLnBrk="1" latinLnBrk="0" hangingPunct="1">
              <a:lnSpc>
                <a:spcPct val="90000"/>
              </a:lnSpc>
              <a:spcBef>
                <a:spcPts val="2133"/>
              </a:spcBef>
              <a:spcAft>
                <a:spcPts val="0"/>
              </a:spcAft>
              <a:buSzPts val="1600"/>
              <a:buFont typeface="Arial" panose="020B0604020202020204" pitchFamily="34" charset="0"/>
              <a:buChar char="■"/>
              <a:defRPr sz="2000" kern="1200">
                <a:solidFill>
                  <a:schemeClr val="tx1"/>
                </a:solidFill>
                <a:latin typeface="+mn-lt"/>
                <a:ea typeface="+mn-ea"/>
                <a:cs typeface="+mn-cs"/>
              </a:defRPr>
            </a:lvl3pPr>
            <a:lvl4pPr marL="2438339" lvl="3" indent="-440256" algn="l" defTabSz="914400" rtl="0" eaLnBrk="1" latinLnBrk="0" hangingPunct="1">
              <a:lnSpc>
                <a:spcPct val="90000"/>
              </a:lnSpc>
              <a:spcBef>
                <a:spcPts val="2133"/>
              </a:spcBef>
              <a:spcAft>
                <a:spcPts val="0"/>
              </a:spcAft>
              <a:buSzPts val="1600"/>
              <a:buFont typeface="Arial" panose="020B0604020202020204" pitchFamily="34" charset="0"/>
              <a:buChar char="●"/>
              <a:defRPr sz="1800" kern="1200">
                <a:solidFill>
                  <a:schemeClr val="tx1"/>
                </a:solidFill>
                <a:latin typeface="+mn-lt"/>
                <a:ea typeface="+mn-ea"/>
                <a:cs typeface="+mn-cs"/>
              </a:defRPr>
            </a:lvl4pPr>
            <a:lvl5pPr marL="3047924" lvl="4" indent="-440256" algn="l" defTabSz="914400" rtl="0" eaLnBrk="1" latinLnBrk="0" hangingPunct="1">
              <a:lnSpc>
                <a:spcPct val="90000"/>
              </a:lnSpc>
              <a:spcBef>
                <a:spcPts val="2133"/>
              </a:spcBef>
              <a:spcAft>
                <a:spcPts val="0"/>
              </a:spcAft>
              <a:buSzPts val="1600"/>
              <a:buFont typeface="Arial" panose="020B0604020202020204" pitchFamily="34" charset="0"/>
              <a:buChar char="○"/>
              <a:defRPr sz="1800" kern="1200">
                <a:solidFill>
                  <a:schemeClr val="tx1"/>
                </a:solidFill>
                <a:latin typeface="+mn-lt"/>
                <a:ea typeface="+mn-ea"/>
                <a:cs typeface="+mn-cs"/>
              </a:defRPr>
            </a:lvl5pPr>
            <a:lvl6pPr marL="3657509" lvl="5" indent="-440256" algn="l" defTabSz="914400" rtl="0" eaLnBrk="1" latinLnBrk="0" hangingPunct="1">
              <a:lnSpc>
                <a:spcPct val="90000"/>
              </a:lnSpc>
              <a:spcBef>
                <a:spcPts val="2133"/>
              </a:spcBef>
              <a:spcAft>
                <a:spcPts val="0"/>
              </a:spcAft>
              <a:buSzPts val="1600"/>
              <a:buFont typeface="Arial" panose="020B0604020202020204" pitchFamily="34" charset="0"/>
              <a:buChar char="■"/>
              <a:defRPr sz="1800" kern="1200">
                <a:solidFill>
                  <a:schemeClr val="tx1"/>
                </a:solidFill>
                <a:latin typeface="+mn-lt"/>
                <a:ea typeface="+mn-ea"/>
                <a:cs typeface="+mn-cs"/>
              </a:defRPr>
            </a:lvl6pPr>
            <a:lvl7pPr marL="4267093" lvl="6" indent="-440256" algn="l" defTabSz="914400" rtl="0" eaLnBrk="1" latinLnBrk="0" hangingPunct="1">
              <a:lnSpc>
                <a:spcPct val="90000"/>
              </a:lnSpc>
              <a:spcBef>
                <a:spcPts val="2133"/>
              </a:spcBef>
              <a:spcAft>
                <a:spcPts val="0"/>
              </a:spcAft>
              <a:buSzPts val="1600"/>
              <a:buFont typeface="Arial" panose="020B0604020202020204" pitchFamily="34" charset="0"/>
              <a:buChar char="●"/>
              <a:defRPr sz="1800" kern="1200">
                <a:solidFill>
                  <a:schemeClr val="tx1"/>
                </a:solidFill>
                <a:latin typeface="+mn-lt"/>
                <a:ea typeface="+mn-ea"/>
                <a:cs typeface="+mn-cs"/>
              </a:defRPr>
            </a:lvl7pPr>
            <a:lvl8pPr marL="4876678" lvl="7" indent="-440256" algn="l" defTabSz="914400" rtl="0" eaLnBrk="1" latinLnBrk="0" hangingPunct="1">
              <a:lnSpc>
                <a:spcPct val="90000"/>
              </a:lnSpc>
              <a:spcBef>
                <a:spcPts val="2133"/>
              </a:spcBef>
              <a:spcAft>
                <a:spcPts val="0"/>
              </a:spcAft>
              <a:buSzPts val="1600"/>
              <a:buFont typeface="Arial" panose="020B0604020202020204" pitchFamily="34" charset="0"/>
              <a:buChar char="○"/>
              <a:defRPr sz="1800" kern="1200">
                <a:solidFill>
                  <a:schemeClr val="tx1"/>
                </a:solidFill>
                <a:latin typeface="+mn-lt"/>
                <a:ea typeface="+mn-ea"/>
                <a:cs typeface="+mn-cs"/>
              </a:defRPr>
            </a:lvl8pPr>
            <a:lvl9pPr marL="5486263" lvl="8" indent="-440256" algn="l" defTabSz="914400" rtl="0" eaLnBrk="1" latinLnBrk="0" hangingPunct="1">
              <a:lnSpc>
                <a:spcPct val="90000"/>
              </a:lnSpc>
              <a:spcBef>
                <a:spcPts val="2133"/>
              </a:spcBef>
              <a:spcAft>
                <a:spcPts val="2133"/>
              </a:spcAft>
              <a:buSzPts val="1600"/>
              <a:buFont typeface="Arial" panose="020B0604020202020204" pitchFamily="34" charset="0"/>
              <a:buChar char="■"/>
              <a:defRPr sz="1800" kern="1200">
                <a:solidFill>
                  <a:schemeClr val="tx1"/>
                </a:solidFill>
                <a:latin typeface="+mn-lt"/>
                <a:ea typeface="+mn-ea"/>
                <a:cs typeface="+mn-cs"/>
              </a:defRPr>
            </a:lvl9pPr>
          </a:lstStyle>
          <a:p>
            <a:r>
              <a:rPr lang="en-US" sz="2800" dirty="0"/>
              <a:t>GUM (Guide to the expression of Uncertainty in Measurement) </a:t>
            </a:r>
          </a:p>
        </p:txBody>
      </p:sp>
      <p:sp>
        <p:nvSpPr>
          <p:cNvPr id="5" name="Title 2">
            <a:extLst>
              <a:ext uri="{FF2B5EF4-FFF2-40B4-BE49-F238E27FC236}">
                <a16:creationId xmlns:a16="http://schemas.microsoft.com/office/drawing/2014/main" id="{9A1EA40A-5D71-EE6B-9A04-373F9477404F}"/>
              </a:ext>
            </a:extLst>
          </p:cNvPr>
          <p:cNvSpPr txBox="1">
            <a:spLocks/>
          </p:cNvSpPr>
          <p:nvPr/>
        </p:nvSpPr>
        <p:spPr>
          <a:xfrm>
            <a:off x="838200" y="365125"/>
            <a:ext cx="10515600" cy="1325563"/>
          </a:xfrm>
          <a:prstGeom prst="rect">
            <a:avLst/>
          </a:prstGeom>
        </p:spPr>
        <p:txBody>
          <a:bodyPr spcFirstLastPara="1" vert="horz" wrap="square" lIns="0" tIns="0" rIns="0" bIns="0" rtlCol="0" anchor="t" anchorCtr="0">
            <a:noAutofit/>
          </a:bodyPr>
          <a:lstStyle>
            <a:lvl1pPr lvl="0" algn="l" defTabSz="914400" rtl="0" eaLnBrk="1" latinLnBrk="0" hangingPunct="1">
              <a:lnSpc>
                <a:spcPct val="90000"/>
              </a:lnSpc>
              <a:spcBef>
                <a:spcPts val="0"/>
              </a:spcBef>
              <a:spcAft>
                <a:spcPts val="0"/>
              </a:spcAft>
              <a:buSzPts val="3600"/>
              <a:buNone/>
              <a:defRPr sz="4267" kern="1200">
                <a:solidFill>
                  <a:schemeClr val="tx1"/>
                </a:solidFill>
                <a:latin typeface="Roboto" panose="02000000000000000000" pitchFamily="2" charset="0"/>
                <a:ea typeface="Roboto" panose="02000000000000000000" pitchFamily="2" charset="0"/>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lang="en-US" dirty="0"/>
          </a:p>
        </p:txBody>
      </p:sp>
      <p:sp>
        <p:nvSpPr>
          <p:cNvPr id="6" name="Right Arrow 5">
            <a:extLst>
              <a:ext uri="{FF2B5EF4-FFF2-40B4-BE49-F238E27FC236}">
                <a16:creationId xmlns:a16="http://schemas.microsoft.com/office/drawing/2014/main" id="{C9DF5754-97A0-8807-334C-3E790EC19184}"/>
              </a:ext>
            </a:extLst>
          </p:cNvPr>
          <p:cNvSpPr/>
          <p:nvPr/>
        </p:nvSpPr>
        <p:spPr>
          <a:xfrm rot="7901856">
            <a:off x="3391843" y="2403605"/>
            <a:ext cx="995067" cy="2896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7">
            <a:extLst>
              <a:ext uri="{FF2B5EF4-FFF2-40B4-BE49-F238E27FC236}">
                <a16:creationId xmlns:a16="http://schemas.microsoft.com/office/drawing/2014/main" id="{0A7F6346-D747-663E-0178-5756BDC0C5F7}"/>
              </a:ext>
            </a:extLst>
          </p:cNvPr>
          <p:cNvSpPr/>
          <p:nvPr/>
        </p:nvSpPr>
        <p:spPr>
          <a:xfrm rot="2376957">
            <a:off x="4377164" y="2364031"/>
            <a:ext cx="1033521" cy="3043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1B1033E-4F45-B570-1827-C98E70ADD392}"/>
              </a:ext>
            </a:extLst>
          </p:cNvPr>
          <p:cNvSpPr txBox="1"/>
          <p:nvPr/>
        </p:nvSpPr>
        <p:spPr>
          <a:xfrm>
            <a:off x="2401600" y="2680476"/>
            <a:ext cx="1048685" cy="461665"/>
          </a:xfrm>
          <a:prstGeom prst="rect">
            <a:avLst/>
          </a:prstGeom>
          <a:noFill/>
        </p:spPr>
        <p:txBody>
          <a:bodyPr wrap="none" rtlCol="0">
            <a:spAutoFit/>
          </a:bodyPr>
          <a:lstStyle/>
          <a:p>
            <a:r>
              <a:rPr lang="en-US" sz="2400" b="1" dirty="0">
                <a:solidFill>
                  <a:srgbClr val="7030A0"/>
                </a:solidFill>
              </a:rPr>
              <a:t>Type A</a:t>
            </a:r>
          </a:p>
        </p:txBody>
      </p:sp>
      <p:sp>
        <p:nvSpPr>
          <p:cNvPr id="9" name="TextBox 8">
            <a:extLst>
              <a:ext uri="{FF2B5EF4-FFF2-40B4-BE49-F238E27FC236}">
                <a16:creationId xmlns:a16="http://schemas.microsoft.com/office/drawing/2014/main" id="{FD00EEBF-56DE-183B-EE83-F0078195782B}"/>
              </a:ext>
            </a:extLst>
          </p:cNvPr>
          <p:cNvSpPr txBox="1"/>
          <p:nvPr/>
        </p:nvSpPr>
        <p:spPr>
          <a:xfrm>
            <a:off x="5389047" y="2671226"/>
            <a:ext cx="1048685" cy="461665"/>
          </a:xfrm>
          <a:prstGeom prst="rect">
            <a:avLst/>
          </a:prstGeom>
          <a:noFill/>
        </p:spPr>
        <p:txBody>
          <a:bodyPr wrap="none" rtlCol="0">
            <a:spAutoFit/>
          </a:bodyPr>
          <a:lstStyle/>
          <a:p>
            <a:r>
              <a:rPr lang="en-US" sz="2400" b="1" dirty="0">
                <a:solidFill>
                  <a:srgbClr val="7030A0"/>
                </a:solidFill>
              </a:rPr>
              <a:t>Type B</a:t>
            </a:r>
          </a:p>
        </p:txBody>
      </p:sp>
      <p:sp>
        <p:nvSpPr>
          <p:cNvPr id="10" name="Rectangle 9">
            <a:extLst>
              <a:ext uri="{FF2B5EF4-FFF2-40B4-BE49-F238E27FC236}">
                <a16:creationId xmlns:a16="http://schemas.microsoft.com/office/drawing/2014/main" id="{3093FA3B-20CD-6660-43FD-DD507439E783}"/>
              </a:ext>
            </a:extLst>
          </p:cNvPr>
          <p:cNvSpPr/>
          <p:nvPr/>
        </p:nvSpPr>
        <p:spPr>
          <a:xfrm>
            <a:off x="4787797" y="3142141"/>
            <a:ext cx="4199445" cy="923330"/>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dirty="0"/>
              <a:t>Scientific judgment based on all available information (e.g. multispectral camera data sheet) on inputs’ possible variability</a:t>
            </a:r>
          </a:p>
        </p:txBody>
      </p:sp>
      <p:sp>
        <p:nvSpPr>
          <p:cNvPr id="11" name="Rectangle 10">
            <a:extLst>
              <a:ext uri="{FF2B5EF4-FFF2-40B4-BE49-F238E27FC236}">
                <a16:creationId xmlns:a16="http://schemas.microsoft.com/office/drawing/2014/main" id="{44D68EA0-77CE-C2FC-EEF8-BAE96C17BEA4}"/>
              </a:ext>
            </a:extLst>
          </p:cNvPr>
          <p:cNvSpPr/>
          <p:nvPr/>
        </p:nvSpPr>
        <p:spPr>
          <a:xfrm>
            <a:off x="643248" y="3220025"/>
            <a:ext cx="3649141" cy="64633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dirty="0">
                <a:latin typeface="Arial" panose="020B0604020202020204" pitchFamily="34" charset="0"/>
              </a:rPr>
              <a:t>Statistical analysis of a series of observations</a:t>
            </a:r>
            <a:endParaRPr lang="en-US" dirty="0"/>
          </a:p>
        </p:txBody>
      </p:sp>
      <p:pic>
        <p:nvPicPr>
          <p:cNvPr id="12" name="Picture 11" descr="Screen Clipping">
            <a:extLst>
              <a:ext uri="{FF2B5EF4-FFF2-40B4-BE49-F238E27FC236}">
                <a16:creationId xmlns:a16="http://schemas.microsoft.com/office/drawing/2014/main" id="{33AB9062-B91B-795D-DFE5-07261318C6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4882" y="2911308"/>
            <a:ext cx="3418299" cy="3158211"/>
          </a:xfrm>
          <a:prstGeom prst="ellipse">
            <a:avLst/>
          </a:prstGeom>
          <a:ln>
            <a:noFill/>
          </a:ln>
          <a:effectLst>
            <a:softEdge rad="112500"/>
          </a:effectLst>
        </p:spPr>
      </p:pic>
      <mc:AlternateContent xmlns:mc="http://schemas.openxmlformats.org/markup-compatibility/2006" xmlns:a14="http://schemas.microsoft.com/office/drawing/2010/main">
        <mc:Choice Requires="a14">
          <p:sp>
            <p:nvSpPr>
              <p:cNvPr id="13" name="Rounded Rectangle 13">
                <a:extLst>
                  <a:ext uri="{FF2B5EF4-FFF2-40B4-BE49-F238E27FC236}">
                    <a16:creationId xmlns:a16="http://schemas.microsoft.com/office/drawing/2014/main" id="{F54C5BFD-B79E-975E-6548-A95A19C8DA6E}"/>
                  </a:ext>
                </a:extLst>
              </p:cNvPr>
              <p:cNvSpPr/>
              <p:nvPr/>
            </p:nvSpPr>
            <p:spPr>
              <a:xfrm>
                <a:off x="1088602" y="4197682"/>
                <a:ext cx="7516544" cy="1712133"/>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i="1" smtClean="0">
                          <a:solidFill>
                            <a:schemeClr val="bg1"/>
                          </a:solidFill>
                          <a:latin typeface="Cambria Math" panose="02040503050406030204" pitchFamily="18" charset="0"/>
                        </a:rPr>
                        <m:t>𝑁𝐷𝑉𝐼</m:t>
                      </m:r>
                      <m:r>
                        <a:rPr lang="en-US" sz="2400">
                          <a:solidFill>
                            <a:schemeClr val="bg1"/>
                          </a:solidFill>
                          <a:latin typeface="Cambria Math" panose="02040503050406030204" pitchFamily="18" charset="0"/>
                        </a:rPr>
                        <m:t>=</m:t>
                      </m:r>
                      <m:f>
                        <m:fPr>
                          <m:ctrlPr>
                            <a:rPr lang="en-US" sz="2400" i="1">
                              <a:solidFill>
                                <a:schemeClr val="bg1"/>
                              </a:solidFill>
                              <a:latin typeface="Cambria Math" panose="02040503050406030204" pitchFamily="18" charset="0"/>
                            </a:rPr>
                          </m:ctrlPr>
                        </m:fPr>
                        <m:num>
                          <m:d>
                            <m:dPr>
                              <m:ctrlPr>
                                <a:rPr lang="en-US" sz="2400" i="1">
                                  <a:solidFill>
                                    <a:schemeClr val="bg1"/>
                                  </a:solidFill>
                                  <a:latin typeface="Cambria Math" panose="02040503050406030204" pitchFamily="18" charset="0"/>
                                </a:rPr>
                              </m:ctrlPr>
                            </m:dPr>
                            <m:e>
                              <m:r>
                                <a:rPr lang="it-IT" sz="2400" i="1">
                                  <a:solidFill>
                                    <a:schemeClr val="bg1"/>
                                  </a:solidFill>
                                  <a:latin typeface="Cambria Math" panose="02040503050406030204" pitchFamily="18" charset="0"/>
                                  <a:ea typeface="Cambria Math" panose="02040503050406030204" pitchFamily="18" charset="0"/>
                                </a:rPr>
                                <m:t>𝜌</m:t>
                              </m:r>
                              <m:r>
                                <a:rPr lang="en-US" sz="2400" i="1">
                                  <a:solidFill>
                                    <a:schemeClr val="bg1"/>
                                  </a:solidFill>
                                  <a:latin typeface="Cambria Math" panose="02040503050406030204" pitchFamily="18" charset="0"/>
                                  <a:ea typeface="Cambria Math" panose="02040503050406030204" pitchFamily="18" charset="0"/>
                                </a:rPr>
                                <m:t>(</m:t>
                              </m:r>
                              <m:r>
                                <a:rPr lang="en-US" sz="2400" i="1">
                                  <a:solidFill>
                                    <a:schemeClr val="bg1"/>
                                  </a:solidFill>
                                  <a:latin typeface="Cambria Math" panose="02040503050406030204" pitchFamily="18" charset="0"/>
                                </a:rPr>
                                <m:t>𝑁𝐼𝑅</m:t>
                              </m:r>
                              <m:r>
                                <a:rPr lang="en-US" sz="2400" i="1">
                                  <a:solidFill>
                                    <a:schemeClr val="bg1"/>
                                  </a:solidFill>
                                  <a:latin typeface="Cambria Math" panose="02040503050406030204" pitchFamily="18" charset="0"/>
                                </a:rPr>
                                <m:t>)</m:t>
                              </m:r>
                              <m:r>
                                <a:rPr lang="en-US" sz="2400">
                                  <a:solidFill>
                                    <a:schemeClr val="bg1"/>
                                  </a:solidFill>
                                  <a:latin typeface="Cambria Math" panose="02040503050406030204" pitchFamily="18" charset="0"/>
                                </a:rPr>
                                <m:t>−</m:t>
                              </m:r>
                              <m:r>
                                <a:rPr lang="it-IT" sz="2400" i="1">
                                  <a:solidFill>
                                    <a:schemeClr val="bg1"/>
                                  </a:solidFill>
                                  <a:latin typeface="Cambria Math" panose="02040503050406030204" pitchFamily="18" charset="0"/>
                                  <a:ea typeface="Cambria Math" panose="02040503050406030204" pitchFamily="18" charset="0"/>
                                </a:rPr>
                                <m:t>𝜌</m:t>
                              </m:r>
                              <m:r>
                                <a:rPr lang="en-US" sz="2400" i="1">
                                  <a:solidFill>
                                    <a:schemeClr val="bg1"/>
                                  </a:solidFill>
                                  <a:latin typeface="Cambria Math" panose="02040503050406030204" pitchFamily="18" charset="0"/>
                                  <a:ea typeface="Cambria Math" panose="02040503050406030204" pitchFamily="18" charset="0"/>
                                </a:rPr>
                                <m:t>(</m:t>
                              </m:r>
                              <m:r>
                                <a:rPr lang="en-US" sz="2400" i="1">
                                  <a:solidFill>
                                    <a:schemeClr val="bg1"/>
                                  </a:solidFill>
                                  <a:latin typeface="Cambria Math" panose="02040503050406030204" pitchFamily="18" charset="0"/>
                                </a:rPr>
                                <m:t>𝑅</m:t>
                              </m:r>
                              <m:r>
                                <a:rPr lang="en-US" sz="2400" i="1">
                                  <a:solidFill>
                                    <a:schemeClr val="bg1"/>
                                  </a:solidFill>
                                  <a:latin typeface="Cambria Math" panose="02040503050406030204" pitchFamily="18" charset="0"/>
                                </a:rPr>
                                <m:t>)</m:t>
                              </m:r>
                            </m:e>
                          </m:d>
                        </m:num>
                        <m:den>
                          <m:d>
                            <m:dPr>
                              <m:ctrlPr>
                                <a:rPr lang="en-US" sz="2400" i="1">
                                  <a:solidFill>
                                    <a:schemeClr val="bg1"/>
                                  </a:solidFill>
                                  <a:latin typeface="Cambria Math" panose="02040503050406030204" pitchFamily="18" charset="0"/>
                                </a:rPr>
                              </m:ctrlPr>
                            </m:dPr>
                            <m:e>
                              <m:r>
                                <a:rPr lang="it-IT" sz="2400" i="1">
                                  <a:solidFill>
                                    <a:schemeClr val="bg1"/>
                                  </a:solidFill>
                                  <a:latin typeface="Cambria Math" panose="02040503050406030204" pitchFamily="18" charset="0"/>
                                  <a:ea typeface="Cambria Math" panose="02040503050406030204" pitchFamily="18" charset="0"/>
                                </a:rPr>
                                <m:t>𝜌</m:t>
                              </m:r>
                              <m:r>
                                <a:rPr lang="en-US" sz="2400" i="1">
                                  <a:solidFill>
                                    <a:schemeClr val="bg1"/>
                                  </a:solidFill>
                                  <a:latin typeface="Cambria Math" panose="02040503050406030204" pitchFamily="18" charset="0"/>
                                  <a:ea typeface="Cambria Math" panose="02040503050406030204" pitchFamily="18" charset="0"/>
                                </a:rPr>
                                <m:t>(</m:t>
                              </m:r>
                              <m:r>
                                <a:rPr lang="en-US" sz="2400" i="1">
                                  <a:solidFill>
                                    <a:schemeClr val="bg1"/>
                                  </a:solidFill>
                                  <a:latin typeface="Cambria Math" panose="02040503050406030204" pitchFamily="18" charset="0"/>
                                </a:rPr>
                                <m:t>𝑁𝐼𝑅</m:t>
                              </m:r>
                              <m:r>
                                <a:rPr lang="en-US" sz="2400" i="1">
                                  <a:solidFill>
                                    <a:schemeClr val="bg1"/>
                                  </a:solidFill>
                                  <a:latin typeface="Cambria Math" panose="02040503050406030204" pitchFamily="18" charset="0"/>
                                </a:rPr>
                                <m:t>)</m:t>
                              </m:r>
                              <m:r>
                                <a:rPr lang="en-US" sz="2400">
                                  <a:solidFill>
                                    <a:schemeClr val="bg1"/>
                                  </a:solidFill>
                                  <a:latin typeface="Cambria Math" panose="02040503050406030204" pitchFamily="18" charset="0"/>
                                </a:rPr>
                                <m:t>+</m:t>
                              </m:r>
                              <m:r>
                                <a:rPr lang="it-IT" sz="2400" i="1">
                                  <a:solidFill>
                                    <a:schemeClr val="bg1"/>
                                  </a:solidFill>
                                  <a:latin typeface="Cambria Math" panose="02040503050406030204" pitchFamily="18" charset="0"/>
                                  <a:ea typeface="Cambria Math" panose="02040503050406030204" pitchFamily="18" charset="0"/>
                                </a:rPr>
                                <m:t>𝜌</m:t>
                              </m:r>
                              <m:r>
                                <a:rPr lang="en-US" sz="2400" i="1">
                                  <a:solidFill>
                                    <a:schemeClr val="bg1"/>
                                  </a:solidFill>
                                  <a:latin typeface="Cambria Math" panose="02040503050406030204" pitchFamily="18" charset="0"/>
                                  <a:ea typeface="Cambria Math" panose="02040503050406030204" pitchFamily="18" charset="0"/>
                                </a:rPr>
                                <m:t>(</m:t>
                              </m:r>
                              <m:r>
                                <a:rPr lang="en-US" sz="2400" i="1">
                                  <a:solidFill>
                                    <a:schemeClr val="bg1"/>
                                  </a:solidFill>
                                  <a:latin typeface="Cambria Math" panose="02040503050406030204" pitchFamily="18" charset="0"/>
                                </a:rPr>
                                <m:t>𝑅</m:t>
                              </m:r>
                              <m:r>
                                <a:rPr lang="en-US" sz="2400" i="1">
                                  <a:solidFill>
                                    <a:schemeClr val="bg1"/>
                                  </a:solidFill>
                                  <a:latin typeface="Cambria Math" panose="02040503050406030204" pitchFamily="18" charset="0"/>
                                </a:rPr>
                                <m:t>)</m:t>
                              </m:r>
                            </m:e>
                          </m:d>
                        </m:den>
                      </m:f>
                    </m:oMath>
                  </m:oMathPara>
                </a14:m>
                <a:endParaRPr lang="en-US" sz="2400" b="1" dirty="0">
                  <a:solidFill>
                    <a:schemeClr val="bg1"/>
                  </a:solidFill>
                </a:endParaRPr>
              </a:p>
              <a:p>
                <a:pPr algn="ctr"/>
                <a14:m>
                  <m:oMath xmlns:m="http://schemas.openxmlformats.org/officeDocument/2006/math">
                    <m:r>
                      <a:rPr lang="en-US" sz="2400" b="1" i="1">
                        <a:solidFill>
                          <a:schemeClr val="bg1"/>
                        </a:solidFill>
                        <a:latin typeface="Cambria Math" panose="02040503050406030204" pitchFamily="18" charset="0"/>
                      </a:rPr>
                      <m:t>𝑵𝑫𝑽𝑰</m:t>
                    </m:r>
                  </m:oMath>
                </a14:m>
                <a:r>
                  <a:rPr lang="en-US" sz="2400" b="1" dirty="0"/>
                  <a:t> is an </a:t>
                </a:r>
                <a:r>
                  <a:rPr lang="en-US" sz="2400" b="1" dirty="0">
                    <a:solidFill>
                      <a:srgbClr val="FFC000"/>
                    </a:solidFill>
                  </a:rPr>
                  <a:t>Indirect Measurement</a:t>
                </a:r>
              </a:p>
              <a:p>
                <a:pPr algn="ctr"/>
                <a:r>
                  <a:rPr lang="en-US" sz="2400" b="1" dirty="0">
                    <a:solidFill>
                      <a:srgbClr val="FFFF00"/>
                    </a:solidFill>
                  </a:rPr>
                  <a:t>Law of Uncertainty Propagation</a:t>
                </a:r>
              </a:p>
            </p:txBody>
          </p:sp>
        </mc:Choice>
        <mc:Fallback xmlns="">
          <p:sp>
            <p:nvSpPr>
              <p:cNvPr id="13" name="Rounded Rectangle 13">
                <a:extLst>
                  <a:ext uri="{FF2B5EF4-FFF2-40B4-BE49-F238E27FC236}">
                    <a16:creationId xmlns:a16="http://schemas.microsoft.com/office/drawing/2014/main" id="{F54C5BFD-B79E-975E-6548-A95A19C8DA6E}"/>
                  </a:ext>
                </a:extLst>
              </p:cNvPr>
              <p:cNvSpPr>
                <a:spLocks noRot="1" noChangeAspect="1" noMove="1" noResize="1" noEditPoints="1" noAdjustHandles="1" noChangeArrowheads="1" noChangeShapeType="1" noTextEdit="1"/>
              </p:cNvSpPr>
              <p:nvPr/>
            </p:nvSpPr>
            <p:spPr>
              <a:xfrm>
                <a:off x="1088602" y="4197682"/>
                <a:ext cx="7516544" cy="1712133"/>
              </a:xfrm>
              <a:prstGeom prst="roundRect">
                <a:avLst/>
              </a:prstGeom>
              <a:blipFill>
                <a:blip r:embed="rId4"/>
                <a:stretch>
                  <a:fillRect/>
                </a:stretch>
              </a:blipFill>
            </p:spPr>
            <p:txBody>
              <a:bodyPr/>
              <a:lstStyle/>
              <a:p>
                <a:r>
                  <a:rPr lang="it-IT">
                    <a:noFill/>
                  </a:rPr>
                  <a:t> </a:t>
                </a:r>
              </a:p>
            </p:txBody>
          </p:sp>
        </mc:Fallback>
      </mc:AlternateContent>
      <p:sp>
        <p:nvSpPr>
          <p:cNvPr id="14" name="Rectangle 13">
            <a:extLst>
              <a:ext uri="{FF2B5EF4-FFF2-40B4-BE49-F238E27FC236}">
                <a16:creationId xmlns:a16="http://schemas.microsoft.com/office/drawing/2014/main" id="{78448FBC-AB45-E139-CB43-53A68EE3A2F1}"/>
              </a:ext>
            </a:extLst>
          </p:cNvPr>
          <p:cNvSpPr/>
          <p:nvPr/>
        </p:nvSpPr>
        <p:spPr>
          <a:xfrm>
            <a:off x="1115374" y="6042026"/>
            <a:ext cx="11195172" cy="307777"/>
          </a:xfrm>
          <a:prstGeom prst="rect">
            <a:avLst/>
          </a:prstGeom>
        </p:spPr>
        <p:txBody>
          <a:bodyPr wrap="square">
            <a:spAutoFit/>
          </a:bodyPr>
          <a:lstStyle/>
          <a:p>
            <a:r>
              <a:rPr lang="en-US" sz="1400" dirty="0"/>
              <a:t>Evaluation of measurement data-Guide to the expression of uncertainty in measurement, JCGM 100:2008. 2008</a:t>
            </a:r>
          </a:p>
        </p:txBody>
      </p:sp>
      <p:sp>
        <p:nvSpPr>
          <p:cNvPr id="24" name="Date Placeholder 23">
            <a:extLst>
              <a:ext uri="{FF2B5EF4-FFF2-40B4-BE49-F238E27FC236}">
                <a16:creationId xmlns:a16="http://schemas.microsoft.com/office/drawing/2014/main" id="{A3AAB80A-F7C2-68CD-B27E-35DF537E3248}"/>
              </a:ext>
            </a:extLst>
          </p:cNvPr>
          <p:cNvSpPr>
            <a:spLocks noGrp="1"/>
          </p:cNvSpPr>
          <p:nvPr>
            <p:ph type="dt" sz="half" idx="4294967295"/>
          </p:nvPr>
        </p:nvSpPr>
        <p:spPr>
          <a:xfrm>
            <a:off x="1097280" y="6459785"/>
            <a:ext cx="2472271" cy="365125"/>
          </a:xfrm>
        </p:spPr>
        <p:txBody>
          <a:bodyPr/>
          <a:lstStyle/>
          <a:p>
            <a:fld id="{111C77F9-7D59-4DCD-A4AA-EF0485A02AE5}" type="datetime1">
              <a:rPr lang="en-US" smtClean="0"/>
              <a:t>10/18/2025</a:t>
            </a:fld>
            <a:endParaRPr lang="en-US"/>
          </a:p>
        </p:txBody>
      </p:sp>
    </p:spTree>
    <p:extLst>
      <p:ext uri="{BB962C8B-B14F-4D97-AF65-F5344CB8AC3E}">
        <p14:creationId xmlns:p14="http://schemas.microsoft.com/office/powerpoint/2010/main" val="2872458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D496497-3C18-49BE-4731-1ED581F551D3}"/>
              </a:ext>
            </a:extLst>
          </p:cNvPr>
          <p:cNvSpPr>
            <a:spLocks noGrp="1"/>
          </p:cNvSpPr>
          <p:nvPr>
            <p:ph type="title"/>
          </p:nvPr>
        </p:nvSpPr>
        <p:spPr>
          <a:xfrm>
            <a:off x="1172863" y="362297"/>
            <a:ext cx="11100417" cy="651200"/>
          </a:xfrm>
        </p:spPr>
        <p:txBody>
          <a:bodyPr/>
          <a:lstStyle/>
          <a:p>
            <a:r>
              <a:rPr lang="en-US" sz="4000" b="1" i="1" dirty="0">
                <a:solidFill>
                  <a:srgbClr val="0070C0"/>
                </a:solidFill>
                <a:latin typeface="+mn-lt"/>
              </a:rPr>
              <a:t>Assessment of  Measurement Uncertainty NDVI (2)</a:t>
            </a:r>
            <a:br>
              <a:rPr lang="en-US" sz="4000" b="1" i="1" dirty="0">
                <a:solidFill>
                  <a:srgbClr val="0070C0"/>
                </a:solidFill>
                <a:latin typeface="+mn-lt"/>
              </a:rPr>
            </a:br>
            <a:endParaRPr lang="en-US" sz="4000" b="1" i="1" dirty="0">
              <a:solidFill>
                <a:srgbClr val="0070C0"/>
              </a:solidFill>
              <a:latin typeface="+mn-lt"/>
            </a:endParaRPr>
          </a:p>
        </p:txBody>
      </p:sp>
      <p:sp>
        <p:nvSpPr>
          <p:cNvPr id="19" name="Slide Number Placeholder 18">
            <a:extLst>
              <a:ext uri="{FF2B5EF4-FFF2-40B4-BE49-F238E27FC236}">
                <a16:creationId xmlns:a16="http://schemas.microsoft.com/office/drawing/2014/main" id="{717D01C9-D645-39EC-FC27-1A48963506D8}"/>
              </a:ext>
            </a:extLst>
          </p:cNvPr>
          <p:cNvSpPr>
            <a:spLocks noGrp="1"/>
          </p:cNvSpPr>
          <p:nvPr>
            <p:ph type="sldNum" sz="quarter" idx="12"/>
          </p:nvPr>
        </p:nvSpPr>
        <p:spPr>
          <a:xfrm>
            <a:off x="9900458" y="6459785"/>
            <a:ext cx="1312025" cy="365125"/>
          </a:xfrm>
        </p:spPr>
        <p:txBody>
          <a:bodyPr/>
          <a:lstStyle/>
          <a:p>
            <a:fld id="{A172D096-160C-4799-B4ED-0E005C07B97F}" type="slidenum">
              <a:rPr lang="en-US" smtClean="0"/>
              <a:t>25</a:t>
            </a:fld>
            <a:endParaRPr lang="en-US"/>
          </a:p>
        </p:txBody>
      </p:sp>
      <p:sp>
        <p:nvSpPr>
          <p:cNvPr id="4" name="Content Placeholder 1">
            <a:extLst>
              <a:ext uri="{FF2B5EF4-FFF2-40B4-BE49-F238E27FC236}">
                <a16:creationId xmlns:a16="http://schemas.microsoft.com/office/drawing/2014/main" id="{7E96EB5E-9E54-3965-182D-2F57F7D16CD8}"/>
              </a:ext>
            </a:extLst>
          </p:cNvPr>
          <p:cNvSpPr txBox="1">
            <a:spLocks/>
          </p:cNvSpPr>
          <p:nvPr/>
        </p:nvSpPr>
        <p:spPr>
          <a:xfrm>
            <a:off x="1122588" y="1425443"/>
            <a:ext cx="10515600" cy="4351338"/>
          </a:xfrm>
          <a:prstGeom prst="rect">
            <a:avLst/>
          </a:prstGeom>
        </p:spPr>
        <p:txBody>
          <a:bodyPr spcFirstLastPara="1" vert="horz" wrap="square" lIns="0" tIns="0" rIns="0" bIns="0" rtlCol="0" anchor="t" anchorCtr="0">
            <a:noAutofit/>
          </a:bodyPr>
          <a:lstStyle>
            <a:lvl1pPr marL="609585" lvl="0" indent="-440256" algn="l" defTabSz="914400" rtl="0" eaLnBrk="1" latinLnBrk="0" hangingPunct="1">
              <a:lnSpc>
                <a:spcPct val="100000"/>
              </a:lnSpc>
              <a:spcBef>
                <a:spcPts val="0"/>
              </a:spcBef>
              <a:spcAft>
                <a:spcPts val="0"/>
              </a:spcAft>
              <a:buClr>
                <a:schemeClr val="dk2"/>
              </a:buClr>
              <a:buSzPts val="1600"/>
              <a:buFont typeface="Arial" panose="020B0604020202020204" pitchFamily="34" charset="0"/>
              <a:buChar char="●"/>
              <a:defRPr sz="2133" kern="1200">
                <a:solidFill>
                  <a:schemeClr val="tx1"/>
                </a:solidFill>
                <a:latin typeface="+mn-lt"/>
                <a:ea typeface="+mn-ea"/>
                <a:cs typeface="+mn-cs"/>
              </a:defRPr>
            </a:lvl1pPr>
            <a:lvl2pPr marL="1219170" lvl="1" indent="-440256" algn="l" defTabSz="914400" rtl="0" eaLnBrk="1" latinLnBrk="0" hangingPunct="1">
              <a:lnSpc>
                <a:spcPct val="100000"/>
              </a:lnSpc>
              <a:spcBef>
                <a:spcPts val="2133"/>
              </a:spcBef>
              <a:spcAft>
                <a:spcPts val="0"/>
              </a:spcAft>
              <a:buSzPts val="1600"/>
              <a:buFont typeface="Arial" panose="020B0604020202020204" pitchFamily="34" charset="0"/>
              <a:buChar char="○"/>
              <a:defRPr sz="1867" kern="1200">
                <a:solidFill>
                  <a:schemeClr val="tx1"/>
                </a:solidFill>
                <a:latin typeface="+mn-lt"/>
                <a:ea typeface="+mn-ea"/>
                <a:cs typeface="+mn-cs"/>
              </a:defRPr>
            </a:lvl2pPr>
            <a:lvl3pPr marL="1828754" lvl="2" indent="-440256" algn="l" defTabSz="914400" rtl="0" eaLnBrk="1" latinLnBrk="0" hangingPunct="1">
              <a:lnSpc>
                <a:spcPct val="90000"/>
              </a:lnSpc>
              <a:spcBef>
                <a:spcPts val="2133"/>
              </a:spcBef>
              <a:spcAft>
                <a:spcPts val="0"/>
              </a:spcAft>
              <a:buSzPts val="1600"/>
              <a:buFont typeface="Arial" panose="020B0604020202020204" pitchFamily="34" charset="0"/>
              <a:buChar char="■"/>
              <a:defRPr sz="2000" kern="1200">
                <a:solidFill>
                  <a:schemeClr val="tx1"/>
                </a:solidFill>
                <a:latin typeface="+mn-lt"/>
                <a:ea typeface="+mn-ea"/>
                <a:cs typeface="+mn-cs"/>
              </a:defRPr>
            </a:lvl3pPr>
            <a:lvl4pPr marL="2438339" lvl="3" indent="-440256" algn="l" defTabSz="914400" rtl="0" eaLnBrk="1" latinLnBrk="0" hangingPunct="1">
              <a:lnSpc>
                <a:spcPct val="90000"/>
              </a:lnSpc>
              <a:spcBef>
                <a:spcPts val="2133"/>
              </a:spcBef>
              <a:spcAft>
                <a:spcPts val="0"/>
              </a:spcAft>
              <a:buSzPts val="1600"/>
              <a:buFont typeface="Arial" panose="020B0604020202020204" pitchFamily="34" charset="0"/>
              <a:buChar char="●"/>
              <a:defRPr sz="1800" kern="1200">
                <a:solidFill>
                  <a:schemeClr val="tx1"/>
                </a:solidFill>
                <a:latin typeface="+mn-lt"/>
                <a:ea typeface="+mn-ea"/>
                <a:cs typeface="+mn-cs"/>
              </a:defRPr>
            </a:lvl4pPr>
            <a:lvl5pPr marL="3047924" lvl="4" indent="-440256" algn="l" defTabSz="914400" rtl="0" eaLnBrk="1" latinLnBrk="0" hangingPunct="1">
              <a:lnSpc>
                <a:spcPct val="90000"/>
              </a:lnSpc>
              <a:spcBef>
                <a:spcPts val="2133"/>
              </a:spcBef>
              <a:spcAft>
                <a:spcPts val="0"/>
              </a:spcAft>
              <a:buSzPts val="1600"/>
              <a:buFont typeface="Arial" panose="020B0604020202020204" pitchFamily="34" charset="0"/>
              <a:buChar char="○"/>
              <a:defRPr sz="1800" kern="1200">
                <a:solidFill>
                  <a:schemeClr val="tx1"/>
                </a:solidFill>
                <a:latin typeface="+mn-lt"/>
                <a:ea typeface="+mn-ea"/>
                <a:cs typeface="+mn-cs"/>
              </a:defRPr>
            </a:lvl5pPr>
            <a:lvl6pPr marL="3657509" lvl="5" indent="-440256" algn="l" defTabSz="914400" rtl="0" eaLnBrk="1" latinLnBrk="0" hangingPunct="1">
              <a:lnSpc>
                <a:spcPct val="90000"/>
              </a:lnSpc>
              <a:spcBef>
                <a:spcPts val="2133"/>
              </a:spcBef>
              <a:spcAft>
                <a:spcPts val="0"/>
              </a:spcAft>
              <a:buSzPts val="1600"/>
              <a:buFont typeface="Arial" panose="020B0604020202020204" pitchFamily="34" charset="0"/>
              <a:buChar char="■"/>
              <a:defRPr sz="1800" kern="1200">
                <a:solidFill>
                  <a:schemeClr val="tx1"/>
                </a:solidFill>
                <a:latin typeface="+mn-lt"/>
                <a:ea typeface="+mn-ea"/>
                <a:cs typeface="+mn-cs"/>
              </a:defRPr>
            </a:lvl6pPr>
            <a:lvl7pPr marL="4267093" lvl="6" indent="-440256" algn="l" defTabSz="914400" rtl="0" eaLnBrk="1" latinLnBrk="0" hangingPunct="1">
              <a:lnSpc>
                <a:spcPct val="90000"/>
              </a:lnSpc>
              <a:spcBef>
                <a:spcPts val="2133"/>
              </a:spcBef>
              <a:spcAft>
                <a:spcPts val="0"/>
              </a:spcAft>
              <a:buSzPts val="1600"/>
              <a:buFont typeface="Arial" panose="020B0604020202020204" pitchFamily="34" charset="0"/>
              <a:buChar char="●"/>
              <a:defRPr sz="1800" kern="1200">
                <a:solidFill>
                  <a:schemeClr val="tx1"/>
                </a:solidFill>
                <a:latin typeface="+mn-lt"/>
                <a:ea typeface="+mn-ea"/>
                <a:cs typeface="+mn-cs"/>
              </a:defRPr>
            </a:lvl7pPr>
            <a:lvl8pPr marL="4876678" lvl="7" indent="-440256" algn="l" defTabSz="914400" rtl="0" eaLnBrk="1" latinLnBrk="0" hangingPunct="1">
              <a:lnSpc>
                <a:spcPct val="90000"/>
              </a:lnSpc>
              <a:spcBef>
                <a:spcPts val="2133"/>
              </a:spcBef>
              <a:spcAft>
                <a:spcPts val="0"/>
              </a:spcAft>
              <a:buSzPts val="1600"/>
              <a:buFont typeface="Arial" panose="020B0604020202020204" pitchFamily="34" charset="0"/>
              <a:buChar char="○"/>
              <a:defRPr sz="1800" kern="1200">
                <a:solidFill>
                  <a:schemeClr val="tx1"/>
                </a:solidFill>
                <a:latin typeface="+mn-lt"/>
                <a:ea typeface="+mn-ea"/>
                <a:cs typeface="+mn-cs"/>
              </a:defRPr>
            </a:lvl8pPr>
            <a:lvl9pPr marL="5486263" lvl="8" indent="-440256" algn="l" defTabSz="914400" rtl="0" eaLnBrk="1" latinLnBrk="0" hangingPunct="1">
              <a:lnSpc>
                <a:spcPct val="90000"/>
              </a:lnSpc>
              <a:spcBef>
                <a:spcPts val="2133"/>
              </a:spcBef>
              <a:spcAft>
                <a:spcPts val="2133"/>
              </a:spcAft>
              <a:buSzPts val="1600"/>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t>	</a:t>
            </a:r>
          </a:p>
          <a:p>
            <a:pPr marL="0" indent="0">
              <a:buFont typeface="Arial" panose="020B0604020202020204" pitchFamily="34" charset="0"/>
              <a:buNone/>
            </a:pPr>
            <a:endParaRPr lang="en-US" dirty="0"/>
          </a:p>
        </p:txBody>
      </p:sp>
      <p:sp>
        <p:nvSpPr>
          <p:cNvPr id="5" name="Title 2">
            <a:extLst>
              <a:ext uri="{FF2B5EF4-FFF2-40B4-BE49-F238E27FC236}">
                <a16:creationId xmlns:a16="http://schemas.microsoft.com/office/drawing/2014/main" id="{EB66BA30-2727-007E-2A39-7961A83CE642}"/>
              </a:ext>
            </a:extLst>
          </p:cNvPr>
          <p:cNvSpPr txBox="1">
            <a:spLocks/>
          </p:cNvSpPr>
          <p:nvPr/>
        </p:nvSpPr>
        <p:spPr>
          <a:xfrm>
            <a:off x="1122588" y="86239"/>
            <a:ext cx="10515600" cy="1325563"/>
          </a:xfrm>
          <a:prstGeom prst="rect">
            <a:avLst/>
          </a:prstGeom>
        </p:spPr>
        <p:txBody>
          <a:bodyPr spcFirstLastPara="1" vert="horz" wrap="square" lIns="0" tIns="0" rIns="0" bIns="0" rtlCol="0" anchor="t" anchorCtr="0">
            <a:noAutofit/>
          </a:bodyPr>
          <a:lstStyle>
            <a:lvl1pPr lvl="0" algn="l" defTabSz="914400" rtl="0" eaLnBrk="1" latinLnBrk="0" hangingPunct="1">
              <a:lnSpc>
                <a:spcPct val="90000"/>
              </a:lnSpc>
              <a:spcBef>
                <a:spcPts val="0"/>
              </a:spcBef>
              <a:spcAft>
                <a:spcPts val="0"/>
              </a:spcAft>
              <a:buSzPts val="3600"/>
              <a:buNone/>
              <a:defRPr sz="4267" kern="1200">
                <a:solidFill>
                  <a:schemeClr val="tx1"/>
                </a:solidFill>
                <a:latin typeface="Roboto" panose="02000000000000000000" pitchFamily="2" charset="0"/>
                <a:ea typeface="Roboto" panose="02000000000000000000" pitchFamily="2" charset="0"/>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lang="en-US" dirty="0"/>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0C023BE8-CA2F-4D6A-189E-F95F46A9AB71}"/>
                  </a:ext>
                </a:extLst>
              </p:cNvPr>
              <p:cNvSpPr/>
              <p:nvPr/>
            </p:nvSpPr>
            <p:spPr>
              <a:xfrm>
                <a:off x="5069605" y="1424074"/>
                <a:ext cx="224696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ctrlPr>
                            <a:rPr lang="en-US" i="1">
                              <a:latin typeface="Cambria Math" panose="02040503050406030204" pitchFamily="18" charset="0"/>
                            </a:rPr>
                          </m:ctrlPr>
                        </m:dPr>
                        <m:e>
                          <m:r>
                            <a:rPr lang="en-US" i="1">
                              <a:latin typeface="Cambria Math" panose="02040503050406030204" pitchFamily="18" charset="0"/>
                            </a:rPr>
                            <m:t>𝑌</m:t>
                          </m:r>
                          <m:r>
                            <a:rPr lang="en-US" i="0">
                              <a:latin typeface="Cambria Math" panose="02040503050406030204" pitchFamily="18" charset="0"/>
                            </a:rPr>
                            <m:t>=</m:t>
                          </m:r>
                          <m:r>
                            <a:rPr lang="en-US" i="1">
                              <a:latin typeface="Cambria Math" panose="02040503050406030204" pitchFamily="18" charset="0"/>
                            </a:rPr>
                            <m:t>𝑓</m:t>
                          </m:r>
                          <m:r>
                            <a:rPr lang="en-US" i="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0">
                                  <a:latin typeface="Cambria Math" panose="02040503050406030204" pitchFamily="18" charset="0"/>
                                </a:rPr>
                                <m:t>1</m:t>
                              </m:r>
                            </m:sub>
                          </m:sSub>
                          <m:r>
                            <a:rPr lang="en-US" i="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0">
                                  <a:latin typeface="Cambria Math" panose="02040503050406030204" pitchFamily="18" charset="0"/>
                                </a:rPr>
                                <m:t>2</m:t>
                              </m:r>
                            </m:sub>
                          </m:sSub>
                          <m:r>
                            <a:rPr lang="en-US" i="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𝑁</m:t>
                              </m:r>
                            </m:sub>
                          </m:sSub>
                        </m:e>
                      </m:d>
                    </m:oMath>
                  </m:oMathPara>
                </a14:m>
                <a:endParaRPr lang="en-US" dirty="0"/>
              </a:p>
            </p:txBody>
          </p:sp>
        </mc:Choice>
        <mc:Fallback xmlns="">
          <p:sp>
            <p:nvSpPr>
              <p:cNvPr id="6" name="Rectangle 5">
                <a:extLst>
                  <a:ext uri="{FF2B5EF4-FFF2-40B4-BE49-F238E27FC236}">
                    <a16:creationId xmlns:a16="http://schemas.microsoft.com/office/drawing/2014/main" id="{0C023BE8-CA2F-4D6A-189E-F95F46A9AB71}"/>
                  </a:ext>
                </a:extLst>
              </p:cNvPr>
              <p:cNvSpPr>
                <a:spLocks noRot="1" noChangeAspect="1" noMove="1" noResize="1" noEditPoints="1" noAdjustHandles="1" noChangeArrowheads="1" noChangeShapeType="1" noTextEdit="1"/>
              </p:cNvSpPr>
              <p:nvPr/>
            </p:nvSpPr>
            <p:spPr>
              <a:xfrm>
                <a:off x="5069605" y="1424074"/>
                <a:ext cx="2246961" cy="369332"/>
              </a:xfrm>
              <a:prstGeom prst="rect">
                <a:avLst/>
              </a:prstGeom>
              <a:blipFill>
                <a:blip r:embed="rId2"/>
                <a:stretch>
                  <a:fillRect t="-121667" r="-22554" b="-18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5E73D3E6-FF42-4DA8-FD3D-BCA47C7DC100}"/>
                  </a:ext>
                </a:extLst>
              </p:cNvPr>
              <p:cNvSpPr/>
              <p:nvPr/>
            </p:nvSpPr>
            <p:spPr>
              <a:xfrm>
                <a:off x="1913568" y="2937014"/>
                <a:ext cx="2771592" cy="87665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i="1">
                              <a:latin typeface="Cambria Math" panose="02040503050406030204" pitchFamily="18" charset="0"/>
                            </a:rPr>
                            <m:t>𝑢</m:t>
                          </m:r>
                        </m:e>
                        <m:sub>
                          <m:r>
                            <a:rPr lang="en-US" i="1">
                              <a:latin typeface="Cambria Math" panose="02040503050406030204" pitchFamily="18" charset="0"/>
                            </a:rPr>
                            <m:t>𝑐</m:t>
                          </m:r>
                        </m:sub>
                        <m:sup>
                          <m:r>
                            <a:rPr lang="en-US" i="1">
                              <a:latin typeface="Cambria Math" panose="02040503050406030204" pitchFamily="18" charset="0"/>
                            </a:rPr>
                            <m:t>2</m:t>
                          </m:r>
                        </m:sup>
                      </m:sSubSup>
                      <m:d>
                        <m:dPr>
                          <m:ctrlPr>
                            <a:rPr lang="en-US" i="1">
                              <a:latin typeface="Cambria Math" panose="02040503050406030204" pitchFamily="18" charset="0"/>
                            </a:rPr>
                          </m:ctrlPr>
                        </m:dPr>
                        <m:e>
                          <m:r>
                            <a:rPr lang="en-US" i="1">
                              <a:latin typeface="Cambria Math" panose="02040503050406030204" pitchFamily="18" charset="0"/>
                            </a:rPr>
                            <m:t>𝑦</m:t>
                          </m:r>
                        </m:e>
                      </m:d>
                      <m:r>
                        <a:rPr lang="en-US" i="1">
                          <a:latin typeface="Cambria Math" panose="02040503050406030204" pitchFamily="18" charset="0"/>
                        </a:rPr>
                        <m:t>=</m:t>
                      </m:r>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1</m:t>
                          </m:r>
                        </m:sub>
                        <m:sup>
                          <m:r>
                            <a:rPr lang="en-US" i="1">
                              <a:latin typeface="Cambria Math" panose="02040503050406030204" pitchFamily="18" charset="0"/>
                            </a:rPr>
                            <m:t>𝑁</m:t>
                          </m:r>
                        </m:sup>
                        <m:e>
                          <m:r>
                            <a:rPr lang="en-US" i="1">
                              <a:latin typeface="Cambria Math" panose="02040503050406030204" pitchFamily="18" charset="0"/>
                            </a:rPr>
                            <m:t>(</m:t>
                          </m:r>
                        </m:e>
                      </m:nary>
                      <m:sSup>
                        <m:sSupPr>
                          <m:ctrlPr>
                            <a:rPr lang="en-US" i="1">
                              <a:latin typeface="Cambria Math" panose="02040503050406030204" pitchFamily="18" charset="0"/>
                            </a:rPr>
                          </m:ctrlPr>
                        </m:sSupPr>
                        <m:e>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m:t>
                                  </m:r>
                                  <m:r>
                                    <a:rPr lang="en-US" i="1">
                                      <a:latin typeface="Cambria Math" panose="02040503050406030204" pitchFamily="18" charset="0"/>
                                    </a:rPr>
                                    <m:t>𝑥</m:t>
                                  </m:r>
                                </m:e>
                                <m:sub>
                                  <m:r>
                                    <a:rPr lang="en-US" i="1">
                                      <a:latin typeface="Cambria Math" panose="02040503050406030204" pitchFamily="18" charset="0"/>
                                    </a:rPr>
                                    <m:t>𝑖</m:t>
                                  </m:r>
                                </m:sub>
                              </m:sSub>
                            </m:den>
                          </m:f>
                          <m:r>
                            <a:rPr lang="en-US" i="1">
                              <a:latin typeface="Cambria Math" panose="02040503050406030204" pitchFamily="18" charset="0"/>
                            </a:rPr>
                            <m:t>)</m:t>
                          </m:r>
                        </m:e>
                        <m:sup>
                          <m:r>
                            <a:rPr lang="en-US" i="1">
                              <a:latin typeface="Cambria Math" panose="02040503050406030204" pitchFamily="18" charset="0"/>
                            </a:rPr>
                            <m:t>2</m:t>
                          </m:r>
                        </m:sup>
                      </m:sSup>
                      <m:r>
                        <a:rPr lang="en-US" b="0" i="1" smtClean="0">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𝑢</m:t>
                          </m:r>
                        </m:e>
                        <m:sup>
                          <m:r>
                            <a:rPr lang="en-US" i="1">
                              <a:latin typeface="Cambria Math" panose="02040503050406030204" pitchFamily="18" charset="0"/>
                            </a:rPr>
                            <m:t>2</m:t>
                          </m:r>
                        </m:sup>
                      </m:s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oMath>
                  </m:oMathPara>
                </a14:m>
                <a:endParaRPr lang="en-US" dirty="0"/>
              </a:p>
            </p:txBody>
          </p:sp>
        </mc:Choice>
        <mc:Fallback xmlns="">
          <p:sp>
            <p:nvSpPr>
              <p:cNvPr id="7" name="Rectangle 6">
                <a:extLst>
                  <a:ext uri="{FF2B5EF4-FFF2-40B4-BE49-F238E27FC236}">
                    <a16:creationId xmlns:a16="http://schemas.microsoft.com/office/drawing/2014/main" id="{5E73D3E6-FF42-4DA8-FD3D-BCA47C7DC100}"/>
                  </a:ext>
                </a:extLst>
              </p:cNvPr>
              <p:cNvSpPr>
                <a:spLocks noRot="1" noChangeAspect="1" noMove="1" noResize="1" noEditPoints="1" noAdjustHandles="1" noChangeArrowheads="1" noChangeShapeType="1" noTextEdit="1"/>
              </p:cNvSpPr>
              <p:nvPr/>
            </p:nvSpPr>
            <p:spPr>
              <a:xfrm>
                <a:off x="1913568" y="2937014"/>
                <a:ext cx="2771592" cy="87665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3CC373CB-C215-6494-7669-88E950FEF990}"/>
                  </a:ext>
                </a:extLst>
              </p:cNvPr>
              <p:cNvSpPr/>
              <p:nvPr/>
            </p:nvSpPr>
            <p:spPr>
              <a:xfrm>
                <a:off x="6831909" y="2943536"/>
                <a:ext cx="5129418" cy="91339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i="1">
                              <a:latin typeface="Cambria Math" panose="02040503050406030204" pitchFamily="18" charset="0"/>
                            </a:rPr>
                            <m:t>𝑢</m:t>
                          </m:r>
                        </m:e>
                        <m:sub>
                          <m:r>
                            <a:rPr lang="en-US" i="1">
                              <a:latin typeface="Cambria Math" panose="02040503050406030204" pitchFamily="18" charset="0"/>
                            </a:rPr>
                            <m:t>𝑐𝑟</m:t>
                          </m:r>
                        </m:sub>
                        <m:sup>
                          <m:r>
                            <a:rPr lang="en-US" i="1">
                              <a:latin typeface="Cambria Math" panose="02040503050406030204" pitchFamily="18" charset="0"/>
                            </a:rPr>
                            <m:t>2</m:t>
                          </m:r>
                        </m:sup>
                      </m:sSubSup>
                      <m:d>
                        <m:dPr>
                          <m:ctrlPr>
                            <a:rPr lang="en-US" i="1">
                              <a:latin typeface="Cambria Math" panose="02040503050406030204" pitchFamily="18" charset="0"/>
                            </a:rPr>
                          </m:ctrlPr>
                        </m:dPr>
                        <m:e>
                          <m:r>
                            <a:rPr lang="en-US" i="1">
                              <a:latin typeface="Cambria Math" panose="02040503050406030204" pitchFamily="18" charset="0"/>
                            </a:rPr>
                            <m:t>𝑦</m:t>
                          </m:r>
                        </m:e>
                      </m:d>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𝑢</m:t>
                          </m:r>
                        </m:e>
                        <m:sub>
                          <m:r>
                            <a:rPr lang="en-US" i="1">
                              <a:latin typeface="Cambria Math" panose="02040503050406030204" pitchFamily="18" charset="0"/>
                            </a:rPr>
                            <m:t>𝑐</m:t>
                          </m:r>
                        </m:sub>
                        <m:sup>
                          <m:r>
                            <a:rPr lang="en-US" i="1">
                              <a:latin typeface="Cambria Math" panose="02040503050406030204" pitchFamily="18" charset="0"/>
                            </a:rPr>
                            <m:t>2</m:t>
                          </m:r>
                        </m:sup>
                      </m:sSubSup>
                      <m:d>
                        <m:dPr>
                          <m:ctrlPr>
                            <a:rPr lang="en-US" i="1">
                              <a:latin typeface="Cambria Math" panose="02040503050406030204" pitchFamily="18" charset="0"/>
                            </a:rPr>
                          </m:ctrlPr>
                        </m:dPr>
                        <m:e>
                          <m:r>
                            <a:rPr lang="en-US" i="1">
                              <a:latin typeface="Cambria Math" panose="02040503050406030204" pitchFamily="18" charset="0"/>
                            </a:rPr>
                            <m:t>𝑦</m:t>
                          </m:r>
                        </m:e>
                      </m:d>
                      <m:r>
                        <a:rPr lang="en-US" i="1">
                          <a:latin typeface="Cambria Math" panose="02040503050406030204" pitchFamily="18" charset="0"/>
                        </a:rPr>
                        <m:t>+</m:t>
                      </m:r>
                      <m:r>
                        <a:rPr lang="en-US" i="1">
                          <a:latin typeface="Cambria Math" panose="02040503050406030204" pitchFamily="18" charset="0"/>
                        </a:rPr>
                        <m:t>2</m:t>
                      </m:r>
                      <m:r>
                        <a:rPr lang="en-US" i="1">
                          <a:latin typeface="Cambria Math" panose="02040503050406030204" pitchFamily="18" charset="0"/>
                        </a:rPr>
                        <m:t> .</m:t>
                      </m:r>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1</m:t>
                          </m:r>
                        </m:sub>
                        <m:sup>
                          <m:r>
                            <a:rPr lang="en-US" i="1">
                              <a:latin typeface="Cambria Math" panose="02040503050406030204" pitchFamily="18" charset="0"/>
                            </a:rPr>
                            <m:t>𝑁</m:t>
                          </m:r>
                          <m:r>
                            <a:rPr lang="en-US" i="1">
                              <a:latin typeface="Cambria Math" panose="02040503050406030204" pitchFamily="18" charset="0"/>
                            </a:rPr>
                            <m:t>−</m:t>
                          </m:r>
                          <m:r>
                            <a:rPr lang="en-US" i="1">
                              <a:latin typeface="Cambria Math" panose="02040503050406030204" pitchFamily="18" charset="0"/>
                            </a:rPr>
                            <m:t>1</m:t>
                          </m:r>
                        </m:sup>
                        <m:e>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1</m:t>
                              </m:r>
                            </m:sub>
                            <m:sup>
                              <m:r>
                                <a:rPr lang="en-US" i="1">
                                  <a:latin typeface="Cambria Math" panose="02040503050406030204" pitchFamily="18" charset="0"/>
                                </a:rPr>
                                <m:t>𝑁</m:t>
                              </m:r>
                            </m:sup>
                            <m:e>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m:t>
                                      </m:r>
                                      <m:r>
                                        <a:rPr lang="en-US" i="1">
                                          <a:latin typeface="Cambria Math" panose="02040503050406030204" pitchFamily="18" charset="0"/>
                                        </a:rPr>
                                        <m:t>𝑥</m:t>
                                      </m:r>
                                    </m:e>
                                    <m:sub>
                                      <m:r>
                                        <a:rPr lang="en-US" i="1">
                                          <a:latin typeface="Cambria Math" panose="02040503050406030204" pitchFamily="18" charset="0"/>
                                        </a:rPr>
                                        <m:t>𝑖</m:t>
                                      </m:r>
                                    </m:sub>
                                  </m:sSub>
                                </m:den>
                              </m:f>
                            </m:e>
                          </m:nary>
                          <m:r>
                            <a:rPr lang="en-US" i="1">
                              <a:latin typeface="Cambria Math" panose="02040503050406030204" pitchFamily="18" charset="0"/>
                            </a:rPr>
                            <m:t>)</m:t>
                          </m:r>
                          <m:r>
                            <a:rPr lang="en-US" b="0" i="1" smtClean="0">
                              <a:latin typeface="Cambria Math" panose="02040503050406030204" pitchFamily="18" charset="0"/>
                            </a:rPr>
                            <m:t>.</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m:t>
                                  </m:r>
                                  <m:r>
                                    <a:rPr lang="en-US" i="1">
                                      <a:latin typeface="Cambria Math" panose="02040503050406030204" pitchFamily="18" charset="0"/>
                                    </a:rPr>
                                    <m:t>𝑥</m:t>
                                  </m:r>
                                </m:e>
                                <m:sub>
                                  <m:r>
                                    <a:rPr lang="en-US" i="1">
                                      <a:latin typeface="Cambria Math" panose="02040503050406030204" pitchFamily="18" charset="0"/>
                                    </a:rPr>
                                    <m:t>𝑗</m:t>
                                  </m:r>
                                </m:sub>
                              </m:sSub>
                            </m:den>
                          </m:f>
                        </m:e>
                      </m:nary>
                      <m:r>
                        <a:rPr lang="en-US" i="1">
                          <a:latin typeface="Cambria Math" panose="02040503050406030204" pitchFamily="18" charset="0"/>
                        </a:rPr>
                        <m:t>)</m:t>
                      </m:r>
                      <m:r>
                        <a:rPr lang="en-US" b="0" i="1" smtClean="0">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𝑗</m:t>
                          </m:r>
                        </m:sub>
                      </m:sSub>
                      <m:r>
                        <a:rPr lang="en-US" i="1">
                          <a:latin typeface="Cambria Math" panose="02040503050406030204" pitchFamily="18" charset="0"/>
                        </a:rPr>
                        <m:t>)</m:t>
                      </m:r>
                    </m:oMath>
                  </m:oMathPara>
                </a14:m>
                <a:endParaRPr lang="en-US" dirty="0"/>
              </a:p>
            </p:txBody>
          </p:sp>
        </mc:Choice>
        <mc:Fallback xmlns="">
          <p:sp>
            <p:nvSpPr>
              <p:cNvPr id="8" name="Rectangle 7">
                <a:extLst>
                  <a:ext uri="{FF2B5EF4-FFF2-40B4-BE49-F238E27FC236}">
                    <a16:creationId xmlns:a16="http://schemas.microsoft.com/office/drawing/2014/main" id="{3CC373CB-C215-6494-7669-88E950FEF990}"/>
                  </a:ext>
                </a:extLst>
              </p:cNvPr>
              <p:cNvSpPr>
                <a:spLocks noRot="1" noChangeAspect="1" noMove="1" noResize="1" noEditPoints="1" noAdjustHandles="1" noChangeArrowheads="1" noChangeShapeType="1" noTextEdit="1"/>
              </p:cNvSpPr>
              <p:nvPr/>
            </p:nvSpPr>
            <p:spPr>
              <a:xfrm>
                <a:off x="6831909" y="2943536"/>
                <a:ext cx="5129418" cy="91339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17D32B9A-B082-E4F5-4F68-9C79E6D96FC9}"/>
                  </a:ext>
                </a:extLst>
              </p:cNvPr>
              <p:cNvSpPr/>
              <p:nvPr/>
            </p:nvSpPr>
            <p:spPr>
              <a:xfrm>
                <a:off x="533304" y="4781509"/>
                <a:ext cx="5532120" cy="995272"/>
              </a:xfrm>
              <a:prstGeom prst="rect">
                <a:avLst/>
              </a:prstGeom>
            </p:spPr>
            <p:txBody>
              <a:bodyPr wrap="square">
                <a:spAutoFit/>
              </a:bodyPr>
              <a:lstStyle/>
              <a:p>
                <a:pPr algn="ctr">
                  <a:lnSpc>
                    <a:spcPct val="107000"/>
                  </a:lnSpc>
                  <a:spcAft>
                    <a:spcPts val="800"/>
                  </a:spcAft>
                </a:pPr>
                <a14:m>
                  <m:oMath xmlns:m="http://schemas.openxmlformats.org/officeDocument/2006/math">
                    <m:sSubSup>
                      <m:sSubSupPr>
                        <m:ctrlPr>
                          <a:rPr lang="en-US" i="1" smtClean="0">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latin typeface="Cambria Math" panose="02040503050406030204" pitchFamily="18" charset="0"/>
                            <a:ea typeface="Times New Roman" panose="02020603050405020304" pitchFamily="18" charset="0"/>
                            <a:cs typeface="Times New Roman" panose="02020603050405020304" pitchFamily="18" charset="0"/>
                          </a:rPr>
                          <m:t>𝑢</m:t>
                        </m:r>
                      </m:e>
                      <m:sub>
                        <m:r>
                          <a:rPr lang="en-US" i="1">
                            <a:latin typeface="Cambria Math" panose="02040503050406030204" pitchFamily="18" charset="0"/>
                            <a:ea typeface="Times New Roman" panose="02020603050405020304" pitchFamily="18" charset="0"/>
                            <a:cs typeface="Times New Roman" panose="02020603050405020304" pitchFamily="18" charset="0"/>
                          </a:rPr>
                          <m:t>𝑐</m:t>
                        </m:r>
                      </m:sub>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bSup>
                    <m:d>
                      <m:dPr>
                        <m:ctrlPr>
                          <a:rPr lang="en-US" i="1">
                            <a:latin typeface="Cambria Math" panose="02040503050406030204" pitchFamily="18" charset="0"/>
                            <a:ea typeface="Times New Roman" panose="02020603050405020304" pitchFamily="18" charset="0"/>
                            <a:cs typeface="Times New Roman" panose="02020603050405020304" pitchFamily="18" charset="0"/>
                          </a:rPr>
                        </m:ctrlPr>
                      </m:dPr>
                      <m:e>
                        <m:r>
                          <a:rPr lang="en-US" i="1">
                            <a:latin typeface="Cambria Math" panose="02040503050406030204" pitchFamily="18" charset="0"/>
                            <a:ea typeface="Times New Roman" panose="02020603050405020304" pitchFamily="18" charset="0"/>
                            <a:cs typeface="Times New Roman" panose="02020603050405020304" pitchFamily="18" charset="0"/>
                          </a:rPr>
                          <m:t>𝑁𝐷𝑉𝐼</m:t>
                        </m:r>
                      </m:e>
                    </m:d>
                    <m:r>
                      <a:rPr lang="en-US" i="1">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pPr>
                      <m:e>
                        <m:r>
                          <a:rPr lang="en-US" b="0" i="1" smtClean="0">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Calibri" panose="020F0502020204030204" pitchFamily="34" charset="0"/>
                            <a:cs typeface="Times New Roman" panose="02020603050405020304" pitchFamily="18" charset="0"/>
                          </a:rPr>
                          <m:t>2</m:t>
                        </m:r>
                        <m:r>
                          <a:rPr lang="en-US" i="1">
                            <a:latin typeface="Cambria Math" panose="02040503050406030204" pitchFamily="18" charset="0"/>
                            <a:ea typeface="Calibri" panose="020F0502020204030204" pitchFamily="34" charset="0"/>
                            <a:cs typeface="Times New Roman" panose="02020603050405020304" pitchFamily="18" charset="0"/>
                          </a:rPr>
                          <m:t>.</m:t>
                        </m:r>
                        <m:f>
                          <m:fPr>
                            <m:ctrlPr>
                              <a:rPr lang="en-US" i="1">
                                <a:latin typeface="Cambria Math" panose="02040503050406030204" pitchFamily="18" charset="0"/>
                                <a:ea typeface="Calibri" panose="020F0502020204030204" pitchFamily="34" charset="0"/>
                                <a:cs typeface="Times New Roman" panose="02020603050405020304" pitchFamily="18" charset="0"/>
                              </a:rPr>
                            </m:ctrlPr>
                          </m:fPr>
                          <m:num>
                            <m:r>
                              <a:rPr lang="en-US" i="1">
                                <a:latin typeface="Cambria Math" panose="02040503050406030204" pitchFamily="18" charset="0"/>
                                <a:ea typeface="Calibri" panose="020F0502020204030204" pitchFamily="34" charset="0"/>
                                <a:cs typeface="Times New Roman" panose="02020603050405020304" pitchFamily="18" charset="0"/>
                              </a:rPr>
                              <m:t>𝑅</m:t>
                            </m:r>
                          </m:num>
                          <m:den>
                            <m:sSup>
                              <m:sSupPr>
                                <m:ctrlPr>
                                  <a:rPr lang="en-US" i="1">
                                    <a:latin typeface="Cambria Math" panose="02040503050406030204" pitchFamily="18" charset="0"/>
                                    <a:ea typeface="Calibri" panose="020F0502020204030204" pitchFamily="34" charset="0"/>
                                    <a:cs typeface="Times New Roman" panose="02020603050405020304" pitchFamily="18" charset="0"/>
                                  </a:rPr>
                                </m:ctrlPr>
                              </m:sSupPr>
                              <m:e>
                                <m:d>
                                  <m:dPr>
                                    <m:ctrlPr>
                                      <a:rPr lang="en-US" i="1">
                                        <a:latin typeface="Cambria Math" panose="02040503050406030204" pitchFamily="18" charset="0"/>
                                        <a:ea typeface="Calibri" panose="020F0502020204030204" pitchFamily="34" charset="0"/>
                                        <a:cs typeface="Times New Roman" panose="02020603050405020304" pitchFamily="18" charset="0"/>
                                      </a:rPr>
                                    </m:ctrlPr>
                                  </m:dPr>
                                  <m:e>
                                    <m:r>
                                      <a:rPr lang="en-US" i="1">
                                        <a:latin typeface="Cambria Math" panose="02040503050406030204" pitchFamily="18" charset="0"/>
                                        <a:ea typeface="Calibri" panose="020F0502020204030204" pitchFamily="34" charset="0"/>
                                        <a:cs typeface="Times New Roman" panose="02020603050405020304" pitchFamily="18" charset="0"/>
                                      </a:rPr>
                                      <m:t>𝑅</m:t>
                                    </m:r>
                                    <m:r>
                                      <a:rPr lang="en-US" i="1">
                                        <a:latin typeface="Cambria Math" panose="02040503050406030204" pitchFamily="18" charset="0"/>
                                        <a:ea typeface="Calibri" panose="020F0502020204030204" pitchFamily="34" charset="0"/>
                                        <a:cs typeface="Times New Roman" panose="02020603050405020304" pitchFamily="18" charset="0"/>
                                      </a:rPr>
                                      <m:t>+</m:t>
                                    </m:r>
                                    <m:r>
                                      <a:rPr lang="en-US" i="1">
                                        <a:latin typeface="Cambria Math" panose="02040503050406030204" pitchFamily="18" charset="0"/>
                                        <a:ea typeface="Calibri" panose="020F0502020204030204" pitchFamily="34" charset="0"/>
                                        <a:cs typeface="Times New Roman" panose="02020603050405020304" pitchFamily="18" charset="0"/>
                                      </a:rPr>
                                      <m:t>𝑁𝐼𝑅</m:t>
                                    </m:r>
                                  </m:e>
                                </m:d>
                              </m:e>
                              <m:sup>
                                <m:r>
                                  <a:rPr lang="en-US" i="1">
                                    <a:latin typeface="Cambria Math" panose="02040503050406030204" pitchFamily="18" charset="0"/>
                                    <a:ea typeface="Calibri" panose="020F0502020204030204" pitchFamily="34" charset="0"/>
                                    <a:cs typeface="Times New Roman" panose="02020603050405020304" pitchFamily="18" charset="0"/>
                                  </a:rPr>
                                  <m:t>2</m:t>
                                </m:r>
                              </m:sup>
                            </m:sSup>
                          </m:den>
                        </m:f>
                        <m:r>
                          <a:rPr lang="en-US" b="0" i="1" smtClean="0">
                            <a:latin typeface="Cambria Math" panose="02040503050406030204" pitchFamily="18" charset="0"/>
                            <a:ea typeface="Calibri" panose="020F0502020204030204" pitchFamily="34" charset="0"/>
                            <a:cs typeface="Times New Roman" panose="02020603050405020304" pitchFamily="18" charset="0"/>
                          </a:rPr>
                          <m:t>]</m:t>
                        </m:r>
                      </m:e>
                      <m:sup>
                        <m:r>
                          <a:rPr lang="en-US" i="1">
                            <a:latin typeface="Cambria Math" panose="02040503050406030204" pitchFamily="18" charset="0"/>
                            <a:ea typeface="Calibri" panose="020F0502020204030204" pitchFamily="34" charset="0"/>
                            <a:cs typeface="Times New Roman" panose="02020603050405020304" pitchFamily="18" charset="0"/>
                          </a:rPr>
                          <m:t>2</m:t>
                        </m:r>
                      </m:sup>
                    </m:sSup>
                    <m:r>
                      <a:rPr lang="en-US" i="1">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pPr>
                      <m:e>
                        <m:r>
                          <a:rPr lang="en-US" i="1">
                            <a:latin typeface="Cambria Math" panose="02040503050406030204" pitchFamily="18" charset="0"/>
                            <a:ea typeface="Calibri" panose="020F0502020204030204" pitchFamily="34" charset="0"/>
                            <a:cs typeface="Times New Roman" panose="02020603050405020304" pitchFamily="18" charset="0"/>
                          </a:rPr>
                          <m:t>𝑢</m:t>
                        </m:r>
                      </m:e>
                      <m:sup>
                        <m:r>
                          <a:rPr lang="en-US" i="1">
                            <a:latin typeface="Cambria Math" panose="02040503050406030204" pitchFamily="18" charset="0"/>
                            <a:ea typeface="Calibri" panose="020F0502020204030204" pitchFamily="34" charset="0"/>
                            <a:cs typeface="Times New Roman" panose="02020603050405020304" pitchFamily="18" charset="0"/>
                          </a:rPr>
                          <m:t>2</m:t>
                        </m:r>
                      </m:sup>
                    </m:sSup>
                    <m:d>
                      <m:dPr>
                        <m:ctrlPr>
                          <a:rPr lang="en-US" i="1">
                            <a:latin typeface="Cambria Math" panose="02040503050406030204" pitchFamily="18" charset="0"/>
                            <a:ea typeface="Times New Roman" panose="02020603050405020304" pitchFamily="18" charset="0"/>
                            <a:cs typeface="Times New Roman" panose="02020603050405020304" pitchFamily="18" charset="0"/>
                          </a:rPr>
                        </m:ctrlPr>
                      </m:dPr>
                      <m:e>
                        <m:r>
                          <a:rPr lang="en-US" i="1">
                            <a:latin typeface="Cambria Math" panose="02040503050406030204" pitchFamily="18" charset="0"/>
                            <a:ea typeface="Times New Roman" panose="02020603050405020304" pitchFamily="18" charset="0"/>
                            <a:cs typeface="Times New Roman" panose="02020603050405020304" pitchFamily="18" charset="0"/>
                          </a:rPr>
                          <m:t>𝑁𝐼𝑅</m:t>
                        </m:r>
                      </m:e>
                    </m:d>
                  </m:oMath>
                </a14:m>
                <a:r>
                  <a:rPr lang="en-US" dirty="0">
                    <a:latin typeface="Times New Roman" panose="02020603050405020304" pitchFamily="18" charset="0"/>
                    <a:ea typeface="Times New Roman" panose="02020603050405020304" pitchFamily="18" charset="0"/>
                    <a:cs typeface="Arial" panose="020B0604020202020204" pitchFamily="34" charset="0"/>
                  </a:rPr>
                  <a:t> +</a:t>
                </a:r>
                <a14:m>
                  <m:oMath xmlns:m="http://schemas.openxmlformats.org/officeDocument/2006/math">
                    <m:sSup>
                      <m:s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pPr>
                      <m:e>
                        <m:r>
                          <a:rPr lang="en-US" b="0" i="1" smtClean="0">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Calibri" panose="020F0502020204030204" pitchFamily="34" charset="0"/>
                            <a:cs typeface="Times New Roman" panose="02020603050405020304" pitchFamily="18" charset="0"/>
                          </a:rPr>
                          <m:t>−</m:t>
                        </m:r>
                        <m:r>
                          <a:rPr lang="en-US" i="1">
                            <a:latin typeface="Cambria Math" panose="02040503050406030204" pitchFamily="18" charset="0"/>
                            <a:ea typeface="Calibri" panose="020F0502020204030204" pitchFamily="34" charset="0"/>
                            <a:cs typeface="Times New Roman" panose="02020603050405020304" pitchFamily="18" charset="0"/>
                          </a:rPr>
                          <m:t>2</m:t>
                        </m:r>
                        <m:r>
                          <a:rPr lang="en-US" i="1">
                            <a:latin typeface="Cambria Math" panose="02040503050406030204" pitchFamily="18" charset="0"/>
                            <a:ea typeface="Calibri" panose="020F0502020204030204" pitchFamily="34" charset="0"/>
                            <a:cs typeface="Times New Roman" panose="02020603050405020304" pitchFamily="18" charset="0"/>
                          </a:rPr>
                          <m:t>.</m:t>
                        </m:r>
                        <m:f>
                          <m:fPr>
                            <m:ctrlPr>
                              <a:rPr lang="en-US" i="1">
                                <a:latin typeface="Cambria Math" panose="02040503050406030204" pitchFamily="18" charset="0"/>
                                <a:ea typeface="Calibri" panose="020F0502020204030204" pitchFamily="34" charset="0"/>
                                <a:cs typeface="Times New Roman" panose="02020603050405020304" pitchFamily="18" charset="0"/>
                              </a:rPr>
                            </m:ctrlPr>
                          </m:fPr>
                          <m:num>
                            <m:r>
                              <a:rPr lang="en-US" i="1">
                                <a:latin typeface="Cambria Math" panose="02040503050406030204" pitchFamily="18" charset="0"/>
                                <a:ea typeface="Calibri" panose="020F0502020204030204" pitchFamily="34" charset="0"/>
                                <a:cs typeface="Times New Roman" panose="02020603050405020304" pitchFamily="18" charset="0"/>
                              </a:rPr>
                              <m:t>𝑁𝐼𝑅</m:t>
                            </m:r>
                          </m:num>
                          <m:den>
                            <m:sSup>
                              <m:sSupPr>
                                <m:ctrlPr>
                                  <a:rPr lang="en-US" i="1">
                                    <a:latin typeface="Cambria Math" panose="02040503050406030204" pitchFamily="18" charset="0"/>
                                    <a:ea typeface="Calibri" panose="020F0502020204030204" pitchFamily="34" charset="0"/>
                                    <a:cs typeface="Times New Roman" panose="02020603050405020304" pitchFamily="18" charset="0"/>
                                  </a:rPr>
                                </m:ctrlPr>
                              </m:sSupPr>
                              <m:e>
                                <m:d>
                                  <m:dPr>
                                    <m:ctrlPr>
                                      <a:rPr lang="en-US" i="1">
                                        <a:latin typeface="Cambria Math" panose="02040503050406030204" pitchFamily="18" charset="0"/>
                                        <a:ea typeface="Calibri" panose="020F0502020204030204" pitchFamily="34" charset="0"/>
                                        <a:cs typeface="Times New Roman" panose="02020603050405020304" pitchFamily="18" charset="0"/>
                                      </a:rPr>
                                    </m:ctrlPr>
                                  </m:dPr>
                                  <m:e>
                                    <m:r>
                                      <a:rPr lang="en-US" i="1">
                                        <a:latin typeface="Cambria Math" panose="02040503050406030204" pitchFamily="18" charset="0"/>
                                        <a:ea typeface="Calibri" panose="020F0502020204030204" pitchFamily="34" charset="0"/>
                                        <a:cs typeface="Times New Roman" panose="02020603050405020304" pitchFamily="18" charset="0"/>
                                      </a:rPr>
                                      <m:t>𝑅</m:t>
                                    </m:r>
                                    <m:r>
                                      <a:rPr lang="en-US" i="1">
                                        <a:latin typeface="Cambria Math" panose="02040503050406030204" pitchFamily="18" charset="0"/>
                                        <a:ea typeface="Calibri" panose="020F0502020204030204" pitchFamily="34" charset="0"/>
                                        <a:cs typeface="Times New Roman" panose="02020603050405020304" pitchFamily="18" charset="0"/>
                                      </a:rPr>
                                      <m:t>+</m:t>
                                    </m:r>
                                    <m:r>
                                      <a:rPr lang="en-US" i="1">
                                        <a:latin typeface="Cambria Math" panose="02040503050406030204" pitchFamily="18" charset="0"/>
                                        <a:ea typeface="Calibri" panose="020F0502020204030204" pitchFamily="34" charset="0"/>
                                        <a:cs typeface="Times New Roman" panose="02020603050405020304" pitchFamily="18" charset="0"/>
                                      </a:rPr>
                                      <m:t>𝑁𝐼𝑅</m:t>
                                    </m:r>
                                  </m:e>
                                </m:d>
                              </m:e>
                              <m:sup>
                                <m:r>
                                  <a:rPr lang="en-US" i="1">
                                    <a:latin typeface="Cambria Math" panose="02040503050406030204" pitchFamily="18" charset="0"/>
                                    <a:ea typeface="Calibri" panose="020F0502020204030204" pitchFamily="34" charset="0"/>
                                    <a:cs typeface="Times New Roman" panose="02020603050405020304" pitchFamily="18" charset="0"/>
                                  </a:rPr>
                                  <m:t>2</m:t>
                                </m:r>
                              </m:sup>
                            </m:sSup>
                          </m:den>
                        </m:f>
                        <m:r>
                          <a:rPr lang="en-US" b="0" i="1" smtClean="0">
                            <a:latin typeface="Cambria Math" panose="02040503050406030204" pitchFamily="18" charset="0"/>
                            <a:ea typeface="Calibri" panose="020F0502020204030204" pitchFamily="34" charset="0"/>
                            <a:cs typeface="Times New Roman" panose="02020603050405020304" pitchFamily="18" charset="0"/>
                          </a:rPr>
                          <m:t>]</m:t>
                        </m:r>
                      </m:e>
                      <m:sup>
                        <m:r>
                          <a:rPr lang="en-US" i="1">
                            <a:latin typeface="Cambria Math" panose="02040503050406030204" pitchFamily="18" charset="0"/>
                            <a:ea typeface="Calibri" panose="020F0502020204030204" pitchFamily="34" charset="0"/>
                            <a:cs typeface="Times New Roman" panose="02020603050405020304" pitchFamily="18" charset="0"/>
                          </a:rPr>
                          <m:t>2</m:t>
                        </m:r>
                      </m:sup>
                    </m:sSup>
                    <m:sSup>
                      <m:s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pPr>
                      <m:e>
                        <m:r>
                          <a:rPr lang="en-US" i="1">
                            <a:latin typeface="Cambria Math" panose="02040503050406030204" pitchFamily="18" charset="0"/>
                            <a:ea typeface="Calibri" panose="020F0502020204030204" pitchFamily="34" charset="0"/>
                            <a:cs typeface="Times New Roman" panose="02020603050405020304" pitchFamily="18" charset="0"/>
                          </a:rPr>
                          <m:t>.</m:t>
                        </m:r>
                        <m:r>
                          <a:rPr lang="en-US" i="1">
                            <a:latin typeface="Cambria Math" panose="02040503050406030204" pitchFamily="18" charset="0"/>
                            <a:ea typeface="Calibri" panose="020F0502020204030204" pitchFamily="34" charset="0"/>
                            <a:cs typeface="Times New Roman" panose="02020603050405020304" pitchFamily="18" charset="0"/>
                          </a:rPr>
                          <m:t>𝑢</m:t>
                        </m:r>
                      </m:e>
                      <m:sup>
                        <m:r>
                          <a:rPr lang="en-US" i="1">
                            <a:latin typeface="Cambria Math" panose="02040503050406030204" pitchFamily="18" charset="0"/>
                            <a:ea typeface="Calibri" panose="020F0502020204030204" pitchFamily="34" charset="0"/>
                            <a:cs typeface="Times New Roman" panose="02020603050405020304" pitchFamily="18" charset="0"/>
                          </a:rPr>
                          <m:t>2</m:t>
                        </m:r>
                      </m:sup>
                    </m:sSup>
                    <m:d>
                      <m:dPr>
                        <m:ctrlPr>
                          <a:rPr lang="en-US" i="1">
                            <a:latin typeface="Cambria Math" panose="02040503050406030204" pitchFamily="18" charset="0"/>
                            <a:ea typeface="Times New Roman" panose="02020603050405020304" pitchFamily="18" charset="0"/>
                            <a:cs typeface="Times New Roman" panose="02020603050405020304" pitchFamily="18" charset="0"/>
                          </a:rPr>
                        </m:ctrlPr>
                      </m:dPr>
                      <m:e>
                        <m:r>
                          <a:rPr lang="en-US" i="1">
                            <a:latin typeface="Cambria Math" panose="02040503050406030204" pitchFamily="18" charset="0"/>
                            <a:ea typeface="Times New Roman" panose="02020603050405020304" pitchFamily="18" charset="0"/>
                            <a:cs typeface="Times New Roman" panose="02020603050405020304" pitchFamily="18" charset="0"/>
                          </a:rPr>
                          <m:t>𝑅</m:t>
                        </m:r>
                      </m:e>
                    </m:d>
                  </m:oMath>
                </a14:m>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mc:Choice>
        <mc:Fallback xmlns="">
          <p:sp>
            <p:nvSpPr>
              <p:cNvPr id="9" name="Rectangle 8">
                <a:extLst>
                  <a:ext uri="{FF2B5EF4-FFF2-40B4-BE49-F238E27FC236}">
                    <a16:creationId xmlns:a16="http://schemas.microsoft.com/office/drawing/2014/main" id="{17D32B9A-B082-E4F5-4F68-9C79E6D96FC9}"/>
                  </a:ext>
                </a:extLst>
              </p:cNvPr>
              <p:cNvSpPr>
                <a:spLocks noRot="1" noChangeAspect="1" noMove="1" noResize="1" noEditPoints="1" noAdjustHandles="1" noChangeArrowheads="1" noChangeShapeType="1" noTextEdit="1"/>
              </p:cNvSpPr>
              <p:nvPr/>
            </p:nvSpPr>
            <p:spPr>
              <a:xfrm>
                <a:off x="533304" y="4781509"/>
                <a:ext cx="5532120" cy="99527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C85E0AEA-5522-2690-39CA-8F5B1383A10C}"/>
                  </a:ext>
                </a:extLst>
              </p:cNvPr>
              <p:cNvSpPr/>
              <p:nvPr/>
            </p:nvSpPr>
            <p:spPr>
              <a:xfrm>
                <a:off x="6728460" y="4976935"/>
                <a:ext cx="6096000" cy="855491"/>
              </a:xfrm>
              <a:prstGeom prst="rect">
                <a:avLst/>
              </a:prstGeom>
            </p:spPr>
            <p:txBody>
              <a:bodyPr wrap="square">
                <a:spAutoFit/>
              </a:bodyPr>
              <a:lstStyle/>
              <a:p>
                <a:pPr algn="ctr">
                  <a:lnSpc>
                    <a:spcPct val="107000"/>
                  </a:lnSpc>
                  <a:spcAft>
                    <a:spcPts val="800"/>
                  </a:spcAft>
                </a:pPr>
                <a14:m>
                  <m:oMath xmlns:m="http://schemas.openxmlformats.org/officeDocument/2006/math">
                    <m:sSubSup>
                      <m:sSub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latin typeface="Cambria Math" panose="02040503050406030204" pitchFamily="18" charset="0"/>
                            <a:ea typeface="Times New Roman" panose="02020603050405020304" pitchFamily="18" charset="0"/>
                            <a:cs typeface="Times New Roman" panose="02020603050405020304" pitchFamily="18" charset="0"/>
                          </a:rPr>
                          <m:t>𝑢</m:t>
                        </m:r>
                      </m:e>
                      <m:sub>
                        <m:r>
                          <a:rPr lang="en-US" i="1">
                            <a:latin typeface="Cambria Math" panose="02040503050406030204" pitchFamily="18" charset="0"/>
                            <a:ea typeface="Times New Roman" panose="02020603050405020304" pitchFamily="18" charset="0"/>
                            <a:cs typeface="Times New Roman" panose="02020603050405020304" pitchFamily="18" charset="0"/>
                          </a:rPr>
                          <m:t>𝑐𝑟</m:t>
                        </m:r>
                      </m:sub>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bSup>
                    <m:d>
                      <m:dPr>
                        <m:ctrlPr>
                          <a:rPr lang="en-US" i="1">
                            <a:latin typeface="Cambria Math" panose="02040503050406030204" pitchFamily="18" charset="0"/>
                            <a:ea typeface="Times New Roman" panose="02020603050405020304" pitchFamily="18" charset="0"/>
                            <a:cs typeface="Times New Roman" panose="02020603050405020304" pitchFamily="18" charset="0"/>
                          </a:rPr>
                        </m:ctrlPr>
                      </m:dPr>
                      <m:e>
                        <m:r>
                          <a:rPr lang="en-US" i="1">
                            <a:latin typeface="Cambria Math" panose="02040503050406030204" pitchFamily="18" charset="0"/>
                            <a:ea typeface="Times New Roman" panose="02020603050405020304" pitchFamily="18" charset="0"/>
                            <a:cs typeface="Times New Roman" panose="02020603050405020304" pitchFamily="18" charset="0"/>
                          </a:rPr>
                          <m:t>𝑁𝐷𝑉𝐼</m:t>
                        </m:r>
                      </m:e>
                    </m:d>
                    <m:r>
                      <a:rPr lang="en-US" i="1">
                        <a:latin typeface="Cambria Math" panose="02040503050406030204" pitchFamily="18" charset="0"/>
                        <a:ea typeface="Times New Roman" panose="02020603050405020304" pitchFamily="18" charset="0"/>
                        <a:cs typeface="Times New Roman" panose="02020603050405020304" pitchFamily="18" charset="0"/>
                      </a:rPr>
                      <m:t>= </m:t>
                    </m:r>
                    <m:sSubSup>
                      <m:sSub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latin typeface="Cambria Math" panose="02040503050406030204" pitchFamily="18" charset="0"/>
                            <a:ea typeface="Times New Roman" panose="02020603050405020304" pitchFamily="18" charset="0"/>
                            <a:cs typeface="Times New Roman" panose="02020603050405020304" pitchFamily="18" charset="0"/>
                          </a:rPr>
                          <m:t>𝑢</m:t>
                        </m:r>
                      </m:e>
                      <m:sub>
                        <m:r>
                          <a:rPr lang="en-US" i="1">
                            <a:latin typeface="Cambria Math" panose="02040503050406030204" pitchFamily="18" charset="0"/>
                            <a:ea typeface="Times New Roman" panose="02020603050405020304" pitchFamily="18" charset="0"/>
                            <a:cs typeface="Times New Roman" panose="02020603050405020304" pitchFamily="18" charset="0"/>
                          </a:rPr>
                          <m:t>𝑐</m:t>
                        </m:r>
                      </m:sub>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bSup>
                    <m:d>
                      <m:dPr>
                        <m:ctrlPr>
                          <a:rPr lang="en-US" i="1">
                            <a:latin typeface="Cambria Math" panose="02040503050406030204" pitchFamily="18" charset="0"/>
                            <a:ea typeface="Times New Roman" panose="02020603050405020304" pitchFamily="18" charset="0"/>
                            <a:cs typeface="Times New Roman" panose="02020603050405020304" pitchFamily="18" charset="0"/>
                          </a:rPr>
                        </m:ctrlPr>
                      </m:dPr>
                      <m:e>
                        <m:r>
                          <a:rPr lang="en-US" i="1">
                            <a:latin typeface="Cambria Math" panose="02040503050406030204" pitchFamily="18" charset="0"/>
                            <a:ea typeface="Times New Roman" panose="02020603050405020304" pitchFamily="18" charset="0"/>
                            <a:cs typeface="Times New Roman" panose="02020603050405020304" pitchFamily="18" charset="0"/>
                          </a:rPr>
                          <m:t>𝑁𝐷𝑉𝐼</m:t>
                        </m:r>
                      </m:e>
                    </m:d>
                  </m:oMath>
                </a14:m>
                <a:r>
                  <a:rPr lang="en-US" dirty="0">
                    <a:latin typeface="Times New Roman" panose="02020603050405020304" pitchFamily="18" charset="0"/>
                    <a:ea typeface="Times New Roman" panose="02020603050405020304" pitchFamily="18" charset="0"/>
                    <a:cs typeface="Arial" panose="020B0604020202020204" pitchFamily="34" charset="0"/>
                  </a:rPr>
                  <a:t>+ 2. </a:t>
                </a:r>
                <a14:m>
                  <m:oMath xmlns:m="http://schemas.openxmlformats.org/officeDocument/2006/math">
                    <m:d>
                      <m:dPr>
                        <m:ctrlPr>
                          <a:rPr lang="en-US" i="1">
                            <a:latin typeface="Cambria Math" panose="02040503050406030204" pitchFamily="18" charset="0"/>
                            <a:ea typeface="Calibri" panose="020F0502020204030204" pitchFamily="34" charset="0"/>
                            <a:cs typeface="Times New Roman" panose="02020603050405020304" pitchFamily="18" charset="0"/>
                          </a:rPr>
                        </m:ctrlPr>
                      </m:dPr>
                      <m:e>
                        <m:r>
                          <a:rPr lang="en-US" i="1">
                            <a:latin typeface="Cambria Math" panose="02040503050406030204" pitchFamily="18" charset="0"/>
                            <a:ea typeface="Calibri" panose="020F0502020204030204" pitchFamily="34" charset="0"/>
                            <a:cs typeface="Times New Roman" panose="02020603050405020304" pitchFamily="18" charset="0"/>
                          </a:rPr>
                          <m:t>2</m:t>
                        </m:r>
                        <m:r>
                          <a:rPr lang="en-US" i="1">
                            <a:latin typeface="Cambria Math" panose="02040503050406030204" pitchFamily="18" charset="0"/>
                            <a:ea typeface="Calibri" panose="020F0502020204030204" pitchFamily="34" charset="0"/>
                            <a:cs typeface="Times New Roman" panose="02020603050405020304" pitchFamily="18" charset="0"/>
                          </a:rPr>
                          <m:t>.</m:t>
                        </m:r>
                        <m:f>
                          <m:fPr>
                            <m:ctrlPr>
                              <a:rPr lang="en-US" i="1">
                                <a:latin typeface="Cambria Math" panose="02040503050406030204" pitchFamily="18" charset="0"/>
                                <a:ea typeface="Calibri" panose="020F0502020204030204" pitchFamily="34" charset="0"/>
                                <a:cs typeface="Times New Roman" panose="02020603050405020304" pitchFamily="18" charset="0"/>
                              </a:rPr>
                            </m:ctrlPr>
                          </m:fPr>
                          <m:num>
                            <m:r>
                              <a:rPr lang="en-US" i="1">
                                <a:latin typeface="Cambria Math" panose="02040503050406030204" pitchFamily="18" charset="0"/>
                                <a:ea typeface="Calibri" panose="020F0502020204030204" pitchFamily="34" charset="0"/>
                                <a:cs typeface="Times New Roman" panose="02020603050405020304" pitchFamily="18" charset="0"/>
                              </a:rPr>
                              <m:t>𝑅</m:t>
                            </m:r>
                          </m:num>
                          <m:den>
                            <m:sSup>
                              <m:sSupPr>
                                <m:ctrlPr>
                                  <a:rPr lang="en-US" i="1">
                                    <a:latin typeface="Cambria Math" panose="02040503050406030204" pitchFamily="18" charset="0"/>
                                    <a:ea typeface="Calibri" panose="020F0502020204030204" pitchFamily="34" charset="0"/>
                                    <a:cs typeface="Times New Roman" panose="02020603050405020304" pitchFamily="18" charset="0"/>
                                  </a:rPr>
                                </m:ctrlPr>
                              </m:sSupPr>
                              <m:e>
                                <m:d>
                                  <m:dPr>
                                    <m:ctrlPr>
                                      <a:rPr lang="en-US" i="1">
                                        <a:latin typeface="Cambria Math" panose="02040503050406030204" pitchFamily="18" charset="0"/>
                                        <a:ea typeface="Calibri" panose="020F0502020204030204" pitchFamily="34" charset="0"/>
                                        <a:cs typeface="Times New Roman" panose="02020603050405020304" pitchFamily="18" charset="0"/>
                                      </a:rPr>
                                    </m:ctrlPr>
                                  </m:dPr>
                                  <m:e>
                                    <m:r>
                                      <a:rPr lang="en-US" i="1">
                                        <a:latin typeface="Cambria Math" panose="02040503050406030204" pitchFamily="18" charset="0"/>
                                        <a:ea typeface="Calibri" panose="020F0502020204030204" pitchFamily="34" charset="0"/>
                                        <a:cs typeface="Times New Roman" panose="02020603050405020304" pitchFamily="18" charset="0"/>
                                      </a:rPr>
                                      <m:t>𝑅</m:t>
                                    </m:r>
                                    <m:r>
                                      <a:rPr lang="en-US" i="1">
                                        <a:latin typeface="Cambria Math" panose="02040503050406030204" pitchFamily="18" charset="0"/>
                                        <a:ea typeface="Calibri" panose="020F0502020204030204" pitchFamily="34" charset="0"/>
                                        <a:cs typeface="Times New Roman" panose="02020603050405020304" pitchFamily="18" charset="0"/>
                                      </a:rPr>
                                      <m:t>+</m:t>
                                    </m:r>
                                    <m:r>
                                      <a:rPr lang="en-US" i="1">
                                        <a:latin typeface="Cambria Math" panose="02040503050406030204" pitchFamily="18" charset="0"/>
                                        <a:ea typeface="Calibri" panose="020F0502020204030204" pitchFamily="34" charset="0"/>
                                        <a:cs typeface="Times New Roman" panose="02020603050405020304" pitchFamily="18" charset="0"/>
                                      </a:rPr>
                                      <m:t>𝑁𝐼𝑅</m:t>
                                    </m:r>
                                  </m:e>
                                </m:d>
                              </m:e>
                              <m:sup>
                                <m:r>
                                  <a:rPr lang="en-US" i="1">
                                    <a:latin typeface="Cambria Math" panose="02040503050406030204" pitchFamily="18" charset="0"/>
                                    <a:ea typeface="Calibri" panose="020F0502020204030204" pitchFamily="34" charset="0"/>
                                    <a:cs typeface="Times New Roman" panose="02020603050405020304" pitchFamily="18" charset="0"/>
                                  </a:rPr>
                                  <m:t>2</m:t>
                                </m:r>
                              </m:sup>
                            </m:sSup>
                          </m:den>
                        </m:f>
                      </m:e>
                    </m:d>
                    <m:r>
                      <a:rPr lang="en-US" i="1">
                        <a:latin typeface="Cambria Math" panose="02040503050406030204" pitchFamily="18" charset="0"/>
                        <a:ea typeface="Calibri" panose="020F0502020204030204" pitchFamily="34" charset="0"/>
                        <a:cs typeface="Times New Roman" panose="02020603050405020304" pitchFamily="18" charset="0"/>
                      </a:rPr>
                      <m:t>. </m:t>
                    </m:r>
                    <m:d>
                      <m:dPr>
                        <m:ctrlPr>
                          <a:rPr lang="en-US" i="1">
                            <a:latin typeface="Cambria Math" panose="02040503050406030204" pitchFamily="18" charset="0"/>
                            <a:ea typeface="Calibri" panose="020F0502020204030204" pitchFamily="34" charset="0"/>
                            <a:cs typeface="Times New Roman" panose="02020603050405020304" pitchFamily="18" charset="0"/>
                          </a:rPr>
                        </m:ctrlPr>
                      </m:dPr>
                      <m:e>
                        <m:r>
                          <a:rPr lang="en-US" i="1">
                            <a:latin typeface="Cambria Math" panose="02040503050406030204" pitchFamily="18" charset="0"/>
                            <a:ea typeface="Calibri" panose="020F0502020204030204" pitchFamily="34" charset="0"/>
                            <a:cs typeface="Times New Roman" panose="02020603050405020304" pitchFamily="18" charset="0"/>
                          </a:rPr>
                          <m:t>−</m:t>
                        </m:r>
                        <m:r>
                          <a:rPr lang="en-US" i="1">
                            <a:latin typeface="Cambria Math" panose="02040503050406030204" pitchFamily="18" charset="0"/>
                            <a:ea typeface="Calibri" panose="020F0502020204030204" pitchFamily="34" charset="0"/>
                            <a:cs typeface="Times New Roman" panose="02020603050405020304" pitchFamily="18" charset="0"/>
                          </a:rPr>
                          <m:t>2</m:t>
                        </m:r>
                        <m:r>
                          <a:rPr lang="en-US" i="1">
                            <a:latin typeface="Cambria Math" panose="02040503050406030204" pitchFamily="18" charset="0"/>
                            <a:ea typeface="Calibri" panose="020F0502020204030204" pitchFamily="34" charset="0"/>
                            <a:cs typeface="Times New Roman" panose="02020603050405020304" pitchFamily="18" charset="0"/>
                          </a:rPr>
                          <m:t>.</m:t>
                        </m:r>
                        <m:f>
                          <m:fPr>
                            <m:ctrlPr>
                              <a:rPr lang="en-US" i="1">
                                <a:latin typeface="Cambria Math" panose="02040503050406030204" pitchFamily="18" charset="0"/>
                                <a:ea typeface="Calibri" panose="020F0502020204030204" pitchFamily="34" charset="0"/>
                                <a:cs typeface="Times New Roman" panose="02020603050405020304" pitchFamily="18" charset="0"/>
                              </a:rPr>
                            </m:ctrlPr>
                          </m:fPr>
                          <m:num>
                            <m:r>
                              <a:rPr lang="en-US" i="1">
                                <a:latin typeface="Cambria Math" panose="02040503050406030204" pitchFamily="18" charset="0"/>
                                <a:ea typeface="Calibri" panose="020F0502020204030204" pitchFamily="34" charset="0"/>
                                <a:cs typeface="Times New Roman" panose="02020603050405020304" pitchFamily="18" charset="0"/>
                              </a:rPr>
                              <m:t>𝑁𝐼𝑅</m:t>
                            </m:r>
                          </m:num>
                          <m:den>
                            <m:sSup>
                              <m:sSupPr>
                                <m:ctrlPr>
                                  <a:rPr lang="en-US" i="1">
                                    <a:latin typeface="Cambria Math" panose="02040503050406030204" pitchFamily="18" charset="0"/>
                                    <a:ea typeface="Calibri" panose="020F0502020204030204" pitchFamily="34" charset="0"/>
                                    <a:cs typeface="Times New Roman" panose="02020603050405020304" pitchFamily="18" charset="0"/>
                                  </a:rPr>
                                </m:ctrlPr>
                              </m:sSupPr>
                              <m:e>
                                <m:d>
                                  <m:dPr>
                                    <m:ctrlPr>
                                      <a:rPr lang="en-US" i="1">
                                        <a:latin typeface="Cambria Math" panose="02040503050406030204" pitchFamily="18" charset="0"/>
                                        <a:ea typeface="Calibri" panose="020F0502020204030204" pitchFamily="34" charset="0"/>
                                        <a:cs typeface="Times New Roman" panose="02020603050405020304" pitchFamily="18" charset="0"/>
                                      </a:rPr>
                                    </m:ctrlPr>
                                  </m:dPr>
                                  <m:e>
                                    <m:r>
                                      <a:rPr lang="en-US" i="1">
                                        <a:latin typeface="Cambria Math" panose="02040503050406030204" pitchFamily="18" charset="0"/>
                                        <a:ea typeface="Calibri" panose="020F0502020204030204" pitchFamily="34" charset="0"/>
                                        <a:cs typeface="Times New Roman" panose="02020603050405020304" pitchFamily="18" charset="0"/>
                                      </a:rPr>
                                      <m:t>𝑅</m:t>
                                    </m:r>
                                    <m:r>
                                      <a:rPr lang="en-US" i="1">
                                        <a:latin typeface="Cambria Math" panose="02040503050406030204" pitchFamily="18" charset="0"/>
                                        <a:ea typeface="Calibri" panose="020F0502020204030204" pitchFamily="34" charset="0"/>
                                        <a:cs typeface="Times New Roman" panose="02020603050405020304" pitchFamily="18" charset="0"/>
                                      </a:rPr>
                                      <m:t>+</m:t>
                                    </m:r>
                                    <m:r>
                                      <a:rPr lang="en-US" i="1">
                                        <a:latin typeface="Cambria Math" panose="02040503050406030204" pitchFamily="18" charset="0"/>
                                        <a:ea typeface="Calibri" panose="020F0502020204030204" pitchFamily="34" charset="0"/>
                                        <a:cs typeface="Times New Roman" panose="02020603050405020304" pitchFamily="18" charset="0"/>
                                      </a:rPr>
                                      <m:t>𝑁𝐼𝑅</m:t>
                                    </m:r>
                                  </m:e>
                                </m:d>
                              </m:e>
                              <m:sup>
                                <m:r>
                                  <a:rPr lang="en-US" i="1">
                                    <a:latin typeface="Cambria Math" panose="02040503050406030204" pitchFamily="18" charset="0"/>
                                    <a:ea typeface="Calibri" panose="020F0502020204030204" pitchFamily="34" charset="0"/>
                                    <a:cs typeface="Times New Roman" panose="02020603050405020304" pitchFamily="18" charset="0"/>
                                  </a:rPr>
                                  <m:t>2</m:t>
                                </m:r>
                              </m:sup>
                            </m:sSup>
                          </m:den>
                        </m:f>
                      </m:e>
                    </m:d>
                    <m:r>
                      <a:rPr lang="en-US" i="1">
                        <a:latin typeface="Cambria Math" panose="02040503050406030204" pitchFamily="18" charset="0"/>
                        <a:ea typeface="Calibri" panose="020F0502020204030204" pitchFamily="34" charset="0"/>
                        <a:cs typeface="Times New Roman" panose="02020603050405020304" pitchFamily="18" charset="0"/>
                      </a:rPr>
                      <m:t>. </m:t>
                    </m:r>
                    <m:r>
                      <a:rPr lang="en-US" i="1">
                        <a:latin typeface="Cambria Math" panose="02040503050406030204" pitchFamily="18" charset="0"/>
                        <a:ea typeface="Times New Roman" panose="02020603050405020304" pitchFamily="18" charset="0"/>
                        <a:cs typeface="Times New Roman" panose="02020603050405020304" pitchFamily="18" charset="0"/>
                      </a:rPr>
                      <m:t>𝑢</m:t>
                    </m:r>
                    <m:d>
                      <m:dPr>
                        <m:ctrlPr>
                          <a:rPr lang="en-US" i="1">
                            <a:latin typeface="Cambria Math" panose="02040503050406030204" pitchFamily="18" charset="0"/>
                            <a:ea typeface="Times New Roman" panose="02020603050405020304" pitchFamily="18" charset="0"/>
                            <a:cs typeface="Times New Roman" panose="02020603050405020304" pitchFamily="18" charset="0"/>
                          </a:rPr>
                        </m:ctrlPr>
                      </m:dPr>
                      <m:e>
                        <m:r>
                          <a:rPr lang="en-US" i="1">
                            <a:latin typeface="Cambria Math" panose="02040503050406030204" pitchFamily="18" charset="0"/>
                            <a:ea typeface="Times New Roman" panose="02020603050405020304" pitchFamily="18" charset="0"/>
                            <a:cs typeface="Times New Roman" panose="02020603050405020304" pitchFamily="18" charset="0"/>
                          </a:rPr>
                          <m:t>𝑅</m:t>
                        </m:r>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𝑁𝐼𝑅</m:t>
                        </m:r>
                      </m:e>
                    </m:d>
                  </m:oMath>
                </a14:m>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mc:Choice>
        <mc:Fallback xmlns="">
          <p:sp>
            <p:nvSpPr>
              <p:cNvPr id="10" name="Rectangle 9">
                <a:extLst>
                  <a:ext uri="{FF2B5EF4-FFF2-40B4-BE49-F238E27FC236}">
                    <a16:creationId xmlns:a16="http://schemas.microsoft.com/office/drawing/2014/main" id="{C85E0AEA-5522-2690-39CA-8F5B1383A10C}"/>
                  </a:ext>
                </a:extLst>
              </p:cNvPr>
              <p:cNvSpPr>
                <a:spLocks noRot="1" noChangeAspect="1" noMove="1" noResize="1" noEditPoints="1" noAdjustHandles="1" noChangeArrowheads="1" noChangeShapeType="1" noTextEdit="1"/>
              </p:cNvSpPr>
              <p:nvPr/>
            </p:nvSpPr>
            <p:spPr>
              <a:xfrm>
                <a:off x="6728460" y="4976935"/>
                <a:ext cx="6096000" cy="855491"/>
              </a:xfrm>
              <a:prstGeom prst="rect">
                <a:avLst/>
              </a:prstGeom>
              <a:blipFill>
                <a:blip r:embed="rId6"/>
                <a:stretch>
                  <a:fillRect t="-3546"/>
                </a:stretch>
              </a:blipFill>
            </p:spPr>
            <p:txBody>
              <a:bodyPr/>
              <a:lstStyle/>
              <a:p>
                <a:r>
                  <a:rPr lang="en-US">
                    <a:noFill/>
                  </a:rPr>
                  <a:t> </a:t>
                </a:r>
              </a:p>
            </p:txBody>
          </p:sp>
        </mc:Fallback>
      </mc:AlternateContent>
      <p:cxnSp>
        <p:nvCxnSpPr>
          <p:cNvPr id="11" name="Straight Arrow Connector 10">
            <a:extLst>
              <a:ext uri="{FF2B5EF4-FFF2-40B4-BE49-F238E27FC236}">
                <a16:creationId xmlns:a16="http://schemas.microsoft.com/office/drawing/2014/main" id="{C19D2F3A-4E44-6C89-1CDC-87E71B713A28}"/>
              </a:ext>
            </a:extLst>
          </p:cNvPr>
          <p:cNvCxnSpPr/>
          <p:nvPr/>
        </p:nvCxnSpPr>
        <p:spPr>
          <a:xfrm flipH="1">
            <a:off x="4391426" y="1869567"/>
            <a:ext cx="1308562" cy="1256394"/>
          </a:xfrm>
          <a:prstGeom prst="straightConnector1">
            <a:avLst/>
          </a:prstGeom>
          <a:ln w="57150">
            <a:solidFill>
              <a:schemeClr val="accent1">
                <a:lumMod val="75000"/>
              </a:schemeClr>
            </a:solidFill>
            <a:tailEnd type="triangle"/>
          </a:ln>
        </p:spPr>
        <p:style>
          <a:lnRef idx="3">
            <a:schemeClr val="accent5"/>
          </a:lnRef>
          <a:fillRef idx="0">
            <a:schemeClr val="accent5"/>
          </a:fillRef>
          <a:effectRef idx="2">
            <a:schemeClr val="accent5"/>
          </a:effectRef>
          <a:fontRef idx="minor">
            <a:schemeClr val="tx1"/>
          </a:fontRef>
        </p:style>
      </p:cxnSp>
      <p:cxnSp>
        <p:nvCxnSpPr>
          <p:cNvPr id="12" name="Straight Arrow Connector 11">
            <a:extLst>
              <a:ext uri="{FF2B5EF4-FFF2-40B4-BE49-F238E27FC236}">
                <a16:creationId xmlns:a16="http://schemas.microsoft.com/office/drawing/2014/main" id="{AE953610-4A14-62BF-36FD-435A2E1CDB05}"/>
              </a:ext>
            </a:extLst>
          </p:cNvPr>
          <p:cNvCxnSpPr/>
          <p:nvPr/>
        </p:nvCxnSpPr>
        <p:spPr>
          <a:xfrm>
            <a:off x="6728460" y="1909037"/>
            <a:ext cx="1225538" cy="1216924"/>
          </a:xfrm>
          <a:prstGeom prst="straightConnector1">
            <a:avLst/>
          </a:prstGeom>
          <a:ln w="571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44ABADB-D6A6-6BFF-0565-1A664F9E868A}"/>
              </a:ext>
            </a:extLst>
          </p:cNvPr>
          <p:cNvSpPr txBox="1"/>
          <p:nvPr/>
        </p:nvSpPr>
        <p:spPr>
          <a:xfrm>
            <a:off x="7370984" y="2076969"/>
            <a:ext cx="2011680" cy="400110"/>
          </a:xfrm>
          <a:prstGeom prst="rect">
            <a:avLst/>
          </a:prstGeom>
          <a:noFill/>
        </p:spPr>
        <p:txBody>
          <a:bodyPr wrap="square" rtlCol="0">
            <a:spAutoFit/>
          </a:bodyPr>
          <a:lstStyle/>
          <a:p>
            <a:r>
              <a:rPr lang="en-US" sz="2000" b="1" dirty="0">
                <a:solidFill>
                  <a:srgbClr val="FF0000"/>
                </a:solidFill>
                <a:latin typeface="Times New Roman" panose="02020603050405020304" pitchFamily="18" charset="0"/>
                <a:cs typeface="Times New Roman" panose="02020603050405020304" pitchFamily="18" charset="0"/>
              </a:rPr>
              <a:t>Correlated</a:t>
            </a:r>
          </a:p>
        </p:txBody>
      </p:sp>
      <p:sp>
        <p:nvSpPr>
          <p:cNvPr id="14" name="TextBox 13">
            <a:extLst>
              <a:ext uri="{FF2B5EF4-FFF2-40B4-BE49-F238E27FC236}">
                <a16:creationId xmlns:a16="http://schemas.microsoft.com/office/drawing/2014/main" id="{6D058FF4-0252-4E2B-00E8-0AF1C2313C2E}"/>
              </a:ext>
            </a:extLst>
          </p:cNvPr>
          <p:cNvSpPr txBox="1"/>
          <p:nvPr/>
        </p:nvSpPr>
        <p:spPr>
          <a:xfrm>
            <a:off x="3467096" y="2039521"/>
            <a:ext cx="2011680" cy="400110"/>
          </a:xfrm>
          <a:prstGeom prst="rect">
            <a:avLst/>
          </a:prstGeom>
          <a:noFill/>
        </p:spPr>
        <p:txBody>
          <a:bodyPr wrap="square" rtlCol="0">
            <a:spAutoFit/>
          </a:bodyPr>
          <a:lstStyle/>
          <a:p>
            <a:r>
              <a:rPr lang="en-US" sz="2000" b="1" dirty="0">
                <a:solidFill>
                  <a:srgbClr val="FF0000"/>
                </a:solidFill>
                <a:latin typeface="Times New Roman" panose="02020603050405020304" pitchFamily="18" charset="0"/>
                <a:cs typeface="Times New Roman" panose="02020603050405020304" pitchFamily="18" charset="0"/>
              </a:rPr>
              <a:t>Uncorrelated</a:t>
            </a:r>
          </a:p>
        </p:txBody>
      </p:sp>
      <p:cxnSp>
        <p:nvCxnSpPr>
          <p:cNvPr id="15" name="Straight Arrow Connector 14">
            <a:extLst>
              <a:ext uri="{FF2B5EF4-FFF2-40B4-BE49-F238E27FC236}">
                <a16:creationId xmlns:a16="http://schemas.microsoft.com/office/drawing/2014/main" id="{95001EAF-2D8A-B999-4AF3-B41A4E70FFD4}"/>
              </a:ext>
            </a:extLst>
          </p:cNvPr>
          <p:cNvCxnSpPr/>
          <p:nvPr/>
        </p:nvCxnSpPr>
        <p:spPr>
          <a:xfrm>
            <a:off x="8740753" y="3813664"/>
            <a:ext cx="1166861" cy="994471"/>
          </a:xfrm>
          <a:prstGeom prst="straightConnector1">
            <a:avLst/>
          </a:prstGeom>
          <a:ln w="571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3B11284-6F34-20E1-E088-F509450472E8}"/>
              </a:ext>
            </a:extLst>
          </p:cNvPr>
          <p:cNvCxnSpPr/>
          <p:nvPr/>
        </p:nvCxnSpPr>
        <p:spPr>
          <a:xfrm flipH="1">
            <a:off x="2899954" y="3702977"/>
            <a:ext cx="1077295" cy="1105158"/>
          </a:xfrm>
          <a:prstGeom prst="straightConnector1">
            <a:avLst/>
          </a:prstGeom>
          <a:ln w="57150">
            <a:solidFill>
              <a:schemeClr val="accent1">
                <a:lumMod val="75000"/>
              </a:schemeClr>
            </a:solidFill>
            <a:tailEnd type="triangle"/>
          </a:ln>
        </p:spPr>
        <p:style>
          <a:lnRef idx="3">
            <a:schemeClr val="accent5"/>
          </a:lnRef>
          <a:fillRef idx="0">
            <a:schemeClr val="accent5"/>
          </a:fillRef>
          <a:effectRef idx="2">
            <a:schemeClr val="accent5"/>
          </a:effectRef>
          <a:fontRef idx="minor">
            <a:schemeClr val="tx1"/>
          </a:fontRef>
        </p:style>
      </p:cxnSp>
      <p:sp>
        <p:nvSpPr>
          <p:cNvPr id="17" name="TextBox 16">
            <a:extLst>
              <a:ext uri="{FF2B5EF4-FFF2-40B4-BE49-F238E27FC236}">
                <a16:creationId xmlns:a16="http://schemas.microsoft.com/office/drawing/2014/main" id="{074740A9-8B0E-9B7B-41FA-378D4C439387}"/>
              </a:ext>
            </a:extLst>
          </p:cNvPr>
          <p:cNvSpPr txBox="1"/>
          <p:nvPr/>
        </p:nvSpPr>
        <p:spPr>
          <a:xfrm>
            <a:off x="2476566" y="3999795"/>
            <a:ext cx="2011680" cy="400110"/>
          </a:xfrm>
          <a:prstGeom prst="rect">
            <a:avLst/>
          </a:prstGeom>
          <a:noFill/>
        </p:spPr>
        <p:txBody>
          <a:bodyPr wrap="square" rtlCol="0">
            <a:spAutoFit/>
          </a:bodyPr>
          <a:lstStyle/>
          <a:p>
            <a:r>
              <a:rPr lang="en-US" sz="2000" b="1" dirty="0">
                <a:solidFill>
                  <a:srgbClr val="FF0000"/>
                </a:solidFill>
                <a:latin typeface="Times New Roman" panose="02020603050405020304" pitchFamily="18" charset="0"/>
                <a:cs typeface="Times New Roman" panose="02020603050405020304" pitchFamily="18" charset="0"/>
              </a:rPr>
              <a:t>NDVI</a:t>
            </a:r>
          </a:p>
        </p:txBody>
      </p:sp>
      <p:sp>
        <p:nvSpPr>
          <p:cNvPr id="18" name="TextBox 17">
            <a:extLst>
              <a:ext uri="{FF2B5EF4-FFF2-40B4-BE49-F238E27FC236}">
                <a16:creationId xmlns:a16="http://schemas.microsoft.com/office/drawing/2014/main" id="{185E8534-92E6-9156-A077-82C94AF2BDBD}"/>
              </a:ext>
            </a:extLst>
          </p:cNvPr>
          <p:cNvSpPr txBox="1"/>
          <p:nvPr/>
        </p:nvSpPr>
        <p:spPr>
          <a:xfrm>
            <a:off x="9396617" y="4008813"/>
            <a:ext cx="2011680" cy="400110"/>
          </a:xfrm>
          <a:prstGeom prst="rect">
            <a:avLst/>
          </a:prstGeom>
          <a:noFill/>
        </p:spPr>
        <p:txBody>
          <a:bodyPr wrap="square" rtlCol="0">
            <a:spAutoFit/>
          </a:bodyPr>
          <a:lstStyle/>
          <a:p>
            <a:r>
              <a:rPr lang="en-US" sz="2000" b="1" dirty="0">
                <a:solidFill>
                  <a:srgbClr val="FF0000"/>
                </a:solidFill>
                <a:latin typeface="Times New Roman" panose="02020603050405020304" pitchFamily="18" charset="0"/>
                <a:cs typeface="Times New Roman" panose="02020603050405020304" pitchFamily="18" charset="0"/>
              </a:rPr>
              <a:t>NDVI</a:t>
            </a:r>
          </a:p>
        </p:txBody>
      </p:sp>
      <p:sp>
        <p:nvSpPr>
          <p:cNvPr id="28" name="Date Placeholder 27">
            <a:extLst>
              <a:ext uri="{FF2B5EF4-FFF2-40B4-BE49-F238E27FC236}">
                <a16:creationId xmlns:a16="http://schemas.microsoft.com/office/drawing/2014/main" id="{BF49C8CF-C7DD-903C-B224-239B89E32377}"/>
              </a:ext>
            </a:extLst>
          </p:cNvPr>
          <p:cNvSpPr>
            <a:spLocks noGrp="1"/>
          </p:cNvSpPr>
          <p:nvPr>
            <p:ph type="dt" sz="half" idx="4294967295"/>
          </p:nvPr>
        </p:nvSpPr>
        <p:spPr>
          <a:xfrm>
            <a:off x="1097280" y="6459785"/>
            <a:ext cx="2472271" cy="365125"/>
          </a:xfrm>
        </p:spPr>
        <p:txBody>
          <a:bodyPr/>
          <a:lstStyle/>
          <a:p>
            <a:fld id="{3A734E5C-FA23-4435-9F71-45F5CE18DBB7}" type="datetime1">
              <a:rPr lang="en-US" smtClean="0"/>
              <a:t>10/18/2025</a:t>
            </a:fld>
            <a:endParaRPr lang="en-US"/>
          </a:p>
        </p:txBody>
      </p:sp>
    </p:spTree>
    <p:extLst>
      <p:ext uri="{BB962C8B-B14F-4D97-AF65-F5344CB8AC3E}">
        <p14:creationId xmlns:p14="http://schemas.microsoft.com/office/powerpoint/2010/main" val="34377662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B0F59E3E-AEE5-E369-F536-1FA50CC1FB90}"/>
              </a:ext>
            </a:extLst>
          </p:cNvPr>
          <p:cNvSpPr>
            <a:spLocks noGrp="1"/>
          </p:cNvSpPr>
          <p:nvPr>
            <p:ph type="title"/>
          </p:nvPr>
        </p:nvSpPr>
        <p:spPr>
          <a:xfrm>
            <a:off x="1097280" y="286603"/>
            <a:ext cx="10630432" cy="851081"/>
          </a:xfrm>
        </p:spPr>
        <p:txBody>
          <a:bodyPr>
            <a:normAutofit/>
          </a:bodyPr>
          <a:lstStyle/>
          <a:p>
            <a:r>
              <a:rPr lang="en-US" sz="3600" dirty="0">
                <a:solidFill>
                  <a:srgbClr val="0070C0"/>
                </a:solidFill>
              </a:rPr>
              <a:t>Possible uncertainty sources in NDVI measurements:</a:t>
            </a:r>
            <a:endParaRPr lang="it-IT" sz="3600" dirty="0">
              <a:solidFill>
                <a:srgbClr val="0070C0"/>
              </a:solidFill>
            </a:endParaRPr>
          </a:p>
        </p:txBody>
      </p:sp>
      <p:sp>
        <p:nvSpPr>
          <p:cNvPr id="3" name="Segnaposto testo 2">
            <a:extLst>
              <a:ext uri="{FF2B5EF4-FFF2-40B4-BE49-F238E27FC236}">
                <a16:creationId xmlns:a16="http://schemas.microsoft.com/office/drawing/2014/main" id="{AA7F4CDA-7C3C-840A-3E69-ECAD2093523C}"/>
              </a:ext>
            </a:extLst>
          </p:cNvPr>
          <p:cNvSpPr>
            <a:spLocks noGrp="1"/>
          </p:cNvSpPr>
          <p:nvPr>
            <p:ph idx="1"/>
          </p:nvPr>
        </p:nvSpPr>
        <p:spPr>
          <a:xfrm>
            <a:off x="1097280" y="2083980"/>
            <a:ext cx="10058400" cy="3785113"/>
          </a:xfrm>
        </p:spPr>
        <p:txBody>
          <a:bodyPr>
            <a:normAutofit/>
          </a:bodyPr>
          <a:lstStyle/>
          <a:p>
            <a:r>
              <a:rPr lang="en-US" sz="3200" noProof="0" dirty="0">
                <a:solidFill>
                  <a:schemeClr val="tx1"/>
                </a:solidFill>
              </a:rPr>
              <a:t>Possible </a:t>
            </a:r>
            <a:r>
              <a:rPr lang="en-US" sz="3200" b="1" i="1" noProof="0" dirty="0">
                <a:solidFill>
                  <a:srgbClr val="0070C0"/>
                </a:solidFill>
              </a:rPr>
              <a:t>uncertainty sources </a:t>
            </a:r>
            <a:r>
              <a:rPr lang="en-US" sz="3200" noProof="0" dirty="0">
                <a:solidFill>
                  <a:schemeClr val="tx1"/>
                </a:solidFill>
              </a:rPr>
              <a:t>in NDVI measurements:</a:t>
            </a:r>
          </a:p>
          <a:p>
            <a:pPr lvl="1">
              <a:spcBef>
                <a:spcPts val="1200"/>
              </a:spcBef>
            </a:pPr>
            <a:r>
              <a:rPr lang="en-US" sz="2800" dirty="0">
                <a:solidFill>
                  <a:schemeClr val="tx1"/>
                </a:solidFill>
              </a:rPr>
              <a:t> solar irradiance</a:t>
            </a:r>
          </a:p>
          <a:p>
            <a:pPr lvl="1">
              <a:spcBef>
                <a:spcPts val="1200"/>
              </a:spcBef>
            </a:pPr>
            <a:r>
              <a:rPr lang="en-US" sz="2800" dirty="0">
                <a:solidFill>
                  <a:schemeClr val="tx1"/>
                </a:solidFill>
              </a:rPr>
              <a:t> nominal working wavelength of the camera</a:t>
            </a:r>
          </a:p>
          <a:p>
            <a:pPr lvl="1">
              <a:spcBef>
                <a:spcPts val="1200"/>
              </a:spcBef>
            </a:pPr>
            <a:r>
              <a:rPr lang="en-US" sz="2800" dirty="0">
                <a:solidFill>
                  <a:schemeClr val="tx1"/>
                </a:solidFill>
              </a:rPr>
              <a:t> SNR of the camera</a:t>
            </a:r>
            <a:endParaRPr lang="it-IT" sz="2800" dirty="0">
              <a:solidFill>
                <a:schemeClr val="tx1"/>
              </a:solidFill>
            </a:endParaRPr>
          </a:p>
          <a:p>
            <a:pPr lvl="1">
              <a:spcBef>
                <a:spcPts val="1200"/>
              </a:spcBef>
            </a:pPr>
            <a:r>
              <a:rPr lang="en-US" sz="2800" dirty="0">
                <a:solidFill>
                  <a:schemeClr val="tx1"/>
                </a:solidFill>
              </a:rPr>
              <a:t> variability of the measurand within each considered leaf state</a:t>
            </a:r>
          </a:p>
        </p:txBody>
      </p:sp>
      <p:sp>
        <p:nvSpPr>
          <p:cNvPr id="4" name="Segnaposto numero diapositiva 3">
            <a:extLst>
              <a:ext uri="{FF2B5EF4-FFF2-40B4-BE49-F238E27FC236}">
                <a16:creationId xmlns:a16="http://schemas.microsoft.com/office/drawing/2014/main" id="{6A9F2735-A026-E21F-9CBF-3E324693B9FA}"/>
              </a:ext>
            </a:extLst>
          </p:cNvPr>
          <p:cNvSpPr>
            <a:spLocks noGrp="1"/>
          </p:cNvSpPr>
          <p:nvPr>
            <p:ph type="sldNum" sz="quarter" idx="12"/>
          </p:nvPr>
        </p:nvSpPr>
        <p:spPr/>
        <p:txBody>
          <a:bodyPr/>
          <a:lstStyle/>
          <a:p>
            <a:fld id="{A172D096-160C-4799-B4ED-0E005C07B97F}" type="slidenum">
              <a:rPr lang="en-US" smtClean="0"/>
              <a:pPr/>
              <a:t>26</a:t>
            </a:fld>
            <a:endParaRPr lang="en-US" dirty="0"/>
          </a:p>
        </p:txBody>
      </p:sp>
    </p:spTree>
    <p:extLst>
      <p:ext uri="{BB962C8B-B14F-4D97-AF65-F5344CB8AC3E}">
        <p14:creationId xmlns:p14="http://schemas.microsoft.com/office/powerpoint/2010/main" val="423587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5CDB8-541E-C618-EF13-EC95DD2A4C52}"/>
            </a:ext>
          </a:extLst>
        </p:cNvPr>
        <p:cNvGrpSpPr/>
        <p:nvPr/>
      </p:nvGrpSpPr>
      <p:grpSpPr>
        <a:xfrm>
          <a:off x="0" y="0"/>
          <a:ext cx="0" cy="0"/>
          <a:chOff x="0" y="0"/>
          <a:chExt cx="0" cy="0"/>
        </a:xfrm>
      </p:grpSpPr>
      <p:sp>
        <p:nvSpPr>
          <p:cNvPr id="9" name="Titolo 8">
            <a:extLst>
              <a:ext uri="{FF2B5EF4-FFF2-40B4-BE49-F238E27FC236}">
                <a16:creationId xmlns:a16="http://schemas.microsoft.com/office/drawing/2014/main" id="{24926D68-40F7-7757-6E31-84EBBF548B19}"/>
              </a:ext>
            </a:extLst>
          </p:cNvPr>
          <p:cNvSpPr>
            <a:spLocks noGrp="1"/>
          </p:cNvSpPr>
          <p:nvPr>
            <p:ph type="title"/>
          </p:nvPr>
        </p:nvSpPr>
        <p:spPr>
          <a:xfrm>
            <a:off x="1129881" y="92040"/>
            <a:ext cx="10058400" cy="953910"/>
          </a:xfrm>
        </p:spPr>
        <p:txBody>
          <a:bodyPr/>
          <a:lstStyle/>
          <a:p>
            <a:r>
              <a:rPr lang="it-IT" dirty="0">
                <a:solidFill>
                  <a:srgbClr val="0070C0"/>
                </a:solidFill>
              </a:rPr>
              <a:t>Sensitivity </a:t>
            </a:r>
            <a:r>
              <a:rPr lang="it-IT" dirty="0" err="1">
                <a:solidFill>
                  <a:srgbClr val="0070C0"/>
                </a:solidFill>
              </a:rPr>
              <a:t>analysis</a:t>
            </a:r>
            <a:endParaRPr lang="it-IT" dirty="0">
              <a:solidFill>
                <a:srgbClr val="0070C0"/>
              </a:solidFill>
            </a:endParaRPr>
          </a:p>
        </p:txBody>
      </p:sp>
      <p:sp>
        <p:nvSpPr>
          <p:cNvPr id="4" name="Segnaposto numero diapositiva 3">
            <a:extLst>
              <a:ext uri="{FF2B5EF4-FFF2-40B4-BE49-F238E27FC236}">
                <a16:creationId xmlns:a16="http://schemas.microsoft.com/office/drawing/2014/main" id="{BDFB382B-525B-B61A-F247-DA9B1993D42A}"/>
              </a:ext>
            </a:extLst>
          </p:cNvPr>
          <p:cNvSpPr>
            <a:spLocks noGrp="1"/>
          </p:cNvSpPr>
          <p:nvPr>
            <p:ph type="sldNum" sz="quarter" idx="12"/>
          </p:nvPr>
        </p:nvSpPr>
        <p:spPr/>
        <p:txBody>
          <a:bodyPr/>
          <a:lstStyle/>
          <a:p>
            <a:fld id="{A172D096-160C-4799-B4ED-0E005C07B97F}" type="slidenum">
              <a:rPr lang="en-US" smtClean="0"/>
              <a:pPr/>
              <a:t>27</a:t>
            </a:fld>
            <a:endParaRPr lang="en-US" dirty="0"/>
          </a:p>
        </p:txBody>
      </p:sp>
      <p:pic>
        <p:nvPicPr>
          <p:cNvPr id="6" name="Immagine 5">
            <a:extLst>
              <a:ext uri="{FF2B5EF4-FFF2-40B4-BE49-F238E27FC236}">
                <a16:creationId xmlns:a16="http://schemas.microsoft.com/office/drawing/2014/main" id="{3CE6F70B-E742-1CB9-BE67-D356066AD6B1}"/>
              </a:ext>
            </a:extLst>
          </p:cNvPr>
          <p:cNvPicPr>
            <a:picLocks noChangeAspect="1"/>
          </p:cNvPicPr>
          <p:nvPr/>
        </p:nvPicPr>
        <p:blipFill>
          <a:blip r:embed="rId3"/>
          <a:stretch>
            <a:fillRect/>
          </a:stretch>
        </p:blipFill>
        <p:spPr>
          <a:xfrm>
            <a:off x="639228" y="1813751"/>
            <a:ext cx="11039707" cy="2657260"/>
          </a:xfrm>
          <a:prstGeom prst="rect">
            <a:avLst/>
          </a:prstGeom>
        </p:spPr>
      </p:pic>
      <p:sp>
        <p:nvSpPr>
          <p:cNvPr id="8" name="CasellaDiTesto 7">
            <a:extLst>
              <a:ext uri="{FF2B5EF4-FFF2-40B4-BE49-F238E27FC236}">
                <a16:creationId xmlns:a16="http://schemas.microsoft.com/office/drawing/2014/main" id="{41D43BCE-25A0-5CD1-7910-F6CCE7D5B500}"/>
              </a:ext>
            </a:extLst>
          </p:cNvPr>
          <p:cNvSpPr txBox="1"/>
          <p:nvPr/>
        </p:nvSpPr>
        <p:spPr>
          <a:xfrm>
            <a:off x="146140" y="5136346"/>
            <a:ext cx="11961639" cy="1323439"/>
          </a:xfrm>
          <a:prstGeom prst="rect">
            <a:avLst/>
          </a:prstGeom>
          <a:noFill/>
        </p:spPr>
        <p:txBody>
          <a:bodyPr wrap="square">
            <a:spAutoFit/>
          </a:bodyPr>
          <a:lstStyle/>
          <a:p>
            <a:r>
              <a:rPr lang="it-IT" sz="1600" b="0" i="0" dirty="0" err="1">
                <a:solidFill>
                  <a:srgbClr val="222222"/>
                </a:solidFill>
                <a:effectLst/>
                <a:latin typeface="Helvetica Neue"/>
              </a:rPr>
              <a:t>Khalesi</a:t>
            </a:r>
            <a:r>
              <a:rPr lang="it-IT" sz="1600" b="0" i="0" dirty="0">
                <a:solidFill>
                  <a:srgbClr val="222222"/>
                </a:solidFill>
                <a:effectLst/>
                <a:latin typeface="Helvetica Neue"/>
              </a:rPr>
              <a:t>, F.; Ahmed, I.; Daponte, P.; Picariello, F.; De Vito, L.; Tudosa, I. </a:t>
            </a:r>
          </a:p>
          <a:p>
            <a:endParaRPr lang="it-IT" sz="800" b="0" i="0" dirty="0">
              <a:solidFill>
                <a:srgbClr val="222222"/>
              </a:solidFill>
              <a:effectLst/>
              <a:latin typeface="Helvetica Neue"/>
            </a:endParaRPr>
          </a:p>
          <a:p>
            <a:r>
              <a:rPr lang="it-IT" sz="1600" b="0" i="0" dirty="0">
                <a:solidFill>
                  <a:srgbClr val="222222"/>
                </a:solidFill>
                <a:effectLst/>
                <a:latin typeface="Helvetica Neue"/>
              </a:rPr>
              <a:t>The </a:t>
            </a:r>
            <a:r>
              <a:rPr lang="it-IT" sz="1600" b="0" i="0" dirty="0" err="1">
                <a:solidFill>
                  <a:srgbClr val="222222"/>
                </a:solidFill>
                <a:effectLst/>
                <a:latin typeface="Helvetica Neue"/>
              </a:rPr>
              <a:t>Uncertainty</a:t>
            </a:r>
            <a:r>
              <a:rPr lang="it-IT" sz="1600" b="0" i="0" dirty="0">
                <a:solidFill>
                  <a:srgbClr val="222222"/>
                </a:solidFill>
                <a:effectLst/>
                <a:latin typeface="Helvetica Neue"/>
              </a:rPr>
              <a:t> </a:t>
            </a:r>
            <a:r>
              <a:rPr lang="it-IT" sz="1600" b="0" i="0" dirty="0" err="1">
                <a:solidFill>
                  <a:srgbClr val="222222"/>
                </a:solidFill>
                <a:effectLst/>
                <a:latin typeface="Helvetica Neue"/>
              </a:rPr>
              <a:t>Assessment</a:t>
            </a:r>
            <a:r>
              <a:rPr lang="it-IT" sz="1600" b="0" i="0" dirty="0">
                <a:solidFill>
                  <a:srgbClr val="222222"/>
                </a:solidFill>
                <a:effectLst/>
                <a:latin typeface="Helvetica Neue"/>
              </a:rPr>
              <a:t> by the Monte Carlo Analysis of NDVI </a:t>
            </a:r>
            <a:r>
              <a:rPr lang="it-IT" sz="1600" b="0" i="0" dirty="0" err="1">
                <a:solidFill>
                  <a:srgbClr val="222222"/>
                </a:solidFill>
                <a:effectLst/>
                <a:latin typeface="Helvetica Neue"/>
              </a:rPr>
              <a:t>Measurements</a:t>
            </a:r>
            <a:r>
              <a:rPr lang="it-IT" sz="1600" b="0" i="0" dirty="0">
                <a:solidFill>
                  <a:srgbClr val="222222"/>
                </a:solidFill>
                <a:effectLst/>
                <a:latin typeface="Helvetica Neue"/>
              </a:rPr>
              <a:t> </a:t>
            </a:r>
            <a:r>
              <a:rPr lang="it-IT" sz="1600" b="0" i="0" dirty="0" err="1">
                <a:solidFill>
                  <a:srgbClr val="222222"/>
                </a:solidFill>
                <a:effectLst/>
                <a:latin typeface="Helvetica Neue"/>
              </a:rPr>
              <a:t>Based</a:t>
            </a:r>
            <a:r>
              <a:rPr lang="it-IT" sz="1600" b="0" i="0" dirty="0">
                <a:solidFill>
                  <a:srgbClr val="222222"/>
                </a:solidFill>
                <a:effectLst/>
                <a:latin typeface="Helvetica Neue"/>
              </a:rPr>
              <a:t> on </a:t>
            </a:r>
            <a:r>
              <a:rPr lang="it-IT" sz="1600" b="0" i="0" dirty="0" err="1">
                <a:solidFill>
                  <a:srgbClr val="222222"/>
                </a:solidFill>
                <a:effectLst/>
                <a:latin typeface="Helvetica Neue"/>
              </a:rPr>
              <a:t>Multispectral</a:t>
            </a:r>
            <a:r>
              <a:rPr lang="it-IT" sz="1600" b="0" i="0" dirty="0">
                <a:solidFill>
                  <a:srgbClr val="222222"/>
                </a:solidFill>
                <a:effectLst/>
                <a:latin typeface="Helvetica Neue"/>
              </a:rPr>
              <a:t> UAV </a:t>
            </a:r>
            <a:r>
              <a:rPr lang="it-IT" sz="1600" b="0" i="0" dirty="0" err="1">
                <a:solidFill>
                  <a:srgbClr val="222222"/>
                </a:solidFill>
                <a:effectLst/>
                <a:latin typeface="Helvetica Neue"/>
              </a:rPr>
              <a:t>Imagery</a:t>
            </a:r>
            <a:r>
              <a:rPr lang="it-IT" sz="1600" b="0" i="0" dirty="0">
                <a:solidFill>
                  <a:srgbClr val="222222"/>
                </a:solidFill>
                <a:effectLst/>
                <a:latin typeface="Helvetica Neue"/>
              </a:rPr>
              <a:t>.</a:t>
            </a:r>
          </a:p>
          <a:p>
            <a:r>
              <a:rPr lang="it-IT" sz="800" b="0" i="0" dirty="0">
                <a:solidFill>
                  <a:srgbClr val="222222"/>
                </a:solidFill>
                <a:effectLst/>
                <a:latin typeface="Helvetica Neue"/>
              </a:rPr>
              <a:t> </a:t>
            </a:r>
          </a:p>
          <a:p>
            <a:r>
              <a:rPr lang="it-IT" sz="1600" b="0" i="1" dirty="0" err="1">
                <a:solidFill>
                  <a:srgbClr val="222222"/>
                </a:solidFill>
                <a:effectLst/>
                <a:latin typeface="Helvetica Neue"/>
              </a:rPr>
              <a:t>Sensors</a:t>
            </a:r>
            <a:r>
              <a:rPr lang="it-IT" sz="1600" b="0" i="0" dirty="0">
                <a:solidFill>
                  <a:srgbClr val="222222"/>
                </a:solidFill>
                <a:effectLst/>
                <a:latin typeface="Helvetica Neue"/>
              </a:rPr>
              <a:t> </a:t>
            </a:r>
            <a:r>
              <a:rPr lang="it-IT" sz="1600" b="1" i="0" dirty="0">
                <a:solidFill>
                  <a:srgbClr val="222222"/>
                </a:solidFill>
                <a:effectLst/>
                <a:latin typeface="Helvetica Neue"/>
              </a:rPr>
              <a:t>2024</a:t>
            </a:r>
            <a:r>
              <a:rPr lang="it-IT" sz="1600" b="0" i="0" dirty="0">
                <a:solidFill>
                  <a:srgbClr val="222222"/>
                </a:solidFill>
                <a:effectLst/>
                <a:latin typeface="Helvetica Neue"/>
              </a:rPr>
              <a:t>, </a:t>
            </a:r>
            <a:r>
              <a:rPr lang="it-IT" sz="1600" b="0" i="1" dirty="0">
                <a:solidFill>
                  <a:srgbClr val="222222"/>
                </a:solidFill>
                <a:effectLst/>
                <a:latin typeface="Helvetica Neue"/>
              </a:rPr>
              <a:t>24</a:t>
            </a:r>
            <a:r>
              <a:rPr lang="it-IT" sz="1600" b="0" i="0" dirty="0">
                <a:solidFill>
                  <a:srgbClr val="222222"/>
                </a:solidFill>
                <a:effectLst/>
                <a:latin typeface="Helvetica Neue"/>
              </a:rPr>
              <a:t>, 2696. </a:t>
            </a:r>
            <a:r>
              <a:rPr lang="it-IT" sz="1600" b="0" i="0" dirty="0">
                <a:solidFill>
                  <a:srgbClr val="222222"/>
                </a:solidFill>
                <a:effectLst/>
                <a:latin typeface="Helvetica Neue"/>
                <a:hlinkClick r:id="rId4"/>
              </a:rPr>
              <a:t>https://doi.org/10.3390/s24092696</a:t>
            </a:r>
            <a:endParaRPr lang="it-IT" sz="1600" b="0" i="0" dirty="0">
              <a:solidFill>
                <a:srgbClr val="222222"/>
              </a:solidFill>
              <a:effectLst/>
              <a:latin typeface="Helvetica Neue"/>
            </a:endParaRPr>
          </a:p>
          <a:p>
            <a:endParaRPr lang="it-IT" sz="1600" dirty="0"/>
          </a:p>
        </p:txBody>
      </p:sp>
      <p:sp>
        <p:nvSpPr>
          <p:cNvPr id="11" name="TextBox 4">
            <a:extLst>
              <a:ext uri="{FF2B5EF4-FFF2-40B4-BE49-F238E27FC236}">
                <a16:creationId xmlns:a16="http://schemas.microsoft.com/office/drawing/2014/main" id="{B985B1DB-4744-C524-A2A4-9D926BBE6A76}"/>
              </a:ext>
            </a:extLst>
          </p:cNvPr>
          <p:cNvSpPr txBox="1"/>
          <p:nvPr/>
        </p:nvSpPr>
        <p:spPr>
          <a:xfrm>
            <a:off x="805781" y="1382864"/>
            <a:ext cx="6102350" cy="430887"/>
          </a:xfrm>
          <a:prstGeom prst="rect">
            <a:avLst/>
          </a:prstGeom>
          <a:noFill/>
        </p:spPr>
        <p:txBody>
          <a:bodyPr wrap="square">
            <a:spAutoFit/>
          </a:bodyPr>
          <a:lstStyle/>
          <a:p>
            <a:r>
              <a:rPr lang="en-US" sz="2200" dirty="0">
                <a:solidFill>
                  <a:srgbClr val="FF0000"/>
                </a:solidFill>
                <a:effectLst/>
                <a:latin typeface="Times New Roman" panose="02020603050405020304" pitchFamily="18" charset="0"/>
                <a:cs typeface="Times New Roman" panose="02020603050405020304" pitchFamily="18" charset="0"/>
              </a:rPr>
              <a:t>Monte Carlo Simulation (100 Trials)</a:t>
            </a:r>
            <a:endParaRPr lang="en-US" sz="2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9002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CE4D6-92B5-7F85-F176-7490B87032EE}"/>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4601AD7D-75C9-A8F4-F99C-0C09850B7E28}"/>
              </a:ext>
            </a:extLst>
          </p:cNvPr>
          <p:cNvSpPr>
            <a:spLocks noGrp="1"/>
          </p:cNvSpPr>
          <p:nvPr>
            <p:ph type="title"/>
          </p:nvPr>
        </p:nvSpPr>
        <p:spPr/>
        <p:txBody>
          <a:bodyPr/>
          <a:lstStyle/>
          <a:p>
            <a:r>
              <a:rPr lang="it-IT" sz="4000" dirty="0">
                <a:solidFill>
                  <a:srgbClr val="0070C0"/>
                </a:solidFill>
              </a:rPr>
              <a:t>Sensitivity </a:t>
            </a:r>
            <a:r>
              <a:rPr lang="it-IT" sz="4000" dirty="0" err="1">
                <a:solidFill>
                  <a:srgbClr val="0070C0"/>
                </a:solidFill>
              </a:rPr>
              <a:t>analysis</a:t>
            </a:r>
            <a:endParaRPr lang="en-US" sz="4000" b="1" i="1" dirty="0">
              <a:solidFill>
                <a:srgbClr val="0070C0"/>
              </a:solidFill>
            </a:endParaRPr>
          </a:p>
        </p:txBody>
      </p:sp>
      <p:sp>
        <p:nvSpPr>
          <p:cNvPr id="4" name="Slide Number Placeholder 3">
            <a:extLst>
              <a:ext uri="{FF2B5EF4-FFF2-40B4-BE49-F238E27FC236}">
                <a16:creationId xmlns:a16="http://schemas.microsoft.com/office/drawing/2014/main" id="{7F19D356-3B8C-F922-1584-82F0309F471E}"/>
              </a:ext>
            </a:extLst>
          </p:cNvPr>
          <p:cNvSpPr>
            <a:spLocks noGrp="1"/>
          </p:cNvSpPr>
          <p:nvPr>
            <p:ph type="sldNum" sz="quarter" idx="12"/>
          </p:nvPr>
        </p:nvSpPr>
        <p:spPr>
          <a:xfrm>
            <a:off x="9900458" y="6459785"/>
            <a:ext cx="1312025" cy="365125"/>
          </a:xfrm>
        </p:spPr>
        <p:txBody>
          <a:bodyPr/>
          <a:lstStyle/>
          <a:p>
            <a:fld id="{A172D096-160C-4799-B4ED-0E005C07B97F}" type="slidenum">
              <a:rPr lang="en-US" smtClean="0"/>
              <a:t>28</a:t>
            </a:fld>
            <a:endParaRPr lang="en-US"/>
          </a:p>
        </p:txBody>
      </p:sp>
      <p:pic>
        <p:nvPicPr>
          <p:cNvPr id="7" name="Picture 6">
            <a:extLst>
              <a:ext uri="{FF2B5EF4-FFF2-40B4-BE49-F238E27FC236}">
                <a16:creationId xmlns:a16="http://schemas.microsoft.com/office/drawing/2014/main" id="{679AF982-2E5C-1948-46FF-92FC23AE3B98}"/>
              </a:ext>
            </a:extLst>
          </p:cNvPr>
          <p:cNvPicPr>
            <a:picLocks noChangeAspect="1"/>
          </p:cNvPicPr>
          <p:nvPr/>
        </p:nvPicPr>
        <p:blipFill rotWithShape="1">
          <a:blip r:embed="rId3">
            <a:extLst>
              <a:ext uri="{28A0092B-C50C-407E-A947-70E740481C1C}">
                <a14:useLocalDpi xmlns:a14="http://schemas.microsoft.com/office/drawing/2010/main" val="0"/>
              </a:ext>
            </a:extLst>
          </a:blip>
          <a:srcRect r="4540"/>
          <a:stretch/>
        </p:blipFill>
        <p:spPr>
          <a:xfrm>
            <a:off x="2712458" y="4079979"/>
            <a:ext cx="2234191" cy="1755337"/>
          </a:xfrm>
          <a:prstGeom prst="rect">
            <a:avLst/>
          </a:prstGeom>
        </p:spPr>
      </p:pic>
      <p:pic>
        <p:nvPicPr>
          <p:cNvPr id="12" name="Picture 11">
            <a:extLst>
              <a:ext uri="{FF2B5EF4-FFF2-40B4-BE49-F238E27FC236}">
                <a16:creationId xmlns:a16="http://schemas.microsoft.com/office/drawing/2014/main" id="{35F60F71-4F7D-F1A5-6CAD-CA886CFECD90}"/>
              </a:ext>
            </a:extLst>
          </p:cNvPr>
          <p:cNvPicPr>
            <a:picLocks noChangeAspect="1"/>
          </p:cNvPicPr>
          <p:nvPr/>
        </p:nvPicPr>
        <p:blipFill>
          <a:blip r:embed="rId4">
            <a:extLst>
              <a:ext uri="{28A0092B-C50C-407E-A947-70E740481C1C}">
                <a14:useLocalDpi xmlns:a14="http://schemas.microsoft.com/office/drawing/2010/main" val="0"/>
              </a:ext>
            </a:extLst>
          </a:blip>
          <a:srcRect r="50612"/>
          <a:stretch>
            <a:fillRect/>
          </a:stretch>
        </p:blipFill>
        <p:spPr>
          <a:xfrm>
            <a:off x="3207826" y="1959793"/>
            <a:ext cx="4448441" cy="2089238"/>
          </a:xfrm>
          <a:prstGeom prst="rect">
            <a:avLst/>
          </a:prstGeom>
        </p:spPr>
      </p:pic>
      <p:pic>
        <p:nvPicPr>
          <p:cNvPr id="14" name="Picture 13">
            <a:extLst>
              <a:ext uri="{FF2B5EF4-FFF2-40B4-BE49-F238E27FC236}">
                <a16:creationId xmlns:a16="http://schemas.microsoft.com/office/drawing/2014/main" id="{807831B8-DEAF-378F-1FFE-4A9C78DB34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33298" y="1768455"/>
            <a:ext cx="2280201" cy="1710150"/>
          </a:xfrm>
          <a:prstGeom prst="rect">
            <a:avLst/>
          </a:prstGeom>
        </p:spPr>
      </p:pic>
      <p:sp>
        <p:nvSpPr>
          <p:cNvPr id="22" name="Date Placeholder 21">
            <a:extLst>
              <a:ext uri="{FF2B5EF4-FFF2-40B4-BE49-F238E27FC236}">
                <a16:creationId xmlns:a16="http://schemas.microsoft.com/office/drawing/2014/main" id="{948B31B9-3E88-64A9-2646-A46F0F32FCD6}"/>
              </a:ext>
            </a:extLst>
          </p:cNvPr>
          <p:cNvSpPr>
            <a:spLocks noGrp="1"/>
          </p:cNvSpPr>
          <p:nvPr>
            <p:ph type="dt" sz="half" idx="4294967295"/>
          </p:nvPr>
        </p:nvSpPr>
        <p:spPr>
          <a:xfrm>
            <a:off x="1097280" y="6459785"/>
            <a:ext cx="2472271" cy="365125"/>
          </a:xfrm>
        </p:spPr>
        <p:txBody>
          <a:bodyPr/>
          <a:lstStyle/>
          <a:p>
            <a:fld id="{FBB6F4E9-2012-48EF-814A-8D767A31DC10}" type="datetime1">
              <a:rPr lang="en-US" smtClean="0"/>
              <a:t>10/18/2025</a:t>
            </a:fld>
            <a:endParaRPr lang="en-US"/>
          </a:p>
        </p:txBody>
      </p:sp>
      <p:sp>
        <p:nvSpPr>
          <p:cNvPr id="5" name="TextBox 4">
            <a:extLst>
              <a:ext uri="{FF2B5EF4-FFF2-40B4-BE49-F238E27FC236}">
                <a16:creationId xmlns:a16="http://schemas.microsoft.com/office/drawing/2014/main" id="{226881EF-7E05-1513-CCA9-77C042BA12C7}"/>
              </a:ext>
            </a:extLst>
          </p:cNvPr>
          <p:cNvSpPr txBox="1"/>
          <p:nvPr/>
        </p:nvSpPr>
        <p:spPr>
          <a:xfrm>
            <a:off x="6590158" y="1374257"/>
            <a:ext cx="6102350" cy="430887"/>
          </a:xfrm>
          <a:prstGeom prst="rect">
            <a:avLst/>
          </a:prstGeom>
          <a:noFill/>
        </p:spPr>
        <p:txBody>
          <a:bodyPr wrap="square">
            <a:spAutoFit/>
          </a:bodyPr>
          <a:lstStyle/>
          <a:p>
            <a:r>
              <a:rPr lang="en-US" sz="2200" dirty="0">
                <a:solidFill>
                  <a:srgbClr val="FF0000"/>
                </a:solidFill>
                <a:effectLst/>
                <a:latin typeface="Times New Roman" panose="02020603050405020304" pitchFamily="18" charset="0"/>
                <a:cs typeface="Times New Roman" panose="02020603050405020304" pitchFamily="18" charset="0"/>
              </a:rPr>
              <a:t>Monte Carlo Simulation (100 Trials)</a:t>
            </a:r>
            <a:endParaRPr lang="en-US" sz="2200" dirty="0">
              <a:solidFill>
                <a:srgbClr val="FF0000"/>
              </a:solidFill>
              <a:latin typeface="Times New Roman" panose="02020603050405020304" pitchFamily="18" charset="0"/>
              <a:cs typeface="Times New Roman" panose="02020603050405020304" pitchFamily="18" charset="0"/>
            </a:endParaRPr>
          </a:p>
        </p:txBody>
      </p:sp>
      <p:cxnSp>
        <p:nvCxnSpPr>
          <p:cNvPr id="8" name="Connettore 2 7">
            <a:extLst>
              <a:ext uri="{FF2B5EF4-FFF2-40B4-BE49-F238E27FC236}">
                <a16:creationId xmlns:a16="http://schemas.microsoft.com/office/drawing/2014/main" id="{46DB7158-896D-8526-76B5-5A10B8E0AAEC}"/>
              </a:ext>
            </a:extLst>
          </p:cNvPr>
          <p:cNvCxnSpPr>
            <a:cxnSpLocks/>
            <a:stCxn id="7" idx="0"/>
          </p:cNvCxnSpPr>
          <p:nvPr/>
        </p:nvCxnSpPr>
        <p:spPr>
          <a:xfrm flipV="1">
            <a:off x="3829554" y="2918152"/>
            <a:ext cx="1112534" cy="11618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nettore 2 19">
            <a:extLst>
              <a:ext uri="{FF2B5EF4-FFF2-40B4-BE49-F238E27FC236}">
                <a16:creationId xmlns:a16="http://schemas.microsoft.com/office/drawing/2014/main" id="{0EBE1737-D2AA-AFD6-A924-455105B0AEF6}"/>
              </a:ext>
            </a:extLst>
          </p:cNvPr>
          <p:cNvCxnSpPr>
            <a:cxnSpLocks/>
          </p:cNvCxnSpPr>
          <p:nvPr/>
        </p:nvCxnSpPr>
        <p:spPr>
          <a:xfrm flipV="1">
            <a:off x="7881510" y="2662431"/>
            <a:ext cx="1001495" cy="304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CasellaDiTesto 28">
                <a:extLst>
                  <a:ext uri="{FF2B5EF4-FFF2-40B4-BE49-F238E27FC236}">
                    <a16:creationId xmlns:a16="http://schemas.microsoft.com/office/drawing/2014/main" id="{839F00E6-3C0B-E0FB-7F61-AD57E00C701F}"/>
                  </a:ext>
                </a:extLst>
              </p:cNvPr>
              <p:cNvSpPr txBox="1"/>
              <p:nvPr/>
            </p:nvSpPr>
            <p:spPr>
              <a:xfrm>
                <a:off x="7064994" y="2212833"/>
                <a:ext cx="94853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it-IT" sz="1800" b="0" i="1" smtClean="0">
                              <a:latin typeface="Cambria Math" panose="02040503050406030204" pitchFamily="18" charset="0"/>
                              <a:ea typeface="Cambria Math" panose="02040503050406030204" pitchFamily="18" charset="0"/>
                            </a:rPr>
                          </m:ctrlPr>
                        </m:sSubPr>
                        <m:e>
                          <m:r>
                            <a:rPr lang="it-IT" sz="1800" b="0" i="1" smtClean="0">
                              <a:latin typeface="Cambria Math" panose="02040503050406030204" pitchFamily="18" charset="0"/>
                              <a:ea typeface="Cambria Math" panose="02040503050406030204" pitchFamily="18" charset="0"/>
                            </a:rPr>
                            <m:t>𝐿</m:t>
                          </m:r>
                        </m:e>
                        <m:sub>
                          <m:r>
                            <a:rPr lang="it-IT" sz="1800" b="0" i="1" smtClean="0">
                              <a:latin typeface="Cambria Math" panose="02040503050406030204" pitchFamily="18" charset="0"/>
                              <a:ea typeface="Cambria Math" panose="02040503050406030204" pitchFamily="18" charset="0"/>
                            </a:rPr>
                            <m:t>𝑆</m:t>
                          </m:r>
                        </m:sub>
                      </m:sSub>
                      <m:d>
                        <m:dPr>
                          <m:ctrlPr>
                            <a:rPr lang="it-IT" sz="1800" i="1">
                              <a:latin typeface="Cambria Math" panose="02040503050406030204" pitchFamily="18" charset="0"/>
                              <a:ea typeface="Cambria Math" panose="02040503050406030204" pitchFamily="18" charset="0"/>
                            </a:rPr>
                          </m:ctrlPr>
                        </m:dPr>
                        <m:e>
                          <m:r>
                            <a:rPr lang="it-IT" sz="1800" b="0" i="1" smtClean="0">
                              <a:latin typeface="Cambria Math" panose="02040503050406030204" pitchFamily="18" charset="0"/>
                              <a:ea typeface="Cambria Math" panose="02040503050406030204" pitchFamily="18" charset="0"/>
                            </a:rPr>
                            <m:t>𝜆</m:t>
                          </m:r>
                        </m:e>
                      </m:d>
                    </m:oMath>
                  </m:oMathPara>
                </a14:m>
                <a:endParaRPr lang="it-IT" dirty="0"/>
              </a:p>
            </p:txBody>
          </p:sp>
        </mc:Choice>
        <mc:Fallback xmlns="">
          <p:sp>
            <p:nvSpPr>
              <p:cNvPr id="29" name="CasellaDiTesto 28">
                <a:extLst>
                  <a:ext uri="{FF2B5EF4-FFF2-40B4-BE49-F238E27FC236}">
                    <a16:creationId xmlns:a16="http://schemas.microsoft.com/office/drawing/2014/main" id="{839F00E6-3C0B-E0FB-7F61-AD57E00C701F}"/>
                  </a:ext>
                </a:extLst>
              </p:cNvPr>
              <p:cNvSpPr txBox="1">
                <a:spLocks noRot="1" noChangeAspect="1" noMove="1" noResize="1" noEditPoints="1" noAdjustHandles="1" noChangeArrowheads="1" noChangeShapeType="1" noTextEdit="1"/>
              </p:cNvSpPr>
              <p:nvPr/>
            </p:nvSpPr>
            <p:spPr>
              <a:xfrm>
                <a:off x="7064994" y="2212833"/>
                <a:ext cx="948530" cy="369332"/>
              </a:xfrm>
              <a:prstGeom prst="rect">
                <a:avLst/>
              </a:prstGeom>
              <a:blipFill>
                <a:blip r:embed="rId6"/>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32" name="CasellaDiTesto 31">
                <a:extLst>
                  <a:ext uri="{FF2B5EF4-FFF2-40B4-BE49-F238E27FC236}">
                    <a16:creationId xmlns:a16="http://schemas.microsoft.com/office/drawing/2014/main" id="{5F3B82DF-E2DE-146D-1A9C-1887421B1F59}"/>
                  </a:ext>
                </a:extLst>
              </p:cNvPr>
              <p:cNvSpPr txBox="1"/>
              <p:nvPr/>
            </p:nvSpPr>
            <p:spPr>
              <a:xfrm>
                <a:off x="5283385" y="2208509"/>
                <a:ext cx="94853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it-IT" sz="1800" b="0" i="1" smtClean="0">
                              <a:latin typeface="Cambria Math" panose="02040503050406030204" pitchFamily="18" charset="0"/>
                              <a:ea typeface="Cambria Math" panose="02040503050406030204" pitchFamily="18" charset="0"/>
                            </a:rPr>
                          </m:ctrlPr>
                        </m:sSubPr>
                        <m:e>
                          <m:r>
                            <a:rPr lang="it-IT" sz="1800" b="0" i="1" smtClean="0">
                              <a:latin typeface="Cambria Math" panose="02040503050406030204" pitchFamily="18" charset="0"/>
                              <a:ea typeface="Cambria Math" panose="02040503050406030204" pitchFamily="18" charset="0"/>
                            </a:rPr>
                            <m:t>𝐿</m:t>
                          </m:r>
                        </m:e>
                        <m:sub>
                          <m:r>
                            <a:rPr lang="it-IT" sz="1800" b="0" i="1" smtClean="0">
                              <a:latin typeface="Cambria Math" panose="02040503050406030204" pitchFamily="18" charset="0"/>
                              <a:ea typeface="Cambria Math" panose="02040503050406030204" pitchFamily="18" charset="0"/>
                            </a:rPr>
                            <m:t>𝑖</m:t>
                          </m:r>
                        </m:sub>
                      </m:sSub>
                      <m:d>
                        <m:dPr>
                          <m:ctrlPr>
                            <a:rPr lang="it-IT" sz="1800" i="1">
                              <a:latin typeface="Cambria Math" panose="02040503050406030204" pitchFamily="18" charset="0"/>
                              <a:ea typeface="Cambria Math" panose="02040503050406030204" pitchFamily="18" charset="0"/>
                            </a:rPr>
                          </m:ctrlPr>
                        </m:dPr>
                        <m:e>
                          <m:r>
                            <a:rPr lang="it-IT" sz="1800" b="0" i="1" smtClean="0">
                              <a:latin typeface="Cambria Math" panose="02040503050406030204" pitchFamily="18" charset="0"/>
                              <a:ea typeface="Cambria Math" panose="02040503050406030204" pitchFamily="18" charset="0"/>
                            </a:rPr>
                            <m:t>𝜆</m:t>
                          </m:r>
                        </m:e>
                      </m:d>
                    </m:oMath>
                  </m:oMathPara>
                </a14:m>
                <a:endParaRPr lang="it-IT" dirty="0"/>
              </a:p>
            </p:txBody>
          </p:sp>
        </mc:Choice>
        <mc:Fallback xmlns="">
          <p:sp>
            <p:nvSpPr>
              <p:cNvPr id="32" name="CasellaDiTesto 31">
                <a:extLst>
                  <a:ext uri="{FF2B5EF4-FFF2-40B4-BE49-F238E27FC236}">
                    <a16:creationId xmlns:a16="http://schemas.microsoft.com/office/drawing/2014/main" id="{5F3B82DF-E2DE-146D-1A9C-1887421B1F59}"/>
                  </a:ext>
                </a:extLst>
              </p:cNvPr>
              <p:cNvSpPr txBox="1">
                <a:spLocks noRot="1" noChangeAspect="1" noMove="1" noResize="1" noEditPoints="1" noAdjustHandles="1" noChangeArrowheads="1" noChangeShapeType="1" noTextEdit="1"/>
              </p:cNvSpPr>
              <p:nvPr/>
            </p:nvSpPr>
            <p:spPr>
              <a:xfrm>
                <a:off x="5283385" y="2208509"/>
                <a:ext cx="948530" cy="369332"/>
              </a:xfrm>
              <a:prstGeom prst="rect">
                <a:avLst/>
              </a:prstGeom>
              <a:blipFill>
                <a:blip r:embed="rId7"/>
                <a:stretch>
                  <a:fillRect/>
                </a:stretch>
              </a:blipFill>
            </p:spPr>
            <p:txBody>
              <a:bodyPr/>
              <a:lstStyle/>
              <a:p>
                <a:r>
                  <a:rPr lang="it-IT">
                    <a:noFill/>
                  </a:rPr>
                  <a:t> </a:t>
                </a:r>
              </a:p>
            </p:txBody>
          </p:sp>
        </mc:Fallback>
      </mc:AlternateContent>
      <p:sp>
        <p:nvSpPr>
          <p:cNvPr id="33" name="CasellaDiTesto 32">
            <a:extLst>
              <a:ext uri="{FF2B5EF4-FFF2-40B4-BE49-F238E27FC236}">
                <a16:creationId xmlns:a16="http://schemas.microsoft.com/office/drawing/2014/main" id="{C929E07F-504F-FCFA-F3C0-7537A4CEBD03}"/>
              </a:ext>
            </a:extLst>
          </p:cNvPr>
          <p:cNvSpPr txBox="1"/>
          <p:nvPr/>
        </p:nvSpPr>
        <p:spPr>
          <a:xfrm>
            <a:off x="49548" y="5876681"/>
            <a:ext cx="12027217" cy="461665"/>
          </a:xfrm>
          <a:prstGeom prst="rect">
            <a:avLst/>
          </a:prstGeom>
          <a:noFill/>
        </p:spPr>
        <p:txBody>
          <a:bodyPr wrap="square">
            <a:spAutoFit/>
          </a:bodyPr>
          <a:lstStyle/>
          <a:p>
            <a:r>
              <a:rPr lang="it-IT" sz="1200" b="0" i="0" dirty="0" err="1">
                <a:solidFill>
                  <a:srgbClr val="222222"/>
                </a:solidFill>
                <a:effectLst/>
                <a:latin typeface="Helvetica Neue"/>
              </a:rPr>
              <a:t>Khalesi</a:t>
            </a:r>
            <a:r>
              <a:rPr lang="it-IT" sz="1200" b="0" i="0" dirty="0">
                <a:solidFill>
                  <a:srgbClr val="222222"/>
                </a:solidFill>
                <a:effectLst/>
                <a:latin typeface="Helvetica Neue"/>
              </a:rPr>
              <a:t>, F.; Ahmed, I.; Daponte, P.; Picariello, F.; De Vito, L.; Tudosa, I. The </a:t>
            </a:r>
            <a:r>
              <a:rPr lang="it-IT" sz="1200" b="0" i="0" dirty="0" err="1">
                <a:solidFill>
                  <a:srgbClr val="222222"/>
                </a:solidFill>
                <a:effectLst/>
                <a:latin typeface="Helvetica Neue"/>
              </a:rPr>
              <a:t>Uncertainty</a:t>
            </a:r>
            <a:r>
              <a:rPr lang="it-IT" sz="1200" b="0" i="0" dirty="0">
                <a:solidFill>
                  <a:srgbClr val="222222"/>
                </a:solidFill>
                <a:effectLst/>
                <a:latin typeface="Helvetica Neue"/>
              </a:rPr>
              <a:t> </a:t>
            </a:r>
            <a:r>
              <a:rPr lang="it-IT" sz="1200" b="0" i="0" dirty="0" err="1">
                <a:solidFill>
                  <a:srgbClr val="222222"/>
                </a:solidFill>
                <a:effectLst/>
                <a:latin typeface="Helvetica Neue"/>
              </a:rPr>
              <a:t>Assessment</a:t>
            </a:r>
            <a:r>
              <a:rPr lang="it-IT" sz="1200" b="0" i="0" dirty="0">
                <a:solidFill>
                  <a:srgbClr val="222222"/>
                </a:solidFill>
                <a:effectLst/>
                <a:latin typeface="Helvetica Neue"/>
              </a:rPr>
              <a:t> by the Monte Carlo Analysis of NDVI </a:t>
            </a:r>
            <a:r>
              <a:rPr lang="it-IT" sz="1200" b="0" i="0" dirty="0" err="1">
                <a:solidFill>
                  <a:srgbClr val="222222"/>
                </a:solidFill>
                <a:effectLst/>
                <a:latin typeface="Helvetica Neue"/>
              </a:rPr>
              <a:t>Measurements</a:t>
            </a:r>
            <a:r>
              <a:rPr lang="it-IT" sz="1200" b="0" i="0" dirty="0">
                <a:solidFill>
                  <a:srgbClr val="222222"/>
                </a:solidFill>
                <a:effectLst/>
                <a:latin typeface="Helvetica Neue"/>
              </a:rPr>
              <a:t> </a:t>
            </a:r>
            <a:r>
              <a:rPr lang="it-IT" sz="1200" b="0" i="0" dirty="0" err="1">
                <a:solidFill>
                  <a:srgbClr val="222222"/>
                </a:solidFill>
                <a:effectLst/>
                <a:latin typeface="Helvetica Neue"/>
              </a:rPr>
              <a:t>Based</a:t>
            </a:r>
            <a:r>
              <a:rPr lang="it-IT" sz="1200" b="0" i="0" dirty="0">
                <a:solidFill>
                  <a:srgbClr val="222222"/>
                </a:solidFill>
                <a:effectLst/>
                <a:latin typeface="Helvetica Neue"/>
              </a:rPr>
              <a:t> on </a:t>
            </a:r>
            <a:r>
              <a:rPr lang="it-IT" sz="1200" b="0" i="0" dirty="0" err="1">
                <a:solidFill>
                  <a:srgbClr val="222222"/>
                </a:solidFill>
                <a:effectLst/>
                <a:latin typeface="Helvetica Neue"/>
              </a:rPr>
              <a:t>Multispectral</a:t>
            </a:r>
            <a:r>
              <a:rPr lang="it-IT" sz="1200" b="0" i="0" dirty="0">
                <a:solidFill>
                  <a:srgbClr val="222222"/>
                </a:solidFill>
                <a:effectLst/>
                <a:latin typeface="Helvetica Neue"/>
              </a:rPr>
              <a:t> UAV </a:t>
            </a:r>
            <a:r>
              <a:rPr lang="it-IT" sz="1200" b="0" i="0" dirty="0" err="1">
                <a:solidFill>
                  <a:srgbClr val="222222"/>
                </a:solidFill>
                <a:effectLst/>
                <a:latin typeface="Helvetica Neue"/>
              </a:rPr>
              <a:t>Imagery</a:t>
            </a:r>
            <a:r>
              <a:rPr lang="it-IT" sz="1200" b="0" i="0" dirty="0">
                <a:solidFill>
                  <a:srgbClr val="222222"/>
                </a:solidFill>
                <a:effectLst/>
                <a:latin typeface="Helvetica Neue"/>
              </a:rPr>
              <a:t>. </a:t>
            </a:r>
            <a:r>
              <a:rPr lang="it-IT" sz="1200" b="0" i="1" dirty="0" err="1">
                <a:solidFill>
                  <a:srgbClr val="222222"/>
                </a:solidFill>
                <a:effectLst/>
                <a:latin typeface="Helvetica Neue"/>
              </a:rPr>
              <a:t>Sensors</a:t>
            </a:r>
            <a:r>
              <a:rPr lang="it-IT" sz="1200" b="0" i="0" dirty="0">
                <a:solidFill>
                  <a:srgbClr val="222222"/>
                </a:solidFill>
                <a:effectLst/>
                <a:latin typeface="Helvetica Neue"/>
              </a:rPr>
              <a:t> </a:t>
            </a:r>
            <a:r>
              <a:rPr lang="it-IT" sz="1200" b="1" i="0" dirty="0">
                <a:solidFill>
                  <a:srgbClr val="222222"/>
                </a:solidFill>
                <a:effectLst/>
                <a:latin typeface="Helvetica Neue"/>
              </a:rPr>
              <a:t>2024</a:t>
            </a:r>
            <a:r>
              <a:rPr lang="it-IT" sz="1200" b="0" i="0" dirty="0">
                <a:solidFill>
                  <a:srgbClr val="222222"/>
                </a:solidFill>
                <a:effectLst/>
                <a:latin typeface="Helvetica Neue"/>
              </a:rPr>
              <a:t>, </a:t>
            </a:r>
            <a:r>
              <a:rPr lang="it-IT" sz="1200" b="0" i="1" dirty="0">
                <a:solidFill>
                  <a:srgbClr val="222222"/>
                </a:solidFill>
                <a:effectLst/>
                <a:latin typeface="Helvetica Neue"/>
              </a:rPr>
              <a:t>24</a:t>
            </a:r>
            <a:r>
              <a:rPr lang="it-IT" sz="1200" b="0" i="0" dirty="0">
                <a:solidFill>
                  <a:srgbClr val="222222"/>
                </a:solidFill>
                <a:effectLst/>
                <a:latin typeface="Helvetica Neue"/>
              </a:rPr>
              <a:t>, 2696. https://doi.org/10.3390/s24092696</a:t>
            </a:r>
            <a:endParaRPr lang="it-IT" sz="1200" dirty="0"/>
          </a:p>
        </p:txBody>
      </p:sp>
      <p:pic>
        <p:nvPicPr>
          <p:cNvPr id="38" name="Picture 21">
            <a:extLst>
              <a:ext uri="{FF2B5EF4-FFF2-40B4-BE49-F238E27FC236}">
                <a16:creationId xmlns:a16="http://schemas.microsoft.com/office/drawing/2014/main" id="{437465B7-2A80-9B98-A54F-1596BCE6D2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548" y="1624939"/>
            <a:ext cx="2662910" cy="1997182"/>
          </a:xfrm>
          <a:prstGeom prst="rect">
            <a:avLst/>
          </a:prstGeom>
        </p:spPr>
      </p:pic>
      <p:cxnSp>
        <p:nvCxnSpPr>
          <p:cNvPr id="40" name="Connettore 2 39">
            <a:extLst>
              <a:ext uri="{FF2B5EF4-FFF2-40B4-BE49-F238E27FC236}">
                <a16:creationId xmlns:a16="http://schemas.microsoft.com/office/drawing/2014/main" id="{63B8DF80-2AA9-B895-3C39-39E070D5520A}"/>
              </a:ext>
            </a:extLst>
          </p:cNvPr>
          <p:cNvCxnSpPr>
            <a:cxnSpLocks/>
            <a:stCxn id="38" idx="3"/>
          </p:cNvCxnSpPr>
          <p:nvPr/>
        </p:nvCxnSpPr>
        <p:spPr>
          <a:xfrm>
            <a:off x="2712458" y="2623530"/>
            <a:ext cx="4937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4" name="Picture 20">
            <a:extLst>
              <a:ext uri="{FF2B5EF4-FFF2-40B4-BE49-F238E27FC236}">
                <a16:creationId xmlns:a16="http://schemas.microsoft.com/office/drawing/2014/main" id="{69EF68EC-A549-B97D-3349-9E3E0883B8DA}"/>
              </a:ext>
            </a:extLst>
          </p:cNvPr>
          <p:cNvPicPr>
            <a:picLocks noChangeAspect="1"/>
          </p:cNvPicPr>
          <p:nvPr/>
        </p:nvPicPr>
        <p:blipFill rotWithShape="1">
          <a:blip r:embed="rId9">
            <a:extLst>
              <a:ext uri="{28A0092B-C50C-407E-A947-70E740481C1C}">
                <a14:useLocalDpi xmlns:a14="http://schemas.microsoft.com/office/drawing/2010/main" val="0"/>
              </a:ext>
            </a:extLst>
          </a:blip>
          <a:srcRect r="3555"/>
          <a:stretch/>
        </p:blipFill>
        <p:spPr>
          <a:xfrm>
            <a:off x="6784681" y="4162204"/>
            <a:ext cx="2098324" cy="1631748"/>
          </a:xfrm>
          <a:prstGeom prst="rect">
            <a:avLst/>
          </a:prstGeom>
        </p:spPr>
      </p:pic>
      <p:cxnSp>
        <p:nvCxnSpPr>
          <p:cNvPr id="45" name="Connettore 2 44">
            <a:extLst>
              <a:ext uri="{FF2B5EF4-FFF2-40B4-BE49-F238E27FC236}">
                <a16:creationId xmlns:a16="http://schemas.microsoft.com/office/drawing/2014/main" id="{3CCF2809-49FE-DCA6-1DDB-F4B53407EBEF}"/>
              </a:ext>
            </a:extLst>
          </p:cNvPr>
          <p:cNvCxnSpPr>
            <a:cxnSpLocks/>
            <a:stCxn id="44" idx="0"/>
          </p:cNvCxnSpPr>
          <p:nvPr/>
        </p:nvCxnSpPr>
        <p:spPr>
          <a:xfrm flipH="1" flipV="1">
            <a:off x="6685472" y="2835205"/>
            <a:ext cx="1148371" cy="13269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CasellaDiTesto 5">
            <a:extLst>
              <a:ext uri="{FF2B5EF4-FFF2-40B4-BE49-F238E27FC236}">
                <a16:creationId xmlns:a16="http://schemas.microsoft.com/office/drawing/2014/main" id="{51350419-CA79-9F21-7D52-BB5E58EDBC4B}"/>
              </a:ext>
            </a:extLst>
          </p:cNvPr>
          <p:cNvSpPr txBox="1"/>
          <p:nvPr/>
        </p:nvSpPr>
        <p:spPr>
          <a:xfrm>
            <a:off x="9365308" y="4006415"/>
            <a:ext cx="2711457" cy="1477328"/>
          </a:xfrm>
          <a:prstGeom prst="rect">
            <a:avLst/>
          </a:prstGeom>
          <a:noFill/>
        </p:spPr>
        <p:txBody>
          <a:bodyPr wrap="square" rtlCol="0">
            <a:spAutoFit/>
          </a:bodyPr>
          <a:lstStyle/>
          <a:p>
            <a:pPr algn="just"/>
            <a:r>
              <a:rPr lang="en-US" i="1" noProof="0" dirty="0">
                <a:solidFill>
                  <a:srgbClr val="FF0000"/>
                </a:solidFill>
              </a:rPr>
              <a:t>Atmospheric transmission in the return path from the vegetation to the UAV was neglected, assuming a low UAV flight altitude</a:t>
            </a:r>
          </a:p>
        </p:txBody>
      </p:sp>
    </p:spTree>
    <p:extLst>
      <p:ext uri="{BB962C8B-B14F-4D97-AF65-F5344CB8AC3E}">
        <p14:creationId xmlns:p14="http://schemas.microsoft.com/office/powerpoint/2010/main" val="1345286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81E63-EB6F-42CF-E42D-353321A08BB3}"/>
              </a:ext>
            </a:extLst>
          </p:cNvPr>
          <p:cNvSpPr>
            <a:spLocks noGrp="1"/>
          </p:cNvSpPr>
          <p:nvPr>
            <p:ph type="title"/>
          </p:nvPr>
        </p:nvSpPr>
        <p:spPr/>
        <p:txBody>
          <a:bodyPr/>
          <a:lstStyle/>
          <a:p>
            <a:r>
              <a:rPr lang="en-US" sz="4000" b="1" i="1" dirty="0">
                <a:solidFill>
                  <a:srgbClr val="0070C0"/>
                </a:solidFill>
                <a:latin typeface="+mn-lt"/>
              </a:rPr>
              <a:t>Evaluating uncertainty of NDVI</a:t>
            </a:r>
          </a:p>
        </p:txBody>
      </p:sp>
      <p:sp>
        <p:nvSpPr>
          <p:cNvPr id="4" name="Date Placeholder 3">
            <a:extLst>
              <a:ext uri="{FF2B5EF4-FFF2-40B4-BE49-F238E27FC236}">
                <a16:creationId xmlns:a16="http://schemas.microsoft.com/office/drawing/2014/main" id="{54CFC545-F442-6388-1366-F7645EB60371}"/>
              </a:ext>
            </a:extLst>
          </p:cNvPr>
          <p:cNvSpPr>
            <a:spLocks noGrp="1"/>
          </p:cNvSpPr>
          <p:nvPr>
            <p:ph type="dt" sz="half" idx="4294967295"/>
          </p:nvPr>
        </p:nvSpPr>
        <p:spPr>
          <a:xfrm>
            <a:off x="1097280" y="6459785"/>
            <a:ext cx="2472271" cy="365125"/>
          </a:xfrm>
        </p:spPr>
        <p:txBody>
          <a:bodyPr/>
          <a:lstStyle/>
          <a:p>
            <a:fld id="{167920B2-9E1D-4123-9727-DA6827516904}" type="datetime1">
              <a:rPr lang="en-US" smtClean="0"/>
              <a:pPr/>
              <a:t>10/18/2025</a:t>
            </a:fld>
            <a:endParaRPr lang="en-US" dirty="0"/>
          </a:p>
        </p:txBody>
      </p:sp>
      <p:sp>
        <p:nvSpPr>
          <p:cNvPr id="5" name="Slide Number Placeholder 4">
            <a:extLst>
              <a:ext uri="{FF2B5EF4-FFF2-40B4-BE49-F238E27FC236}">
                <a16:creationId xmlns:a16="http://schemas.microsoft.com/office/drawing/2014/main" id="{12EA3406-F076-0943-CF42-BA8B236D323C}"/>
              </a:ext>
            </a:extLst>
          </p:cNvPr>
          <p:cNvSpPr>
            <a:spLocks noGrp="1"/>
          </p:cNvSpPr>
          <p:nvPr>
            <p:ph type="sldNum" sz="quarter" idx="12"/>
          </p:nvPr>
        </p:nvSpPr>
        <p:spPr/>
        <p:txBody>
          <a:bodyPr/>
          <a:lstStyle/>
          <a:p>
            <a:fld id="{A172D096-160C-4799-B4ED-0E005C07B97F}" type="slidenum">
              <a:rPr lang="en-US" smtClean="0"/>
              <a:t>29</a:t>
            </a:fld>
            <a:endParaRPr lang="en-US" dirty="0"/>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45A6FA8B-150E-BC27-5D04-25A01171B715}"/>
                  </a:ext>
                </a:extLst>
              </p:cNvPr>
              <p:cNvSpPr/>
              <p:nvPr/>
            </p:nvSpPr>
            <p:spPr>
              <a:xfrm>
                <a:off x="1702841" y="1631488"/>
                <a:ext cx="9040359" cy="622927"/>
              </a:xfrm>
              <a:prstGeom prst="rect">
                <a:avLst/>
              </a:prstGeom>
            </p:spPr>
            <p:txBody>
              <a:bodyPr wrap="square">
                <a:spAutoFit/>
              </a:bodyPr>
              <a:lstStyle/>
              <a:p>
                <a:pPr algn="ctr">
                  <a:lnSpc>
                    <a:spcPct val="107000"/>
                  </a:lnSpc>
                  <a:spcAft>
                    <a:spcPts val="800"/>
                  </a:spcAft>
                </a:pPr>
                <a14:m>
                  <m:oMath xmlns:m="http://schemas.openxmlformats.org/officeDocument/2006/math">
                    <m:sSubSup>
                      <m:sSubSupPr>
                        <m:ctrlPr>
                          <a:rPr lang="en-US" sz="2000" b="1" i="1" smtClean="0">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2000" b="1" i="1">
                            <a:latin typeface="Cambria Math" panose="02040503050406030204" pitchFamily="18" charset="0"/>
                            <a:ea typeface="Times New Roman" panose="02020603050405020304" pitchFamily="18" charset="0"/>
                            <a:cs typeface="Times New Roman" panose="02020603050405020304" pitchFamily="18" charset="0"/>
                          </a:rPr>
                          <m:t>𝒖</m:t>
                        </m:r>
                      </m:e>
                      <m:sub>
                        <m:r>
                          <a:rPr lang="en-US" sz="2000" b="1" i="1">
                            <a:latin typeface="Cambria Math" panose="02040503050406030204" pitchFamily="18" charset="0"/>
                            <a:ea typeface="Times New Roman" panose="02020603050405020304" pitchFamily="18" charset="0"/>
                            <a:cs typeface="Times New Roman" panose="02020603050405020304" pitchFamily="18" charset="0"/>
                          </a:rPr>
                          <m:t>𝒄</m:t>
                        </m:r>
                      </m:sub>
                      <m:sup>
                        <m:r>
                          <a:rPr lang="en-US" sz="2000" b="1" i="1">
                            <a:latin typeface="Cambria Math" panose="02040503050406030204" pitchFamily="18" charset="0"/>
                            <a:ea typeface="Times New Roman" panose="02020603050405020304" pitchFamily="18" charset="0"/>
                            <a:cs typeface="Times New Roman" panose="02020603050405020304" pitchFamily="18" charset="0"/>
                          </a:rPr>
                          <m:t>𝟐</m:t>
                        </m:r>
                      </m:sup>
                    </m:sSubSup>
                    <m:d>
                      <m:dPr>
                        <m:ctrlPr>
                          <a:rPr lang="en-US" sz="2000" b="1" i="1">
                            <a:latin typeface="Cambria Math" panose="02040503050406030204" pitchFamily="18" charset="0"/>
                            <a:ea typeface="Times New Roman" panose="02020603050405020304" pitchFamily="18" charset="0"/>
                            <a:cs typeface="Times New Roman" panose="02020603050405020304" pitchFamily="18" charset="0"/>
                          </a:rPr>
                        </m:ctrlPr>
                      </m:dPr>
                      <m:e>
                        <m:r>
                          <a:rPr lang="en-US" sz="2000" b="1" i="1">
                            <a:latin typeface="Cambria Math" panose="02040503050406030204" pitchFamily="18" charset="0"/>
                            <a:ea typeface="Times New Roman" panose="02020603050405020304" pitchFamily="18" charset="0"/>
                            <a:cs typeface="Times New Roman" panose="02020603050405020304" pitchFamily="18" charset="0"/>
                          </a:rPr>
                          <m:t>𝑵𝑫𝑽𝑰</m:t>
                        </m:r>
                      </m:e>
                    </m:d>
                    <m:r>
                      <a:rPr lang="en-US" sz="2000" b="1" i="1">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en-US" sz="2000" b="1" i="1">
                            <a:latin typeface="Cambria Math" panose="02040503050406030204" pitchFamily="18" charset="0"/>
                            <a:ea typeface="Times New Roman" panose="02020603050405020304" pitchFamily="18" charset="0"/>
                            <a:cs typeface="Times New Roman" panose="02020603050405020304" pitchFamily="18" charset="0"/>
                          </a:rPr>
                        </m:ctrlPr>
                      </m:sSupPr>
                      <m:e>
                        <m:r>
                          <a:rPr lang="en-US" sz="2000" b="1" i="1" smtClean="0">
                            <a:latin typeface="Cambria Math" panose="02040503050406030204" pitchFamily="18" charset="0"/>
                            <a:ea typeface="Times New Roman" panose="02020603050405020304" pitchFamily="18" charset="0"/>
                            <a:cs typeface="Times New Roman" panose="02020603050405020304" pitchFamily="18" charset="0"/>
                          </a:rPr>
                          <m:t>[</m:t>
                        </m:r>
                        <m:r>
                          <a:rPr lang="en-US" sz="2000" b="1" i="1">
                            <a:latin typeface="Cambria Math" panose="02040503050406030204" pitchFamily="18" charset="0"/>
                            <a:ea typeface="Calibri" panose="020F0502020204030204" pitchFamily="34" charset="0"/>
                            <a:cs typeface="Times New Roman" panose="02020603050405020304" pitchFamily="18" charset="0"/>
                          </a:rPr>
                          <m:t>𝟐</m:t>
                        </m:r>
                        <m:r>
                          <a:rPr lang="en-US" sz="2000" b="1" i="1">
                            <a:latin typeface="Cambria Math" panose="02040503050406030204" pitchFamily="18" charset="0"/>
                            <a:ea typeface="Calibri" panose="020F0502020204030204" pitchFamily="34" charset="0"/>
                            <a:cs typeface="Times New Roman" panose="02020603050405020304" pitchFamily="18" charset="0"/>
                          </a:rPr>
                          <m:t>.</m:t>
                        </m:r>
                        <m:f>
                          <m:fPr>
                            <m:ctrlPr>
                              <a:rPr lang="en-US" sz="2000" b="1" i="1">
                                <a:latin typeface="Cambria Math" panose="02040503050406030204" pitchFamily="18" charset="0"/>
                                <a:ea typeface="Calibri" panose="020F0502020204030204" pitchFamily="34" charset="0"/>
                                <a:cs typeface="Times New Roman" panose="02020603050405020304" pitchFamily="18" charset="0"/>
                              </a:rPr>
                            </m:ctrlPr>
                          </m:fPr>
                          <m:num>
                            <m:r>
                              <a:rPr lang="it-IT" sz="2000" b="1" i="1">
                                <a:latin typeface="Cambria Math" panose="02040503050406030204" pitchFamily="18" charset="0"/>
                                <a:ea typeface="Cambria Math" panose="02040503050406030204" pitchFamily="18" charset="0"/>
                              </a:rPr>
                              <m:t>𝝆</m:t>
                            </m:r>
                            <m:r>
                              <a:rPr lang="en-US" sz="2000" b="1" i="1" smtClean="0">
                                <a:latin typeface="Cambria Math" panose="02040503050406030204" pitchFamily="18" charset="0"/>
                                <a:ea typeface="Cambria Math" panose="02040503050406030204" pitchFamily="18" charset="0"/>
                              </a:rPr>
                              <m:t>(</m:t>
                            </m:r>
                            <m:r>
                              <a:rPr lang="en-US" sz="2000" b="1" i="1">
                                <a:latin typeface="Cambria Math" panose="02040503050406030204" pitchFamily="18" charset="0"/>
                                <a:ea typeface="Calibri" panose="020F0502020204030204" pitchFamily="34" charset="0"/>
                                <a:cs typeface="Times New Roman" panose="02020603050405020304" pitchFamily="18" charset="0"/>
                              </a:rPr>
                              <m:t>𝑹</m:t>
                            </m:r>
                            <m:r>
                              <a:rPr lang="en-US" sz="2000" b="1" i="1" smtClean="0">
                                <a:latin typeface="Cambria Math" panose="02040503050406030204" pitchFamily="18" charset="0"/>
                                <a:ea typeface="Calibri" panose="020F0502020204030204" pitchFamily="34" charset="0"/>
                                <a:cs typeface="Times New Roman" panose="02020603050405020304" pitchFamily="18" charset="0"/>
                              </a:rPr>
                              <m:t>)</m:t>
                            </m:r>
                          </m:num>
                          <m:den>
                            <m:sSup>
                              <m:sSupPr>
                                <m:ctrlPr>
                                  <a:rPr lang="en-US" sz="2000" b="1" i="1">
                                    <a:latin typeface="Cambria Math" panose="02040503050406030204" pitchFamily="18" charset="0"/>
                                    <a:ea typeface="Calibri" panose="020F0502020204030204" pitchFamily="34" charset="0"/>
                                    <a:cs typeface="Times New Roman" panose="02020603050405020304" pitchFamily="18" charset="0"/>
                                  </a:rPr>
                                </m:ctrlPr>
                              </m:sSupPr>
                              <m:e>
                                <m:d>
                                  <m:dPr>
                                    <m:ctrlPr>
                                      <a:rPr lang="en-US" sz="2000" b="1" i="1">
                                        <a:latin typeface="Cambria Math" panose="02040503050406030204" pitchFamily="18" charset="0"/>
                                        <a:ea typeface="Calibri" panose="020F0502020204030204" pitchFamily="34" charset="0"/>
                                        <a:cs typeface="Times New Roman" panose="02020603050405020304" pitchFamily="18" charset="0"/>
                                      </a:rPr>
                                    </m:ctrlPr>
                                  </m:dPr>
                                  <m:e>
                                    <m:r>
                                      <a:rPr lang="it-IT" sz="2000" b="1" i="1">
                                        <a:latin typeface="Cambria Math" panose="02040503050406030204" pitchFamily="18" charset="0"/>
                                        <a:ea typeface="Cambria Math" panose="02040503050406030204" pitchFamily="18" charset="0"/>
                                      </a:rPr>
                                      <m:t>𝝆</m:t>
                                    </m:r>
                                    <m:r>
                                      <a:rPr lang="en-US" sz="2000" b="1" i="1" smtClean="0">
                                        <a:latin typeface="Cambria Math" panose="02040503050406030204" pitchFamily="18" charset="0"/>
                                        <a:ea typeface="Cambria Math" panose="02040503050406030204" pitchFamily="18" charset="0"/>
                                      </a:rPr>
                                      <m:t>(</m:t>
                                    </m:r>
                                    <m:r>
                                      <a:rPr lang="en-US" sz="2000" b="1" i="1">
                                        <a:latin typeface="Cambria Math" panose="02040503050406030204" pitchFamily="18" charset="0"/>
                                        <a:ea typeface="Calibri" panose="020F0502020204030204" pitchFamily="34" charset="0"/>
                                        <a:cs typeface="Times New Roman" panose="02020603050405020304" pitchFamily="18" charset="0"/>
                                      </a:rPr>
                                      <m:t>𝑹</m:t>
                                    </m:r>
                                    <m:r>
                                      <a:rPr lang="en-US" sz="2000" b="1" i="1" smtClean="0">
                                        <a:latin typeface="Cambria Math" panose="02040503050406030204" pitchFamily="18" charset="0"/>
                                        <a:ea typeface="Calibri" panose="020F0502020204030204" pitchFamily="34" charset="0"/>
                                        <a:cs typeface="Times New Roman" panose="02020603050405020304" pitchFamily="18" charset="0"/>
                                      </a:rPr>
                                      <m:t>)</m:t>
                                    </m:r>
                                    <m:r>
                                      <a:rPr lang="en-US" sz="2000" b="1" i="1">
                                        <a:latin typeface="Cambria Math" panose="02040503050406030204" pitchFamily="18" charset="0"/>
                                        <a:ea typeface="Calibri" panose="020F0502020204030204" pitchFamily="34" charset="0"/>
                                        <a:cs typeface="Times New Roman" panose="02020603050405020304" pitchFamily="18" charset="0"/>
                                      </a:rPr>
                                      <m:t>+</m:t>
                                    </m:r>
                                    <m:r>
                                      <a:rPr lang="it-IT" sz="2000" b="1" i="1">
                                        <a:latin typeface="Cambria Math" panose="02040503050406030204" pitchFamily="18" charset="0"/>
                                        <a:ea typeface="Cambria Math" panose="02040503050406030204" pitchFamily="18" charset="0"/>
                                      </a:rPr>
                                      <m:t>𝝆</m:t>
                                    </m:r>
                                    <m:r>
                                      <a:rPr lang="en-US" sz="2000" b="1" i="1" smtClean="0">
                                        <a:latin typeface="Cambria Math" panose="02040503050406030204" pitchFamily="18" charset="0"/>
                                        <a:ea typeface="Cambria Math" panose="02040503050406030204" pitchFamily="18" charset="0"/>
                                      </a:rPr>
                                      <m:t>(</m:t>
                                    </m:r>
                                    <m:r>
                                      <a:rPr lang="en-US" sz="2000" b="1" i="1">
                                        <a:latin typeface="Cambria Math" panose="02040503050406030204" pitchFamily="18" charset="0"/>
                                        <a:ea typeface="Calibri" panose="020F0502020204030204" pitchFamily="34" charset="0"/>
                                        <a:cs typeface="Times New Roman" panose="02020603050405020304" pitchFamily="18" charset="0"/>
                                      </a:rPr>
                                      <m:t>𝑵𝑰𝑹</m:t>
                                    </m:r>
                                    <m:r>
                                      <a:rPr lang="en-US" sz="2000" b="1" i="1" smtClean="0">
                                        <a:latin typeface="Cambria Math" panose="02040503050406030204" pitchFamily="18" charset="0"/>
                                        <a:ea typeface="Calibri" panose="020F0502020204030204" pitchFamily="34" charset="0"/>
                                        <a:cs typeface="Times New Roman" panose="02020603050405020304" pitchFamily="18" charset="0"/>
                                      </a:rPr>
                                      <m:t>)</m:t>
                                    </m:r>
                                  </m:e>
                                </m:d>
                              </m:e>
                              <m:sup>
                                <m:r>
                                  <a:rPr lang="en-US" sz="2000" b="1" i="1">
                                    <a:latin typeface="Cambria Math" panose="02040503050406030204" pitchFamily="18" charset="0"/>
                                    <a:ea typeface="Calibri" panose="020F0502020204030204" pitchFamily="34" charset="0"/>
                                    <a:cs typeface="Times New Roman" panose="02020603050405020304" pitchFamily="18" charset="0"/>
                                  </a:rPr>
                                  <m:t>𝟐</m:t>
                                </m:r>
                              </m:sup>
                            </m:sSup>
                          </m:den>
                        </m:f>
                        <m:r>
                          <a:rPr lang="en-US" sz="2000" b="1" i="1" smtClean="0">
                            <a:latin typeface="Cambria Math" panose="02040503050406030204" pitchFamily="18" charset="0"/>
                            <a:ea typeface="Calibri" panose="020F0502020204030204" pitchFamily="34" charset="0"/>
                            <a:cs typeface="Times New Roman" panose="02020603050405020304" pitchFamily="18" charset="0"/>
                          </a:rPr>
                          <m:t>]</m:t>
                        </m:r>
                      </m:e>
                      <m:sup>
                        <m:r>
                          <a:rPr lang="en-US" sz="2000" b="1" i="1">
                            <a:latin typeface="Cambria Math" panose="02040503050406030204" pitchFamily="18" charset="0"/>
                            <a:ea typeface="Calibri" panose="020F0502020204030204" pitchFamily="34" charset="0"/>
                            <a:cs typeface="Times New Roman" panose="02020603050405020304" pitchFamily="18" charset="0"/>
                          </a:rPr>
                          <m:t>𝟐</m:t>
                        </m:r>
                      </m:sup>
                    </m:sSup>
                    <m:r>
                      <a:rPr lang="en-US" sz="2000" b="1" i="1">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000" b="1" i="1">
                            <a:latin typeface="Cambria Math" panose="02040503050406030204" pitchFamily="18" charset="0"/>
                            <a:ea typeface="Times New Roman" panose="02020603050405020304" pitchFamily="18" charset="0"/>
                            <a:cs typeface="Times New Roman" panose="02020603050405020304" pitchFamily="18" charset="0"/>
                          </a:rPr>
                        </m:ctrlPr>
                      </m:sSupPr>
                      <m:e>
                        <m:r>
                          <a:rPr lang="en-US" sz="2000" b="1" i="1">
                            <a:latin typeface="Cambria Math" panose="02040503050406030204" pitchFamily="18" charset="0"/>
                            <a:ea typeface="Calibri" panose="020F0502020204030204" pitchFamily="34" charset="0"/>
                            <a:cs typeface="Times New Roman" panose="02020603050405020304" pitchFamily="18" charset="0"/>
                          </a:rPr>
                          <m:t>𝒖</m:t>
                        </m:r>
                      </m:e>
                      <m:sup>
                        <m:r>
                          <a:rPr lang="en-US" sz="2000" b="1" i="1">
                            <a:latin typeface="Cambria Math" panose="02040503050406030204" pitchFamily="18" charset="0"/>
                            <a:ea typeface="Calibri" panose="020F0502020204030204" pitchFamily="34" charset="0"/>
                            <a:cs typeface="Times New Roman" panose="02020603050405020304" pitchFamily="18" charset="0"/>
                          </a:rPr>
                          <m:t>𝟐</m:t>
                        </m:r>
                      </m:sup>
                    </m:sSup>
                    <m:d>
                      <m:dPr>
                        <m:ctrlPr>
                          <a:rPr lang="en-US" sz="2000" b="1" i="1">
                            <a:latin typeface="Cambria Math" panose="02040503050406030204" pitchFamily="18" charset="0"/>
                            <a:ea typeface="Times New Roman" panose="02020603050405020304" pitchFamily="18" charset="0"/>
                            <a:cs typeface="Times New Roman" panose="02020603050405020304" pitchFamily="18" charset="0"/>
                          </a:rPr>
                        </m:ctrlPr>
                      </m:dPr>
                      <m:e>
                        <m:r>
                          <a:rPr lang="en-US" sz="2000" b="1" i="1">
                            <a:latin typeface="Cambria Math" panose="02040503050406030204" pitchFamily="18" charset="0"/>
                            <a:ea typeface="Times New Roman" panose="02020603050405020304" pitchFamily="18" charset="0"/>
                            <a:cs typeface="Times New Roman" panose="02020603050405020304" pitchFamily="18" charset="0"/>
                          </a:rPr>
                          <m:t>𝑵𝑰𝑹</m:t>
                        </m:r>
                      </m:e>
                    </m:d>
                  </m:oMath>
                </a14:m>
                <a:r>
                  <a:rPr lang="en-US" sz="2000" b="1" dirty="0">
                    <a:latin typeface="Times New Roman" panose="02020603050405020304" pitchFamily="18" charset="0"/>
                    <a:ea typeface="Times New Roman" panose="02020603050405020304" pitchFamily="18" charset="0"/>
                    <a:cs typeface="Arial" panose="020B0604020202020204" pitchFamily="34" charset="0"/>
                  </a:rPr>
                  <a:t> +</a:t>
                </a:r>
                <a14:m>
                  <m:oMath xmlns:m="http://schemas.openxmlformats.org/officeDocument/2006/math">
                    <m:sSup>
                      <m:sSupPr>
                        <m:ctrlPr>
                          <a:rPr lang="en-US" sz="2000" b="1" i="1">
                            <a:latin typeface="Cambria Math" panose="02040503050406030204" pitchFamily="18" charset="0"/>
                            <a:ea typeface="Times New Roman" panose="02020603050405020304" pitchFamily="18" charset="0"/>
                            <a:cs typeface="Times New Roman" panose="02020603050405020304" pitchFamily="18" charset="0"/>
                          </a:rPr>
                        </m:ctrlPr>
                      </m:sSupPr>
                      <m:e>
                        <m:r>
                          <a:rPr lang="en-US" sz="2000" b="1" i="1" smtClean="0">
                            <a:latin typeface="Cambria Math" panose="02040503050406030204" pitchFamily="18" charset="0"/>
                            <a:ea typeface="Times New Roman" panose="02020603050405020304" pitchFamily="18" charset="0"/>
                            <a:cs typeface="Times New Roman" panose="02020603050405020304" pitchFamily="18" charset="0"/>
                          </a:rPr>
                          <m:t>[</m:t>
                        </m:r>
                        <m:r>
                          <a:rPr lang="en-US" sz="2000" b="1" i="1">
                            <a:latin typeface="Cambria Math" panose="02040503050406030204" pitchFamily="18" charset="0"/>
                            <a:ea typeface="Calibri" panose="020F0502020204030204" pitchFamily="34" charset="0"/>
                            <a:cs typeface="Times New Roman" panose="02020603050405020304" pitchFamily="18" charset="0"/>
                          </a:rPr>
                          <m:t>−</m:t>
                        </m:r>
                        <m:r>
                          <a:rPr lang="en-US" sz="2000" b="1" i="1">
                            <a:latin typeface="Cambria Math" panose="02040503050406030204" pitchFamily="18" charset="0"/>
                            <a:ea typeface="Calibri" panose="020F0502020204030204" pitchFamily="34" charset="0"/>
                            <a:cs typeface="Times New Roman" panose="02020603050405020304" pitchFamily="18" charset="0"/>
                          </a:rPr>
                          <m:t>𝟐</m:t>
                        </m:r>
                        <m:r>
                          <a:rPr lang="en-US" sz="2000" b="1" i="1">
                            <a:latin typeface="Cambria Math" panose="02040503050406030204" pitchFamily="18" charset="0"/>
                            <a:ea typeface="Calibri" panose="020F0502020204030204" pitchFamily="34" charset="0"/>
                            <a:cs typeface="Times New Roman" panose="02020603050405020304" pitchFamily="18" charset="0"/>
                          </a:rPr>
                          <m:t>.</m:t>
                        </m:r>
                        <m:f>
                          <m:fPr>
                            <m:ctrlPr>
                              <a:rPr lang="en-US" sz="2000" b="1" i="1">
                                <a:latin typeface="Cambria Math" panose="02040503050406030204" pitchFamily="18" charset="0"/>
                                <a:ea typeface="Calibri" panose="020F0502020204030204" pitchFamily="34" charset="0"/>
                                <a:cs typeface="Times New Roman" panose="02020603050405020304" pitchFamily="18" charset="0"/>
                              </a:rPr>
                            </m:ctrlPr>
                          </m:fPr>
                          <m:num>
                            <m:r>
                              <a:rPr lang="it-IT" sz="2000" b="1" i="1">
                                <a:latin typeface="Cambria Math" panose="02040503050406030204" pitchFamily="18" charset="0"/>
                                <a:ea typeface="Cambria Math" panose="02040503050406030204" pitchFamily="18" charset="0"/>
                              </a:rPr>
                              <m:t>𝝆</m:t>
                            </m:r>
                            <m:r>
                              <a:rPr lang="en-US" sz="2000" b="1" i="1" smtClean="0">
                                <a:latin typeface="Cambria Math" panose="02040503050406030204" pitchFamily="18" charset="0"/>
                                <a:ea typeface="Cambria Math" panose="02040503050406030204" pitchFamily="18" charset="0"/>
                              </a:rPr>
                              <m:t>(</m:t>
                            </m:r>
                            <m:r>
                              <a:rPr lang="en-US" sz="2000" b="1" i="1">
                                <a:latin typeface="Cambria Math" panose="02040503050406030204" pitchFamily="18" charset="0"/>
                                <a:ea typeface="Calibri" panose="020F0502020204030204" pitchFamily="34" charset="0"/>
                                <a:cs typeface="Times New Roman" panose="02020603050405020304" pitchFamily="18" charset="0"/>
                              </a:rPr>
                              <m:t>𝑵𝑰𝑹</m:t>
                            </m:r>
                            <m:r>
                              <a:rPr lang="en-US" sz="2000" b="1" i="1" smtClean="0">
                                <a:latin typeface="Cambria Math" panose="02040503050406030204" pitchFamily="18" charset="0"/>
                                <a:ea typeface="Calibri" panose="020F0502020204030204" pitchFamily="34" charset="0"/>
                                <a:cs typeface="Times New Roman" panose="02020603050405020304" pitchFamily="18" charset="0"/>
                              </a:rPr>
                              <m:t>)</m:t>
                            </m:r>
                          </m:num>
                          <m:den>
                            <m:sSup>
                              <m:sSupPr>
                                <m:ctrlPr>
                                  <a:rPr lang="en-US" sz="2000" b="1" i="1">
                                    <a:latin typeface="Cambria Math" panose="02040503050406030204" pitchFamily="18" charset="0"/>
                                    <a:ea typeface="Calibri" panose="020F0502020204030204" pitchFamily="34" charset="0"/>
                                    <a:cs typeface="Times New Roman" panose="02020603050405020304" pitchFamily="18" charset="0"/>
                                  </a:rPr>
                                </m:ctrlPr>
                              </m:sSupPr>
                              <m:e>
                                <m:d>
                                  <m:dPr>
                                    <m:ctrlPr>
                                      <a:rPr lang="en-US" sz="2000" b="1" i="1">
                                        <a:latin typeface="Cambria Math" panose="02040503050406030204" pitchFamily="18" charset="0"/>
                                        <a:ea typeface="Calibri" panose="020F0502020204030204" pitchFamily="34" charset="0"/>
                                        <a:cs typeface="Times New Roman" panose="02020603050405020304" pitchFamily="18" charset="0"/>
                                      </a:rPr>
                                    </m:ctrlPr>
                                  </m:dPr>
                                  <m:e>
                                    <m:r>
                                      <a:rPr lang="it-IT" sz="2000" b="1" i="1">
                                        <a:latin typeface="Cambria Math" panose="02040503050406030204" pitchFamily="18" charset="0"/>
                                        <a:ea typeface="Cambria Math" panose="02040503050406030204" pitchFamily="18" charset="0"/>
                                      </a:rPr>
                                      <m:t>𝝆</m:t>
                                    </m:r>
                                    <m:r>
                                      <a:rPr lang="en-US" sz="2000" b="1" i="1" smtClean="0">
                                        <a:latin typeface="Cambria Math" panose="02040503050406030204" pitchFamily="18" charset="0"/>
                                        <a:ea typeface="Cambria Math" panose="02040503050406030204" pitchFamily="18" charset="0"/>
                                      </a:rPr>
                                      <m:t>(</m:t>
                                    </m:r>
                                    <m:r>
                                      <a:rPr lang="en-US" sz="2000" b="1" i="1">
                                        <a:latin typeface="Cambria Math" panose="02040503050406030204" pitchFamily="18" charset="0"/>
                                        <a:ea typeface="Calibri" panose="020F0502020204030204" pitchFamily="34" charset="0"/>
                                        <a:cs typeface="Times New Roman" panose="02020603050405020304" pitchFamily="18" charset="0"/>
                                      </a:rPr>
                                      <m:t>𝑹</m:t>
                                    </m:r>
                                    <m:r>
                                      <a:rPr lang="en-US" sz="2000" b="1" i="1" smtClean="0">
                                        <a:latin typeface="Cambria Math" panose="02040503050406030204" pitchFamily="18" charset="0"/>
                                        <a:ea typeface="Calibri" panose="020F0502020204030204" pitchFamily="34" charset="0"/>
                                        <a:cs typeface="Times New Roman" panose="02020603050405020304" pitchFamily="18" charset="0"/>
                                      </a:rPr>
                                      <m:t>)</m:t>
                                    </m:r>
                                    <m:r>
                                      <a:rPr lang="en-US" sz="2000" b="1" i="1">
                                        <a:latin typeface="Cambria Math" panose="02040503050406030204" pitchFamily="18" charset="0"/>
                                        <a:ea typeface="Calibri" panose="020F0502020204030204" pitchFamily="34" charset="0"/>
                                        <a:cs typeface="Times New Roman" panose="02020603050405020304" pitchFamily="18" charset="0"/>
                                      </a:rPr>
                                      <m:t>+</m:t>
                                    </m:r>
                                    <m:r>
                                      <a:rPr lang="it-IT" sz="2000" b="1" i="1">
                                        <a:latin typeface="Cambria Math" panose="02040503050406030204" pitchFamily="18" charset="0"/>
                                        <a:ea typeface="Cambria Math" panose="02040503050406030204" pitchFamily="18" charset="0"/>
                                      </a:rPr>
                                      <m:t>𝝆</m:t>
                                    </m:r>
                                    <m:r>
                                      <a:rPr lang="en-US" sz="2000" b="1" i="1" smtClean="0">
                                        <a:latin typeface="Cambria Math" panose="02040503050406030204" pitchFamily="18" charset="0"/>
                                        <a:ea typeface="Cambria Math" panose="02040503050406030204" pitchFamily="18" charset="0"/>
                                      </a:rPr>
                                      <m:t>(</m:t>
                                    </m:r>
                                    <m:r>
                                      <a:rPr lang="en-US" sz="2000" b="1" i="1">
                                        <a:latin typeface="Cambria Math" panose="02040503050406030204" pitchFamily="18" charset="0"/>
                                        <a:ea typeface="Calibri" panose="020F0502020204030204" pitchFamily="34" charset="0"/>
                                        <a:cs typeface="Times New Roman" panose="02020603050405020304" pitchFamily="18" charset="0"/>
                                      </a:rPr>
                                      <m:t>𝑵𝑰𝑹</m:t>
                                    </m:r>
                                    <m:r>
                                      <a:rPr lang="en-US" sz="2000" b="1" i="1" smtClean="0">
                                        <a:latin typeface="Cambria Math" panose="02040503050406030204" pitchFamily="18" charset="0"/>
                                        <a:ea typeface="Calibri" panose="020F0502020204030204" pitchFamily="34" charset="0"/>
                                        <a:cs typeface="Times New Roman" panose="02020603050405020304" pitchFamily="18" charset="0"/>
                                      </a:rPr>
                                      <m:t>)</m:t>
                                    </m:r>
                                  </m:e>
                                </m:d>
                              </m:e>
                              <m:sup>
                                <m:r>
                                  <a:rPr lang="en-US" sz="2000" b="1" i="1">
                                    <a:latin typeface="Cambria Math" panose="02040503050406030204" pitchFamily="18" charset="0"/>
                                    <a:ea typeface="Calibri" panose="020F0502020204030204" pitchFamily="34" charset="0"/>
                                    <a:cs typeface="Times New Roman" panose="02020603050405020304" pitchFamily="18" charset="0"/>
                                  </a:rPr>
                                  <m:t>𝟐</m:t>
                                </m:r>
                              </m:sup>
                            </m:sSup>
                          </m:den>
                        </m:f>
                        <m:r>
                          <a:rPr lang="en-US" sz="2000" b="1" i="1" smtClean="0">
                            <a:latin typeface="Cambria Math" panose="02040503050406030204" pitchFamily="18" charset="0"/>
                            <a:ea typeface="Calibri" panose="020F0502020204030204" pitchFamily="34" charset="0"/>
                            <a:cs typeface="Times New Roman" panose="02020603050405020304" pitchFamily="18" charset="0"/>
                          </a:rPr>
                          <m:t>]</m:t>
                        </m:r>
                      </m:e>
                      <m:sup>
                        <m:r>
                          <a:rPr lang="en-US" sz="2000" b="1" i="1">
                            <a:latin typeface="Cambria Math" panose="02040503050406030204" pitchFamily="18" charset="0"/>
                            <a:ea typeface="Calibri" panose="020F0502020204030204" pitchFamily="34" charset="0"/>
                            <a:cs typeface="Times New Roman" panose="02020603050405020304" pitchFamily="18" charset="0"/>
                          </a:rPr>
                          <m:t>𝟐</m:t>
                        </m:r>
                      </m:sup>
                    </m:sSup>
                    <m:sSup>
                      <m:sSupPr>
                        <m:ctrlPr>
                          <a:rPr lang="en-US" sz="2000" b="1" i="1">
                            <a:latin typeface="Cambria Math" panose="02040503050406030204" pitchFamily="18" charset="0"/>
                            <a:ea typeface="Times New Roman" panose="02020603050405020304" pitchFamily="18" charset="0"/>
                            <a:cs typeface="Times New Roman" panose="02020603050405020304" pitchFamily="18" charset="0"/>
                          </a:rPr>
                        </m:ctrlPr>
                      </m:sSupPr>
                      <m:e>
                        <m:r>
                          <a:rPr lang="en-US" sz="2000" b="1" i="1">
                            <a:latin typeface="Cambria Math" panose="02040503050406030204" pitchFamily="18" charset="0"/>
                            <a:ea typeface="Calibri" panose="020F0502020204030204" pitchFamily="34" charset="0"/>
                            <a:cs typeface="Times New Roman" panose="02020603050405020304" pitchFamily="18" charset="0"/>
                          </a:rPr>
                          <m:t>.</m:t>
                        </m:r>
                        <m:r>
                          <a:rPr lang="en-US" sz="2000" b="1" i="1">
                            <a:latin typeface="Cambria Math" panose="02040503050406030204" pitchFamily="18" charset="0"/>
                            <a:ea typeface="Calibri" panose="020F0502020204030204" pitchFamily="34" charset="0"/>
                            <a:cs typeface="Times New Roman" panose="02020603050405020304" pitchFamily="18" charset="0"/>
                          </a:rPr>
                          <m:t>𝒖</m:t>
                        </m:r>
                      </m:e>
                      <m:sup>
                        <m:r>
                          <a:rPr lang="en-US" sz="2000" b="1" i="1">
                            <a:latin typeface="Cambria Math" panose="02040503050406030204" pitchFamily="18" charset="0"/>
                            <a:ea typeface="Calibri" panose="020F0502020204030204" pitchFamily="34" charset="0"/>
                            <a:cs typeface="Times New Roman" panose="02020603050405020304" pitchFamily="18" charset="0"/>
                          </a:rPr>
                          <m:t>𝟐</m:t>
                        </m:r>
                      </m:sup>
                    </m:sSup>
                    <m:d>
                      <m:dPr>
                        <m:ctrlPr>
                          <a:rPr lang="en-US" sz="2000" b="1" i="1">
                            <a:latin typeface="Cambria Math" panose="02040503050406030204" pitchFamily="18" charset="0"/>
                            <a:ea typeface="Times New Roman" panose="02020603050405020304" pitchFamily="18" charset="0"/>
                            <a:cs typeface="Times New Roman" panose="02020603050405020304" pitchFamily="18" charset="0"/>
                          </a:rPr>
                        </m:ctrlPr>
                      </m:dPr>
                      <m:e>
                        <m:r>
                          <a:rPr lang="en-US" sz="2000" b="1" i="1">
                            <a:latin typeface="Cambria Math" panose="02040503050406030204" pitchFamily="18" charset="0"/>
                            <a:ea typeface="Times New Roman" panose="02020603050405020304" pitchFamily="18" charset="0"/>
                            <a:cs typeface="Times New Roman" panose="02020603050405020304" pitchFamily="18" charset="0"/>
                          </a:rPr>
                          <m:t>𝑹</m:t>
                        </m:r>
                      </m:e>
                    </m:d>
                  </m:oMath>
                </a14:m>
                <a:endParaRPr lang="en-US" sz="2000" b="1" dirty="0">
                  <a:effectLst/>
                  <a:latin typeface="Calibri" panose="020F0502020204030204" pitchFamily="34" charset="0"/>
                  <a:ea typeface="Calibri" panose="020F0502020204030204" pitchFamily="34" charset="0"/>
                  <a:cs typeface="Arial" panose="020B0604020202020204" pitchFamily="34" charset="0"/>
                </a:endParaRPr>
              </a:p>
            </p:txBody>
          </p:sp>
        </mc:Choice>
        <mc:Fallback xmlns="">
          <p:sp>
            <p:nvSpPr>
              <p:cNvPr id="8" name="Rectangle 7">
                <a:extLst>
                  <a:ext uri="{FF2B5EF4-FFF2-40B4-BE49-F238E27FC236}">
                    <a16:creationId xmlns:a16="http://schemas.microsoft.com/office/drawing/2014/main" id="{45A6FA8B-150E-BC27-5D04-25A01171B715}"/>
                  </a:ext>
                </a:extLst>
              </p:cNvPr>
              <p:cNvSpPr>
                <a:spLocks noRot="1" noChangeAspect="1" noMove="1" noResize="1" noEditPoints="1" noAdjustHandles="1" noChangeArrowheads="1" noChangeShapeType="1" noTextEdit="1"/>
              </p:cNvSpPr>
              <p:nvPr/>
            </p:nvSpPr>
            <p:spPr>
              <a:xfrm>
                <a:off x="1702841" y="1631488"/>
                <a:ext cx="9040359" cy="622927"/>
              </a:xfrm>
              <a:prstGeom prst="rect">
                <a:avLst/>
              </a:prstGeom>
              <a:blipFill>
                <a:blip r:embed="rId2"/>
                <a:stretch>
                  <a:fillRect/>
                </a:stretch>
              </a:blipFill>
            </p:spPr>
            <p:txBody>
              <a:bodyPr/>
              <a:lstStyle/>
              <a:p>
                <a:r>
                  <a:rPr lang="it-IT">
                    <a:noFill/>
                  </a:rPr>
                  <a:t> </a:t>
                </a:r>
              </a:p>
            </p:txBody>
          </p:sp>
        </mc:Fallback>
      </mc:AlternateContent>
      <p:sp>
        <p:nvSpPr>
          <p:cNvPr id="10" name="Oval 9">
            <a:extLst>
              <a:ext uri="{FF2B5EF4-FFF2-40B4-BE49-F238E27FC236}">
                <a16:creationId xmlns:a16="http://schemas.microsoft.com/office/drawing/2014/main" id="{C710E68B-4777-D2BF-6ACE-33E6422449D1}"/>
              </a:ext>
            </a:extLst>
          </p:cNvPr>
          <p:cNvSpPr/>
          <p:nvPr/>
        </p:nvSpPr>
        <p:spPr>
          <a:xfrm>
            <a:off x="9112857" y="1671385"/>
            <a:ext cx="1016365" cy="55994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42D07829-DBD0-6DB2-3B65-B4D8FFF725ED}"/>
              </a:ext>
            </a:extLst>
          </p:cNvPr>
          <p:cNvSpPr/>
          <p:nvPr/>
        </p:nvSpPr>
        <p:spPr>
          <a:xfrm>
            <a:off x="5798680" y="1671384"/>
            <a:ext cx="1106896" cy="55328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F2FEA11E-6F61-6A4F-4F6B-87E934132660}"/>
                  </a:ext>
                </a:extLst>
              </p:cNvPr>
              <p:cNvSpPr/>
              <p:nvPr/>
            </p:nvSpPr>
            <p:spPr>
              <a:xfrm>
                <a:off x="2242161" y="2515350"/>
                <a:ext cx="3990901" cy="129150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b="1" i="1" dirty="0" smtClean="0">
                              <a:latin typeface="Cambria Math" panose="02040503050406030204" pitchFamily="18" charset="0"/>
                              <a:ea typeface="Cambria Math" panose="02040503050406030204" pitchFamily="18" charset="0"/>
                            </a:rPr>
                          </m:ctrlPr>
                        </m:sSubPr>
                        <m:e>
                          <m:r>
                            <a:rPr lang="en-US" sz="2400" b="1" i="1" dirty="0">
                              <a:latin typeface="Cambria Math" panose="02040503050406030204" pitchFamily="18" charset="0"/>
                              <a:ea typeface="Cambria Math" panose="02040503050406030204" pitchFamily="18" charset="0"/>
                            </a:rPr>
                            <m:t>𝒖</m:t>
                          </m:r>
                        </m:e>
                        <m:sub>
                          <m:r>
                            <a:rPr lang="en-US" sz="2400" b="1" i="1" dirty="0" smtClean="0">
                              <a:latin typeface="Cambria Math" panose="02040503050406030204" pitchFamily="18" charset="0"/>
                              <a:ea typeface="Cambria Math" panose="02040503050406030204" pitchFamily="18" charset="0"/>
                            </a:rPr>
                            <m:t>𝑾</m:t>
                          </m:r>
                        </m:sub>
                      </m:sSub>
                      <m:d>
                        <m:dPr>
                          <m:ctrlPr>
                            <a:rPr lang="en-US" sz="2400" b="1" i="1" smtClean="0">
                              <a:latin typeface="Cambria Math" panose="02040503050406030204" pitchFamily="18" charset="0"/>
                              <a:ea typeface="Cambria Math" panose="02040503050406030204" pitchFamily="18" charset="0"/>
                            </a:rPr>
                          </m:ctrlPr>
                        </m:dPr>
                        <m:e>
                          <m:r>
                            <a:rPr lang="en-US" sz="2400" b="1" i="1" smtClean="0">
                              <a:latin typeface="Cambria Math" panose="02040503050406030204" pitchFamily="18" charset="0"/>
                              <a:ea typeface="Cambria Math" panose="02040503050406030204" pitchFamily="18" charset="0"/>
                            </a:rPr>
                            <m:t>𝝀</m:t>
                          </m:r>
                        </m:e>
                      </m:d>
                      <m:r>
                        <a:rPr lang="en-US" sz="2400" b="1" i="1" smtClean="0">
                          <a:latin typeface="Cambria Math" panose="02040503050406030204" pitchFamily="18" charset="0"/>
                          <a:ea typeface="Cambria Math" panose="02040503050406030204" pitchFamily="18" charset="0"/>
                        </a:rPr>
                        <m:t>= </m:t>
                      </m:r>
                      <m:d>
                        <m:dPr>
                          <m:ctrlPr>
                            <a:rPr lang="en-US" sz="2400" b="1" i="1">
                              <a:latin typeface="Cambria Math" panose="02040503050406030204" pitchFamily="18" charset="0"/>
                              <a:ea typeface="Cambria Math" panose="02040503050406030204" pitchFamily="18" charset="0"/>
                            </a:rPr>
                          </m:ctrlPr>
                        </m:dPr>
                        <m:e>
                          <m:f>
                            <m:fPr>
                              <m:ctrlPr>
                                <a:rPr lang="en-US" sz="2400" b="1"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rPr>
                                <m:t>𝜕</m:t>
                              </m:r>
                              <m:sSub>
                                <m:sSubPr>
                                  <m:ctrlPr>
                                    <a:rPr lang="en-US" sz="2400" b="1" i="1" smtClean="0">
                                      <a:latin typeface="Cambria Math" panose="02040503050406030204" pitchFamily="18" charset="0"/>
                                      <a:ea typeface="Cambria Math" panose="02040503050406030204" pitchFamily="18" charset="0"/>
                                    </a:rPr>
                                  </m:ctrlPr>
                                </m:sSubPr>
                                <m:e>
                                  <m:r>
                                    <a:rPr lang="en-US" sz="2400" b="1" i="1" smtClean="0">
                                      <a:latin typeface="Cambria Math" panose="02040503050406030204" pitchFamily="18" charset="0"/>
                                      <a:ea typeface="Cambria Math" panose="02040503050406030204" pitchFamily="18" charset="0"/>
                                    </a:rPr>
                                    <m:t>𝑬</m:t>
                                  </m:r>
                                </m:e>
                                <m:sub>
                                  <m:r>
                                    <a:rPr lang="en-US" sz="2400" b="1" i="1" smtClean="0">
                                      <a:latin typeface="Cambria Math" panose="02040503050406030204" pitchFamily="18" charset="0"/>
                                      <a:ea typeface="Cambria Math" panose="02040503050406030204" pitchFamily="18" charset="0"/>
                                    </a:rPr>
                                    <m:t>𝑾</m:t>
                                  </m:r>
                                </m:sub>
                              </m:sSub>
                              <m:d>
                                <m:dPr>
                                  <m:ctrlPr>
                                    <a:rPr lang="en-US" sz="2400" b="1" i="1">
                                      <a:latin typeface="Cambria Math" panose="02040503050406030204" pitchFamily="18" charset="0"/>
                                      <a:ea typeface="Cambria Math" panose="02040503050406030204" pitchFamily="18" charset="0"/>
                                    </a:rPr>
                                  </m:ctrlPr>
                                </m:dPr>
                                <m:e>
                                  <m:r>
                                    <a:rPr lang="en-US" sz="2400" b="1" i="1">
                                      <a:latin typeface="Cambria Math" panose="02040503050406030204" pitchFamily="18" charset="0"/>
                                      <a:ea typeface="Cambria Math" panose="02040503050406030204" pitchFamily="18" charset="0"/>
                                    </a:rPr>
                                    <m:t>𝝀</m:t>
                                  </m:r>
                                </m:e>
                              </m:d>
                            </m:num>
                            <m:den>
                              <m:r>
                                <a:rPr lang="en-US" sz="2400" i="1">
                                  <a:latin typeface="Cambria Math" panose="02040503050406030204" pitchFamily="18" charset="0"/>
                                </a:rPr>
                                <m:t>𝜕</m:t>
                              </m:r>
                              <m:sSub>
                                <m:sSubPr>
                                  <m:ctrlPr>
                                    <a:rPr lang="en-US" sz="2400" b="1" i="1">
                                      <a:latin typeface="Cambria Math" panose="02040503050406030204" pitchFamily="18" charset="0"/>
                                      <a:ea typeface="Cambria Math" panose="02040503050406030204" pitchFamily="18" charset="0"/>
                                    </a:rPr>
                                  </m:ctrlPr>
                                </m:sSubPr>
                                <m:e>
                                  <m:r>
                                    <a:rPr lang="en-US" sz="2400" b="1" i="1">
                                      <a:latin typeface="Cambria Math" panose="02040503050406030204" pitchFamily="18" charset="0"/>
                                      <a:ea typeface="Cambria Math" panose="02040503050406030204" pitchFamily="18" charset="0"/>
                                    </a:rPr>
                                    <m:t>𝝀</m:t>
                                  </m:r>
                                </m:e>
                                <m:sub>
                                  <m:r>
                                    <a:rPr lang="en-US" sz="2400" b="1" i="1">
                                      <a:latin typeface="Cambria Math" panose="02040503050406030204" pitchFamily="18" charset="0"/>
                                      <a:ea typeface="Cambria Math" panose="02040503050406030204" pitchFamily="18" charset="0"/>
                                    </a:rPr>
                                    <m:t>𝑾</m:t>
                                  </m:r>
                                </m:sub>
                              </m:sSub>
                            </m:den>
                          </m:f>
                        </m:e>
                      </m:d>
                      <m:r>
                        <a:rPr lang="en-US" sz="2400" b="1"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m:t>
                      </m:r>
                      <m:f>
                        <m:fPr>
                          <m:ctrlPr>
                            <a:rPr lang="en-US" sz="2400" i="1">
                              <a:latin typeface="Cambria Math" panose="02040503050406030204" pitchFamily="18" charset="0"/>
                              <a:ea typeface="Cambria Math" panose="02040503050406030204" pitchFamily="18" charset="0"/>
                            </a:rPr>
                          </m:ctrlPr>
                        </m:fPr>
                        <m:num>
                          <m:r>
                            <a:rPr lang="en-US" sz="2400" i="1" smtClean="0">
                              <a:latin typeface="Cambria Math" panose="02040503050406030204" pitchFamily="18" charset="0"/>
                              <a:ea typeface="Cambria Math" panose="02040503050406030204" pitchFamily="18" charset="0"/>
                            </a:rPr>
                            <m:t>∆</m:t>
                          </m:r>
                          <m:sSub>
                            <m:sSubPr>
                              <m:ctrlPr>
                                <a:rPr lang="en-US" sz="2400" b="1" i="1">
                                  <a:latin typeface="Cambria Math" panose="02040503050406030204" pitchFamily="18" charset="0"/>
                                  <a:ea typeface="Cambria Math" panose="02040503050406030204" pitchFamily="18" charset="0"/>
                                </a:rPr>
                              </m:ctrlPr>
                            </m:sSubPr>
                            <m:e>
                              <m:r>
                                <a:rPr lang="en-US" sz="2400" b="1" i="1">
                                  <a:latin typeface="Cambria Math" panose="02040503050406030204" pitchFamily="18" charset="0"/>
                                  <a:ea typeface="Cambria Math" panose="02040503050406030204" pitchFamily="18" charset="0"/>
                                </a:rPr>
                                <m:t>𝝀</m:t>
                              </m:r>
                            </m:e>
                            <m:sub>
                              <m:r>
                                <a:rPr lang="en-US" sz="2400" b="1" i="1">
                                  <a:latin typeface="Cambria Math" panose="02040503050406030204" pitchFamily="18" charset="0"/>
                                  <a:ea typeface="Cambria Math" panose="02040503050406030204" pitchFamily="18" charset="0"/>
                                </a:rPr>
                                <m:t>𝑾</m:t>
                              </m:r>
                            </m:sub>
                          </m:sSub>
                        </m:num>
                        <m:den>
                          <m:rad>
                            <m:radPr>
                              <m:degHide m:val="on"/>
                              <m:ctrlPr>
                                <a:rPr lang="en-US" sz="2400" i="1" dirty="0">
                                  <a:latin typeface="Cambria Math" panose="02040503050406030204" pitchFamily="18" charset="0"/>
                                </a:rPr>
                              </m:ctrlPr>
                            </m:radPr>
                            <m:deg/>
                            <m:e>
                              <m:r>
                                <a:rPr lang="en-US" sz="2400" i="1" dirty="0">
                                  <a:latin typeface="Cambria Math" panose="02040503050406030204" pitchFamily="18" charset="0"/>
                                </a:rPr>
                                <m:t>3</m:t>
                              </m:r>
                            </m:e>
                          </m:rad>
                        </m:den>
                      </m:f>
                      <m:r>
                        <a:rPr lang="en-US" sz="2400" i="1">
                          <a:latin typeface="Cambria Math" panose="02040503050406030204" pitchFamily="18" charset="0"/>
                          <a:ea typeface="Cambria Math" panose="02040503050406030204" pitchFamily="18" charset="0"/>
                        </a:rPr>
                        <m:t>)</m:t>
                      </m:r>
                    </m:oMath>
                  </m:oMathPara>
                </a14:m>
                <a:endParaRPr lang="en-US" sz="2400" dirty="0"/>
              </a:p>
              <a:p>
                <a:endParaRPr lang="en-US" sz="2400" b="1" dirty="0"/>
              </a:p>
            </p:txBody>
          </p:sp>
        </mc:Choice>
        <mc:Fallback xmlns="">
          <p:sp>
            <p:nvSpPr>
              <p:cNvPr id="12" name="Rectangle 11">
                <a:extLst>
                  <a:ext uri="{FF2B5EF4-FFF2-40B4-BE49-F238E27FC236}">
                    <a16:creationId xmlns:a16="http://schemas.microsoft.com/office/drawing/2014/main" id="{F2FEA11E-6F61-6A4F-4F6B-87E934132660}"/>
                  </a:ext>
                </a:extLst>
              </p:cNvPr>
              <p:cNvSpPr>
                <a:spLocks noRot="1" noChangeAspect="1" noMove="1" noResize="1" noEditPoints="1" noAdjustHandles="1" noChangeArrowheads="1" noChangeShapeType="1" noTextEdit="1"/>
              </p:cNvSpPr>
              <p:nvPr/>
            </p:nvSpPr>
            <p:spPr>
              <a:xfrm>
                <a:off x="2242161" y="2515350"/>
                <a:ext cx="3990901" cy="1291507"/>
              </a:xfrm>
              <a:prstGeom prst="rect">
                <a:avLst/>
              </a:prstGeom>
              <a:blipFill>
                <a:blip r:embed="rId3"/>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A547849C-77AB-087B-24DA-DD7AA1F1B361}"/>
                  </a:ext>
                </a:extLst>
              </p:cNvPr>
              <p:cNvSpPr/>
              <p:nvPr/>
            </p:nvSpPr>
            <p:spPr>
              <a:xfrm>
                <a:off x="637656" y="3984245"/>
                <a:ext cx="3874878" cy="130721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it-IT" sz="2400" b="1" i="1" dirty="0" smtClean="0">
                          <a:latin typeface="Cambria Math" panose="02040503050406030204" pitchFamily="18" charset="0"/>
                          <a:ea typeface="Cambria Math" panose="02040503050406030204" pitchFamily="18" charset="0"/>
                        </a:rPr>
                        <m:t>𝑩𝑰𝑹</m:t>
                      </m:r>
                      <m:d>
                        <m:dPr>
                          <m:ctrlPr>
                            <a:rPr lang="en-US" sz="2400" b="1" i="1" smtClean="0">
                              <a:latin typeface="Cambria Math" panose="02040503050406030204" pitchFamily="18" charset="0"/>
                              <a:ea typeface="Cambria Math" panose="02040503050406030204" pitchFamily="18" charset="0"/>
                            </a:rPr>
                          </m:ctrlPr>
                        </m:dPr>
                        <m:e>
                          <m:r>
                            <a:rPr lang="en-US" sz="2400" b="1" i="1" smtClean="0">
                              <a:latin typeface="Cambria Math" panose="02040503050406030204" pitchFamily="18" charset="0"/>
                              <a:ea typeface="Cambria Math" panose="02040503050406030204" pitchFamily="18" charset="0"/>
                            </a:rPr>
                            <m:t>𝝀</m:t>
                          </m:r>
                        </m:e>
                      </m:d>
                      <m:r>
                        <a:rPr lang="en-US" sz="2400" b="1" i="1" smtClean="0">
                          <a:latin typeface="Cambria Math" panose="02040503050406030204" pitchFamily="18" charset="0"/>
                          <a:ea typeface="Cambria Math" panose="02040503050406030204" pitchFamily="18" charset="0"/>
                        </a:rPr>
                        <m:t>= </m:t>
                      </m:r>
                      <m:nary>
                        <m:naryPr>
                          <m:ctrlPr>
                            <a:rPr lang="en-US" sz="2400" b="1" i="1" smtClean="0">
                              <a:latin typeface="Cambria Math" panose="02040503050406030204" pitchFamily="18" charset="0"/>
                              <a:ea typeface="Cambria Math" panose="02040503050406030204" pitchFamily="18" charset="0"/>
                            </a:rPr>
                          </m:ctrlPr>
                        </m:naryPr>
                        <m:sub>
                          <m:r>
                            <a:rPr lang="en-US" sz="2400" b="1" i="1">
                              <a:latin typeface="Cambria Math" panose="02040503050406030204" pitchFamily="18" charset="0"/>
                              <a:ea typeface="Cambria Math" panose="02040503050406030204" pitchFamily="18" charset="0"/>
                            </a:rPr>
                            <m:t>𝝀</m:t>
                          </m:r>
                          <m:r>
                            <a:rPr lang="en-US" sz="2400" b="1"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m:t>
                          </m:r>
                          <m:r>
                            <a:rPr lang="en-US" sz="2400" b="1" i="1">
                              <a:latin typeface="Cambria Math" panose="02040503050406030204" pitchFamily="18" charset="0"/>
                              <a:ea typeface="Cambria Math" panose="02040503050406030204" pitchFamily="18" charset="0"/>
                            </a:rPr>
                            <m:t>𝝀</m:t>
                          </m:r>
                        </m:sub>
                        <m:sup>
                          <m:r>
                            <a:rPr lang="en-US" sz="2400" b="1" i="1">
                              <a:latin typeface="Cambria Math" panose="02040503050406030204" pitchFamily="18" charset="0"/>
                              <a:ea typeface="Cambria Math" panose="02040503050406030204" pitchFamily="18" charset="0"/>
                            </a:rPr>
                            <m:t>𝝀</m:t>
                          </m:r>
                          <m:r>
                            <a:rPr lang="en-US" sz="2400" b="1"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m:t>
                          </m:r>
                          <m:r>
                            <a:rPr lang="en-US" sz="2400" b="1" i="1">
                              <a:latin typeface="Cambria Math" panose="02040503050406030204" pitchFamily="18" charset="0"/>
                              <a:ea typeface="Cambria Math" panose="02040503050406030204" pitchFamily="18" charset="0"/>
                            </a:rPr>
                            <m:t>𝝀</m:t>
                          </m:r>
                        </m:sup>
                        <m:e>
                          <m:sSub>
                            <m:sSubPr>
                              <m:ctrlPr>
                                <a:rPr lang="it-IT" sz="2400" b="0" i="1" smtClean="0">
                                  <a:latin typeface="Cambria Math" panose="02040503050406030204" pitchFamily="18" charset="0"/>
                                  <a:ea typeface="Cambria Math" panose="02040503050406030204" pitchFamily="18" charset="0"/>
                                </a:rPr>
                              </m:ctrlPr>
                            </m:sSubPr>
                            <m:e>
                              <m:r>
                                <a:rPr lang="it-IT" sz="2400" b="0" i="1" smtClean="0">
                                  <a:latin typeface="Cambria Math" panose="02040503050406030204" pitchFamily="18" charset="0"/>
                                  <a:ea typeface="Cambria Math" panose="02040503050406030204" pitchFamily="18" charset="0"/>
                                </a:rPr>
                                <m:t>𝐿</m:t>
                              </m:r>
                            </m:e>
                            <m:sub>
                              <m:r>
                                <a:rPr lang="it-IT" sz="2400" b="0" i="1" smtClean="0">
                                  <a:latin typeface="Cambria Math" panose="02040503050406030204" pitchFamily="18" charset="0"/>
                                  <a:ea typeface="Cambria Math" panose="02040503050406030204" pitchFamily="18" charset="0"/>
                                </a:rPr>
                                <m:t>𝑆</m:t>
                              </m:r>
                            </m:sub>
                          </m:sSub>
                          <m:d>
                            <m:dPr>
                              <m:ctrlPr>
                                <a:rPr lang="it-IT" sz="2400" i="1">
                                  <a:latin typeface="Cambria Math" panose="02040503050406030204" pitchFamily="18" charset="0"/>
                                  <a:ea typeface="Cambria Math" panose="02040503050406030204" pitchFamily="18" charset="0"/>
                                </a:rPr>
                              </m:ctrlPr>
                            </m:dPr>
                            <m:e>
                              <m:r>
                                <a:rPr lang="it-IT" sz="2400" b="0" i="1" smtClean="0">
                                  <a:latin typeface="Cambria Math" panose="02040503050406030204" pitchFamily="18" charset="0"/>
                                  <a:ea typeface="Cambria Math" panose="02040503050406030204" pitchFamily="18" charset="0"/>
                                </a:rPr>
                                <m:t>𝜆</m:t>
                              </m:r>
                            </m:e>
                          </m:d>
                        </m:e>
                      </m:nary>
                      <m:r>
                        <a:rPr lang="en-US" sz="2400" b="0" i="1" smtClean="0">
                          <a:latin typeface="Cambria Math" panose="02040503050406030204" pitchFamily="18" charset="0"/>
                          <a:ea typeface="Cambria Math" panose="02040503050406030204" pitchFamily="18" charset="0"/>
                        </a:rPr>
                        <m:t>𝑑</m:t>
                      </m:r>
                      <m:r>
                        <m:rPr>
                          <m:sty m:val="p"/>
                        </m:rPr>
                        <a:rPr lang="it-IT" sz="2400" i="1" smtClean="0">
                          <a:latin typeface="Cambria Math" panose="02040503050406030204" pitchFamily="18" charset="0"/>
                          <a:ea typeface="Cambria Math" panose="02040503050406030204" pitchFamily="18" charset="0"/>
                        </a:rPr>
                        <m:t>λ</m:t>
                      </m:r>
                    </m:oMath>
                  </m:oMathPara>
                </a14:m>
                <a:endParaRPr lang="en-US" sz="2400" dirty="0"/>
              </a:p>
              <a:p>
                <a:endParaRPr lang="en-US" sz="2400" b="1" dirty="0"/>
              </a:p>
            </p:txBody>
          </p:sp>
        </mc:Choice>
        <mc:Fallback xmlns="">
          <p:sp>
            <p:nvSpPr>
              <p:cNvPr id="13" name="Rectangle 12">
                <a:extLst>
                  <a:ext uri="{FF2B5EF4-FFF2-40B4-BE49-F238E27FC236}">
                    <a16:creationId xmlns:a16="http://schemas.microsoft.com/office/drawing/2014/main" id="{A547849C-77AB-087B-24DA-DD7AA1F1B361}"/>
                  </a:ext>
                </a:extLst>
              </p:cNvPr>
              <p:cNvSpPr>
                <a:spLocks noRot="1" noChangeAspect="1" noMove="1" noResize="1" noEditPoints="1" noAdjustHandles="1" noChangeArrowheads="1" noChangeShapeType="1" noTextEdit="1"/>
              </p:cNvSpPr>
              <p:nvPr/>
            </p:nvSpPr>
            <p:spPr>
              <a:xfrm>
                <a:off x="637656" y="3984245"/>
                <a:ext cx="3874878" cy="1307217"/>
              </a:xfrm>
              <a:prstGeom prst="rect">
                <a:avLst/>
              </a:prstGeom>
              <a:blipFill>
                <a:blip r:embed="rId4"/>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E02284C9-6FD8-9B27-F93A-B51104BB285D}"/>
                  </a:ext>
                </a:extLst>
              </p:cNvPr>
              <p:cNvSpPr/>
              <p:nvPr/>
            </p:nvSpPr>
            <p:spPr>
              <a:xfrm>
                <a:off x="7308117" y="2803998"/>
                <a:ext cx="4367329" cy="82246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m:t>
                      </m:r>
                      <m:sSub>
                        <m:sSubPr>
                          <m:ctrlPr>
                            <a:rPr lang="en-US" sz="2400" b="1" i="1">
                              <a:latin typeface="Cambria Math" panose="02040503050406030204" pitchFamily="18" charset="0"/>
                              <a:ea typeface="Cambria Math" panose="02040503050406030204" pitchFamily="18" charset="0"/>
                            </a:rPr>
                          </m:ctrlPr>
                        </m:sSubPr>
                        <m:e>
                          <m:r>
                            <a:rPr lang="en-US" sz="2400" b="1" i="1">
                              <a:latin typeface="Cambria Math" panose="02040503050406030204" pitchFamily="18" charset="0"/>
                              <a:ea typeface="Cambria Math" panose="02040503050406030204" pitchFamily="18" charset="0"/>
                            </a:rPr>
                            <m:t>𝝀</m:t>
                          </m:r>
                        </m:e>
                        <m:sub>
                          <m:r>
                            <a:rPr lang="en-US" sz="2400" b="1" i="1">
                              <a:latin typeface="Cambria Math" panose="02040503050406030204" pitchFamily="18" charset="0"/>
                              <a:ea typeface="Cambria Math" panose="02040503050406030204" pitchFamily="18" charset="0"/>
                            </a:rPr>
                            <m:t>𝑾</m:t>
                          </m:r>
                          <m:r>
                            <a:rPr lang="en-US" sz="2400" b="1" i="1" smtClean="0">
                              <a:latin typeface="Cambria Math" panose="02040503050406030204" pitchFamily="18" charset="0"/>
                              <a:ea typeface="Cambria Math" panose="02040503050406030204" pitchFamily="18" charset="0"/>
                            </a:rPr>
                            <m:t> </m:t>
                          </m:r>
                        </m:sub>
                      </m:sSub>
                      <m:r>
                        <a:rPr lang="en-US" sz="2400" b="1" i="1" smtClean="0">
                          <a:latin typeface="Cambria Math" panose="02040503050406030204" pitchFamily="18" charset="0"/>
                          <a:ea typeface="Cambria Math" panose="02040503050406030204" pitchFamily="18" charset="0"/>
                        </a:rPr>
                        <m:t>:</m:t>
                      </m:r>
                      <m:r>
                        <m:rPr>
                          <m:nor/>
                        </m:rPr>
                        <a:rPr lang="en-US" sz="2400" b="0" i="0" dirty="0" smtClean="0"/>
                        <m:t>R</m:t>
                      </m:r>
                      <m:r>
                        <m:rPr>
                          <m:nor/>
                        </m:rPr>
                        <a:rPr lang="en-US" sz="2400" dirty="0"/>
                        <m:t>epresents</m:t>
                      </m:r>
                      <m:r>
                        <m:rPr>
                          <m:nor/>
                        </m:rPr>
                        <a:rPr lang="en-US" sz="2400" dirty="0"/>
                        <m:t> </m:t>
                      </m:r>
                      <m:r>
                        <m:rPr>
                          <m:nor/>
                        </m:rPr>
                        <a:rPr lang="en-US" sz="2400" dirty="0"/>
                        <m:t>the</m:t>
                      </m:r>
                      <m:r>
                        <m:rPr>
                          <m:nor/>
                        </m:rPr>
                        <a:rPr lang="en-US" sz="2400" dirty="0"/>
                        <m:t> </m:t>
                      </m:r>
                      <m:r>
                        <m:rPr>
                          <m:nor/>
                        </m:rPr>
                        <a:rPr lang="en-US" sz="2400" dirty="0"/>
                        <m:t>tolerance</m:t>
                      </m:r>
                      <m:r>
                        <m:rPr>
                          <m:nor/>
                        </m:rPr>
                        <a:rPr lang="en-US" sz="2400" dirty="0"/>
                        <m:t> </m:t>
                      </m:r>
                      <m:r>
                        <m:rPr>
                          <m:nor/>
                        </m:rPr>
                        <a:rPr lang="en-US" sz="2400" dirty="0"/>
                        <m:t>in</m:t>
                      </m:r>
                      <m:r>
                        <m:rPr>
                          <m:nor/>
                        </m:rPr>
                        <a:rPr lang="en-US" sz="2400" dirty="0"/>
                        <m:t> </m:t>
                      </m:r>
                      <m:r>
                        <m:rPr>
                          <m:nor/>
                        </m:rPr>
                        <a:rPr lang="en-US" sz="2400" dirty="0"/>
                        <m:t>camera</m:t>
                      </m:r>
                      <m:r>
                        <m:rPr>
                          <m:nor/>
                        </m:rPr>
                        <a:rPr lang="en-US" sz="2400" dirty="0"/>
                        <m:t> </m:t>
                      </m:r>
                      <m:r>
                        <m:rPr>
                          <m:nor/>
                        </m:rPr>
                        <a:rPr lang="en-US" sz="2400" dirty="0"/>
                        <m:t>wavelengths</m:t>
                      </m:r>
                    </m:oMath>
                  </m:oMathPara>
                </a14:m>
                <a:endParaRPr lang="en-US" sz="2400" dirty="0"/>
              </a:p>
            </p:txBody>
          </p:sp>
        </mc:Choice>
        <mc:Fallback xmlns="">
          <p:sp>
            <p:nvSpPr>
              <p:cNvPr id="14" name="Rectangle 13">
                <a:extLst>
                  <a:ext uri="{FF2B5EF4-FFF2-40B4-BE49-F238E27FC236}">
                    <a16:creationId xmlns:a16="http://schemas.microsoft.com/office/drawing/2014/main" id="{E02284C9-6FD8-9B27-F93A-B51104BB285D}"/>
                  </a:ext>
                </a:extLst>
              </p:cNvPr>
              <p:cNvSpPr>
                <a:spLocks noRot="1" noChangeAspect="1" noMove="1" noResize="1" noEditPoints="1" noAdjustHandles="1" noChangeArrowheads="1" noChangeShapeType="1" noTextEdit="1"/>
              </p:cNvSpPr>
              <p:nvPr/>
            </p:nvSpPr>
            <p:spPr>
              <a:xfrm>
                <a:off x="7308117" y="2803998"/>
                <a:ext cx="4367329" cy="822469"/>
              </a:xfrm>
              <a:prstGeom prst="rect">
                <a:avLst/>
              </a:prstGeom>
              <a:blipFill>
                <a:blip r:embed="rId5"/>
                <a:stretch>
                  <a:fillRect b="-6667"/>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A5A55AB1-3591-BFB2-3F26-E8440404B385}"/>
                  </a:ext>
                </a:extLst>
              </p:cNvPr>
              <p:cNvSpPr/>
              <p:nvPr/>
            </p:nvSpPr>
            <p:spPr>
              <a:xfrm>
                <a:off x="4687573" y="4175704"/>
                <a:ext cx="7383560" cy="830997"/>
              </a:xfrm>
              <a:prstGeom prst="rect">
                <a:avLst/>
              </a:prstGeom>
            </p:spPr>
            <p:txBody>
              <a:bodyPr wrap="none">
                <a:spAutoFit/>
              </a:bodyPr>
              <a:lstStyle/>
              <a:p>
                <a14:m>
                  <m:oMath xmlns:m="http://schemas.openxmlformats.org/officeDocument/2006/math">
                    <m:r>
                      <a:rPr lang="it-IT" sz="2400" b="1" i="1" dirty="0" smtClean="0">
                        <a:latin typeface="Cambria Math" panose="02040503050406030204" pitchFamily="18" charset="0"/>
                        <a:ea typeface="Cambria Math" panose="02040503050406030204" pitchFamily="18" charset="0"/>
                      </a:rPr>
                      <m:t>𝑩𝑰𝑹</m:t>
                    </m:r>
                    <m:r>
                      <a:rPr lang="it-IT" sz="2400" b="1" i="1" dirty="0" smtClean="0">
                        <a:latin typeface="Cambria Math" panose="02040503050406030204" pitchFamily="18" charset="0"/>
                        <a:ea typeface="Cambria Math" panose="02040503050406030204" pitchFamily="18" charset="0"/>
                      </a:rPr>
                      <m:t>(</m:t>
                    </m:r>
                    <m:r>
                      <a:rPr lang="it-IT" sz="2400" b="1" i="1" dirty="0" smtClean="0">
                        <a:latin typeface="Cambria Math" panose="02040503050406030204" pitchFamily="18" charset="0"/>
                        <a:ea typeface="Cambria Math" panose="02040503050406030204" pitchFamily="18" charset="0"/>
                      </a:rPr>
                      <m:t>𝝀</m:t>
                    </m:r>
                    <m:r>
                      <a:rPr lang="it-IT" sz="2400" b="1" i="1" dirty="0" smtClean="0">
                        <a:latin typeface="Cambria Math" panose="02040503050406030204" pitchFamily="18" charset="0"/>
                        <a:ea typeface="Cambria Math" panose="02040503050406030204" pitchFamily="18" charset="0"/>
                      </a:rPr>
                      <m:t>)</m:t>
                    </m:r>
                  </m:oMath>
                </a14:m>
                <a:r>
                  <a:rPr lang="en-US" sz="2400" dirty="0"/>
                  <a:t>: The area of the material’s spectral reflected light</a:t>
                </a:r>
              </a:p>
              <a:p>
                <a:r>
                  <a:rPr lang="en-US" sz="2400" dirty="0"/>
                  <a:t>captured by the camera at its nominal wavelength</a:t>
                </a:r>
              </a:p>
            </p:txBody>
          </p:sp>
        </mc:Choice>
        <mc:Fallback xmlns="">
          <p:sp>
            <p:nvSpPr>
              <p:cNvPr id="15" name="Rectangle 14">
                <a:extLst>
                  <a:ext uri="{FF2B5EF4-FFF2-40B4-BE49-F238E27FC236}">
                    <a16:creationId xmlns:a16="http://schemas.microsoft.com/office/drawing/2014/main" id="{A5A55AB1-3591-BFB2-3F26-E8440404B385}"/>
                  </a:ext>
                </a:extLst>
              </p:cNvPr>
              <p:cNvSpPr>
                <a:spLocks noRot="1" noChangeAspect="1" noMove="1" noResize="1" noEditPoints="1" noAdjustHandles="1" noChangeArrowheads="1" noChangeShapeType="1" noTextEdit="1"/>
              </p:cNvSpPr>
              <p:nvPr/>
            </p:nvSpPr>
            <p:spPr>
              <a:xfrm>
                <a:off x="4687573" y="4175704"/>
                <a:ext cx="7383560" cy="830997"/>
              </a:xfrm>
              <a:prstGeom prst="rect">
                <a:avLst/>
              </a:prstGeom>
              <a:blipFill>
                <a:blip r:embed="rId6"/>
                <a:stretch>
                  <a:fillRect l="-1321" t="-5882" r="-908" b="-16176"/>
                </a:stretch>
              </a:blipFill>
            </p:spPr>
            <p:txBody>
              <a:bodyPr/>
              <a:lstStyle/>
              <a:p>
                <a:r>
                  <a:rPr lang="it-IT">
                    <a:noFill/>
                  </a:rPr>
                  <a:t> </a:t>
                </a:r>
              </a:p>
            </p:txBody>
          </p:sp>
        </mc:Fallback>
      </mc:AlternateContent>
      <p:pic>
        <p:nvPicPr>
          <p:cNvPr id="3" name="Picture 11">
            <a:extLst>
              <a:ext uri="{FF2B5EF4-FFF2-40B4-BE49-F238E27FC236}">
                <a16:creationId xmlns:a16="http://schemas.microsoft.com/office/drawing/2014/main" id="{A2506BA1-7299-61D8-BE51-525D259BC14D}"/>
              </a:ext>
            </a:extLst>
          </p:cNvPr>
          <p:cNvPicPr>
            <a:picLocks noChangeAspect="1"/>
          </p:cNvPicPr>
          <p:nvPr/>
        </p:nvPicPr>
        <p:blipFill>
          <a:blip r:embed="rId7">
            <a:extLst>
              <a:ext uri="{28A0092B-C50C-407E-A947-70E740481C1C}">
                <a14:useLocalDpi xmlns:a14="http://schemas.microsoft.com/office/drawing/2010/main" val="0"/>
              </a:ext>
            </a:extLst>
          </a:blip>
          <a:srcRect l="45308" r="35786"/>
          <a:stretch>
            <a:fillRect/>
          </a:stretch>
        </p:blipFill>
        <p:spPr>
          <a:xfrm>
            <a:off x="287100" y="1566538"/>
            <a:ext cx="1702841" cy="2089238"/>
          </a:xfrm>
          <a:prstGeom prst="rect">
            <a:avLst/>
          </a:prstGeom>
        </p:spPr>
      </p:pic>
      <p:sp>
        <p:nvSpPr>
          <p:cNvPr id="18" name="Rettangolo con angoli arrotondati 17">
            <a:extLst>
              <a:ext uri="{FF2B5EF4-FFF2-40B4-BE49-F238E27FC236}">
                <a16:creationId xmlns:a16="http://schemas.microsoft.com/office/drawing/2014/main" id="{BB19A7EC-36FE-B190-5B60-1A962F7D340F}"/>
              </a:ext>
            </a:extLst>
          </p:cNvPr>
          <p:cNvSpPr/>
          <p:nvPr/>
        </p:nvSpPr>
        <p:spPr>
          <a:xfrm>
            <a:off x="873394" y="4140200"/>
            <a:ext cx="1182677" cy="63500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CasellaDiTesto 18">
            <a:extLst>
              <a:ext uri="{FF2B5EF4-FFF2-40B4-BE49-F238E27FC236}">
                <a16:creationId xmlns:a16="http://schemas.microsoft.com/office/drawing/2014/main" id="{6319A1FE-A51C-8AAF-1180-AD5202EB9487}"/>
              </a:ext>
            </a:extLst>
          </p:cNvPr>
          <p:cNvSpPr txBox="1"/>
          <p:nvPr/>
        </p:nvSpPr>
        <p:spPr>
          <a:xfrm>
            <a:off x="536127" y="5078368"/>
            <a:ext cx="3412067" cy="369332"/>
          </a:xfrm>
          <a:prstGeom prst="rect">
            <a:avLst/>
          </a:prstGeom>
          <a:noFill/>
        </p:spPr>
        <p:txBody>
          <a:bodyPr wrap="square" rtlCol="0">
            <a:spAutoFit/>
          </a:bodyPr>
          <a:lstStyle/>
          <a:p>
            <a:r>
              <a:rPr lang="it-IT" dirty="0">
                <a:solidFill>
                  <a:srgbClr val="FF0000"/>
                </a:solidFill>
              </a:rPr>
              <a:t>Value </a:t>
            </a:r>
            <a:r>
              <a:rPr lang="it-IT" dirty="0" err="1">
                <a:solidFill>
                  <a:srgbClr val="FF0000"/>
                </a:solidFill>
              </a:rPr>
              <a:t>measured</a:t>
            </a:r>
            <a:r>
              <a:rPr lang="it-IT" dirty="0">
                <a:solidFill>
                  <a:srgbClr val="FF0000"/>
                </a:solidFill>
              </a:rPr>
              <a:t> by the camera</a:t>
            </a:r>
          </a:p>
        </p:txBody>
      </p:sp>
      <p:cxnSp>
        <p:nvCxnSpPr>
          <p:cNvPr id="21" name="Connettore 2 20">
            <a:extLst>
              <a:ext uri="{FF2B5EF4-FFF2-40B4-BE49-F238E27FC236}">
                <a16:creationId xmlns:a16="http://schemas.microsoft.com/office/drawing/2014/main" id="{233A88FB-2BC9-2DA3-AD84-3CF387365B1B}"/>
              </a:ext>
            </a:extLst>
          </p:cNvPr>
          <p:cNvCxnSpPr>
            <a:cxnSpLocks/>
          </p:cNvCxnSpPr>
          <p:nvPr/>
        </p:nvCxnSpPr>
        <p:spPr>
          <a:xfrm flipH="1" flipV="1">
            <a:off x="1464733" y="4775200"/>
            <a:ext cx="238108" cy="32846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CasellaDiTesto 21">
            <a:extLst>
              <a:ext uri="{FF2B5EF4-FFF2-40B4-BE49-F238E27FC236}">
                <a16:creationId xmlns:a16="http://schemas.microsoft.com/office/drawing/2014/main" id="{B3A4CDF2-EEE9-15B4-E6C0-292C6EA2DD72}"/>
              </a:ext>
            </a:extLst>
          </p:cNvPr>
          <p:cNvSpPr txBox="1"/>
          <p:nvPr/>
        </p:nvSpPr>
        <p:spPr>
          <a:xfrm>
            <a:off x="155168" y="5728146"/>
            <a:ext cx="12097732" cy="553998"/>
          </a:xfrm>
          <a:prstGeom prst="rect">
            <a:avLst/>
          </a:prstGeom>
          <a:noFill/>
        </p:spPr>
        <p:txBody>
          <a:bodyPr wrap="square">
            <a:spAutoFit/>
          </a:bodyPr>
          <a:lstStyle/>
          <a:p>
            <a:r>
              <a:rPr lang="it-IT" sz="1500" b="0" i="0" dirty="0" err="1">
                <a:solidFill>
                  <a:srgbClr val="222222"/>
                </a:solidFill>
                <a:effectLst/>
                <a:latin typeface="Helvetica Neue"/>
              </a:rPr>
              <a:t>Khalesi</a:t>
            </a:r>
            <a:r>
              <a:rPr lang="it-IT" sz="1500" b="0" i="0" dirty="0">
                <a:solidFill>
                  <a:srgbClr val="222222"/>
                </a:solidFill>
                <a:effectLst/>
                <a:latin typeface="Helvetica Neue"/>
              </a:rPr>
              <a:t>, F.; Ahmed, I.; Daponte, P.; Picariello, F.; De Vito, L.; Tudosa, I. The </a:t>
            </a:r>
            <a:r>
              <a:rPr lang="it-IT" sz="1500" b="0" i="0" dirty="0" err="1">
                <a:solidFill>
                  <a:srgbClr val="222222"/>
                </a:solidFill>
                <a:effectLst/>
                <a:latin typeface="Helvetica Neue"/>
              </a:rPr>
              <a:t>Uncertainty</a:t>
            </a:r>
            <a:r>
              <a:rPr lang="it-IT" sz="1500" b="0" i="0" dirty="0">
                <a:solidFill>
                  <a:srgbClr val="222222"/>
                </a:solidFill>
                <a:effectLst/>
                <a:latin typeface="Helvetica Neue"/>
              </a:rPr>
              <a:t> </a:t>
            </a:r>
            <a:r>
              <a:rPr lang="it-IT" sz="1500" b="0" i="0" dirty="0" err="1">
                <a:solidFill>
                  <a:srgbClr val="222222"/>
                </a:solidFill>
                <a:effectLst/>
                <a:latin typeface="Helvetica Neue"/>
              </a:rPr>
              <a:t>Assessment</a:t>
            </a:r>
            <a:r>
              <a:rPr lang="it-IT" sz="1500" b="0" i="0" dirty="0">
                <a:solidFill>
                  <a:srgbClr val="222222"/>
                </a:solidFill>
                <a:effectLst/>
                <a:latin typeface="Helvetica Neue"/>
              </a:rPr>
              <a:t> by the Monte Carlo Analysis of NDVI </a:t>
            </a:r>
            <a:r>
              <a:rPr lang="it-IT" sz="1500" b="0" i="0" dirty="0" err="1">
                <a:solidFill>
                  <a:srgbClr val="222222"/>
                </a:solidFill>
                <a:effectLst/>
                <a:latin typeface="Helvetica Neue"/>
              </a:rPr>
              <a:t>Measurements</a:t>
            </a:r>
            <a:r>
              <a:rPr lang="it-IT" sz="1500" b="0" i="0" dirty="0">
                <a:solidFill>
                  <a:srgbClr val="222222"/>
                </a:solidFill>
                <a:effectLst/>
                <a:latin typeface="Helvetica Neue"/>
              </a:rPr>
              <a:t> </a:t>
            </a:r>
            <a:r>
              <a:rPr lang="it-IT" sz="1500" b="0" i="0" dirty="0" err="1">
                <a:solidFill>
                  <a:srgbClr val="222222"/>
                </a:solidFill>
                <a:effectLst/>
                <a:latin typeface="Helvetica Neue"/>
              </a:rPr>
              <a:t>Based</a:t>
            </a:r>
            <a:r>
              <a:rPr lang="it-IT" sz="1500" b="0" i="0" dirty="0">
                <a:solidFill>
                  <a:srgbClr val="222222"/>
                </a:solidFill>
                <a:effectLst/>
                <a:latin typeface="Helvetica Neue"/>
              </a:rPr>
              <a:t> on </a:t>
            </a:r>
            <a:r>
              <a:rPr lang="it-IT" sz="1500" b="0" i="0" dirty="0" err="1">
                <a:solidFill>
                  <a:srgbClr val="222222"/>
                </a:solidFill>
                <a:effectLst/>
                <a:latin typeface="Helvetica Neue"/>
              </a:rPr>
              <a:t>Multispectral</a:t>
            </a:r>
            <a:r>
              <a:rPr lang="it-IT" sz="1500" b="0" i="0" dirty="0">
                <a:solidFill>
                  <a:srgbClr val="222222"/>
                </a:solidFill>
                <a:effectLst/>
                <a:latin typeface="Helvetica Neue"/>
              </a:rPr>
              <a:t> UAV </a:t>
            </a:r>
            <a:r>
              <a:rPr lang="it-IT" sz="1500" b="0" i="0" dirty="0" err="1">
                <a:solidFill>
                  <a:srgbClr val="222222"/>
                </a:solidFill>
                <a:effectLst/>
                <a:latin typeface="Helvetica Neue"/>
              </a:rPr>
              <a:t>Imagery</a:t>
            </a:r>
            <a:r>
              <a:rPr lang="it-IT" sz="1500" b="0" i="0" dirty="0">
                <a:solidFill>
                  <a:srgbClr val="222222"/>
                </a:solidFill>
                <a:effectLst/>
                <a:latin typeface="Helvetica Neue"/>
              </a:rPr>
              <a:t>. </a:t>
            </a:r>
            <a:r>
              <a:rPr lang="it-IT" sz="1500" b="0" i="1" dirty="0" err="1">
                <a:solidFill>
                  <a:srgbClr val="222222"/>
                </a:solidFill>
                <a:effectLst/>
                <a:latin typeface="Helvetica Neue"/>
              </a:rPr>
              <a:t>Sensors</a:t>
            </a:r>
            <a:r>
              <a:rPr lang="it-IT" sz="1500" b="0" i="0" dirty="0">
                <a:solidFill>
                  <a:srgbClr val="222222"/>
                </a:solidFill>
                <a:effectLst/>
                <a:latin typeface="Helvetica Neue"/>
              </a:rPr>
              <a:t> </a:t>
            </a:r>
            <a:r>
              <a:rPr lang="it-IT" sz="1500" b="1" i="0" dirty="0">
                <a:solidFill>
                  <a:srgbClr val="222222"/>
                </a:solidFill>
                <a:effectLst/>
                <a:latin typeface="Helvetica Neue"/>
              </a:rPr>
              <a:t>2024</a:t>
            </a:r>
            <a:r>
              <a:rPr lang="it-IT" sz="1500" b="0" i="0" dirty="0">
                <a:solidFill>
                  <a:srgbClr val="222222"/>
                </a:solidFill>
                <a:effectLst/>
                <a:latin typeface="Helvetica Neue"/>
              </a:rPr>
              <a:t>, </a:t>
            </a:r>
            <a:r>
              <a:rPr lang="it-IT" sz="1500" b="0" i="1" dirty="0">
                <a:solidFill>
                  <a:srgbClr val="222222"/>
                </a:solidFill>
                <a:effectLst/>
                <a:latin typeface="Helvetica Neue"/>
              </a:rPr>
              <a:t>24</a:t>
            </a:r>
            <a:r>
              <a:rPr lang="it-IT" sz="1500" b="0" i="0" dirty="0">
                <a:solidFill>
                  <a:srgbClr val="222222"/>
                </a:solidFill>
                <a:effectLst/>
                <a:latin typeface="Helvetica Neue"/>
              </a:rPr>
              <a:t>, 2696. https://doi.org/10.3390/s24092696</a:t>
            </a:r>
            <a:endParaRPr lang="it-IT" sz="1500" dirty="0"/>
          </a:p>
        </p:txBody>
      </p:sp>
    </p:spTree>
    <p:extLst>
      <p:ext uri="{BB962C8B-B14F-4D97-AF65-F5344CB8AC3E}">
        <p14:creationId xmlns:p14="http://schemas.microsoft.com/office/powerpoint/2010/main" val="40448324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3B4C07D2-D99F-8413-D777-3A8C5A7AC8D1}"/>
              </a:ext>
            </a:extLst>
          </p:cNvPr>
          <p:cNvSpPr>
            <a:spLocks noGrp="1"/>
          </p:cNvSpPr>
          <p:nvPr>
            <p:ph type="body" idx="1"/>
          </p:nvPr>
        </p:nvSpPr>
        <p:spPr>
          <a:xfrm>
            <a:off x="2568182" y="2367967"/>
            <a:ext cx="9246669" cy="2358190"/>
          </a:xfrm>
        </p:spPr>
        <p:txBody>
          <a:bodyPr/>
          <a:lstStyle/>
          <a:p>
            <a:r>
              <a:rPr lang="it-IT" sz="2800" dirty="0">
                <a:solidFill>
                  <a:schemeClr val="tx1"/>
                </a:solidFill>
              </a:rPr>
              <a:t>In the </a:t>
            </a:r>
            <a:r>
              <a:rPr lang="it-IT" sz="2800" dirty="0" err="1">
                <a:solidFill>
                  <a:schemeClr val="tx1"/>
                </a:solidFill>
              </a:rPr>
              <a:t>digitalization</a:t>
            </a:r>
            <a:r>
              <a:rPr lang="it-IT" sz="2800" dirty="0">
                <a:solidFill>
                  <a:schemeClr val="tx1"/>
                </a:solidFill>
              </a:rPr>
              <a:t> stage, </a:t>
            </a:r>
            <a:r>
              <a:rPr lang="it-IT" sz="2800" dirty="0" err="1">
                <a:solidFill>
                  <a:schemeClr val="tx1"/>
                </a:solidFill>
              </a:rPr>
              <a:t>uncertainty</a:t>
            </a:r>
            <a:r>
              <a:rPr lang="it-IT" sz="2800" dirty="0">
                <a:solidFill>
                  <a:schemeClr val="tx1"/>
                </a:solidFill>
              </a:rPr>
              <a:t> </a:t>
            </a:r>
            <a:r>
              <a:rPr lang="it-IT" sz="2800" dirty="0" err="1">
                <a:solidFill>
                  <a:schemeClr val="tx1"/>
                </a:solidFill>
              </a:rPr>
              <a:t>is</a:t>
            </a:r>
            <a:r>
              <a:rPr lang="it-IT" sz="2800" dirty="0">
                <a:solidFill>
                  <a:schemeClr val="tx1"/>
                </a:solidFill>
              </a:rPr>
              <a:t> </a:t>
            </a:r>
            <a:r>
              <a:rPr lang="it-IT" sz="2800" dirty="0" err="1">
                <a:solidFill>
                  <a:schemeClr val="tx1"/>
                </a:solidFill>
              </a:rPr>
              <a:t>modeled</a:t>
            </a:r>
            <a:r>
              <a:rPr lang="it-IT" sz="2800" dirty="0">
                <a:solidFill>
                  <a:schemeClr val="tx1"/>
                </a:solidFill>
              </a:rPr>
              <a:t> </a:t>
            </a:r>
            <a:r>
              <a:rPr lang="it-IT" sz="2800" dirty="0" err="1">
                <a:solidFill>
                  <a:schemeClr val="tx1"/>
                </a:solidFill>
              </a:rPr>
              <a:t>through</a:t>
            </a:r>
            <a:r>
              <a:rPr lang="it-IT" sz="2800" dirty="0">
                <a:solidFill>
                  <a:schemeClr val="tx1"/>
                </a:solidFill>
              </a:rPr>
              <a:t>:</a:t>
            </a:r>
          </a:p>
          <a:p>
            <a:pPr lvl="1"/>
            <a:r>
              <a:rPr lang="it-IT" sz="2400" dirty="0" err="1">
                <a:solidFill>
                  <a:schemeClr val="tx1"/>
                </a:solidFill>
              </a:rPr>
              <a:t>Quantization</a:t>
            </a:r>
            <a:r>
              <a:rPr lang="it-IT" sz="2400" dirty="0">
                <a:solidFill>
                  <a:schemeClr val="tx1"/>
                </a:solidFill>
              </a:rPr>
              <a:t> (e.g. 8-bit color </a:t>
            </a:r>
            <a:r>
              <a:rPr lang="it-IT" sz="2400" dirty="0" err="1">
                <a:solidFill>
                  <a:schemeClr val="tx1"/>
                </a:solidFill>
              </a:rPr>
              <a:t>quantization</a:t>
            </a:r>
            <a:r>
              <a:rPr lang="it-IT" sz="2400" dirty="0">
                <a:solidFill>
                  <a:schemeClr val="tx1"/>
                </a:solidFill>
              </a:rPr>
              <a:t>)</a:t>
            </a:r>
          </a:p>
          <a:p>
            <a:pPr lvl="1"/>
            <a:r>
              <a:rPr lang="it-IT" sz="2400" dirty="0" err="1">
                <a:solidFill>
                  <a:schemeClr val="tx1"/>
                </a:solidFill>
              </a:rPr>
              <a:t>Noise</a:t>
            </a:r>
            <a:r>
              <a:rPr lang="it-IT" sz="2400" dirty="0">
                <a:solidFill>
                  <a:schemeClr val="tx1"/>
                </a:solidFill>
              </a:rPr>
              <a:t> (e.g. 50 dB SNR)</a:t>
            </a:r>
          </a:p>
        </p:txBody>
      </p:sp>
      <p:sp>
        <p:nvSpPr>
          <p:cNvPr id="4" name="Segnaposto numero diapositiva 3">
            <a:extLst>
              <a:ext uri="{FF2B5EF4-FFF2-40B4-BE49-F238E27FC236}">
                <a16:creationId xmlns:a16="http://schemas.microsoft.com/office/drawing/2014/main" id="{A55A7FE4-0C8B-3AE3-5EA2-8C030EB914E0}"/>
              </a:ext>
            </a:extLst>
          </p:cNvPr>
          <p:cNvSpPr>
            <a:spLocks noGrp="1"/>
          </p:cNvSpPr>
          <p:nvPr>
            <p:ph type="sldNum" sz="quarter" idx="12"/>
          </p:nvPr>
        </p:nvSpPr>
        <p:spPr/>
        <p:txBody>
          <a:bodyPr/>
          <a:lstStyle/>
          <a:p>
            <a:fld id="{A172D096-160C-4799-B4ED-0E005C07B97F}" type="slidenum">
              <a:rPr lang="en-US" smtClean="0"/>
              <a:pPr/>
              <a:t>30</a:t>
            </a:fld>
            <a:endParaRPr lang="en-US" dirty="0"/>
          </a:p>
        </p:txBody>
      </p:sp>
      <p:pic>
        <p:nvPicPr>
          <p:cNvPr id="5" name="Picture 11">
            <a:extLst>
              <a:ext uri="{FF2B5EF4-FFF2-40B4-BE49-F238E27FC236}">
                <a16:creationId xmlns:a16="http://schemas.microsoft.com/office/drawing/2014/main" id="{E42A9217-1F29-F3ED-6B02-999C4925421D}"/>
              </a:ext>
            </a:extLst>
          </p:cNvPr>
          <p:cNvPicPr>
            <a:picLocks noChangeAspect="1"/>
          </p:cNvPicPr>
          <p:nvPr/>
        </p:nvPicPr>
        <p:blipFill>
          <a:blip r:embed="rId2">
            <a:extLst>
              <a:ext uri="{28A0092B-C50C-407E-A947-70E740481C1C}">
                <a14:useLocalDpi xmlns:a14="http://schemas.microsoft.com/office/drawing/2010/main" val="0"/>
              </a:ext>
            </a:extLst>
          </a:blip>
          <a:srcRect l="62834" t="3225" r="18260" b="-3225"/>
          <a:stretch>
            <a:fillRect/>
          </a:stretch>
        </p:blipFill>
        <p:spPr>
          <a:xfrm>
            <a:off x="374949" y="2196640"/>
            <a:ext cx="1702841" cy="2089238"/>
          </a:xfrm>
          <a:prstGeom prst="rect">
            <a:avLst/>
          </a:prstGeom>
        </p:spPr>
      </p:pic>
      <p:sp>
        <p:nvSpPr>
          <p:cNvPr id="6" name="CasellaDiTesto 5">
            <a:extLst>
              <a:ext uri="{FF2B5EF4-FFF2-40B4-BE49-F238E27FC236}">
                <a16:creationId xmlns:a16="http://schemas.microsoft.com/office/drawing/2014/main" id="{80590F1C-A9BA-A97D-28B7-E9B9A87A2B47}"/>
              </a:ext>
            </a:extLst>
          </p:cNvPr>
          <p:cNvSpPr txBox="1"/>
          <p:nvPr/>
        </p:nvSpPr>
        <p:spPr>
          <a:xfrm>
            <a:off x="648979" y="5428717"/>
            <a:ext cx="11165872" cy="584775"/>
          </a:xfrm>
          <a:prstGeom prst="rect">
            <a:avLst/>
          </a:prstGeom>
          <a:noFill/>
        </p:spPr>
        <p:txBody>
          <a:bodyPr wrap="square">
            <a:spAutoFit/>
          </a:bodyPr>
          <a:lstStyle/>
          <a:p>
            <a:r>
              <a:rPr lang="it-IT" sz="1600" b="0" i="0" dirty="0" err="1">
                <a:solidFill>
                  <a:srgbClr val="222222"/>
                </a:solidFill>
                <a:effectLst/>
              </a:rPr>
              <a:t>Khalesi</a:t>
            </a:r>
            <a:r>
              <a:rPr lang="it-IT" sz="1600" b="0" i="0" dirty="0">
                <a:solidFill>
                  <a:srgbClr val="222222"/>
                </a:solidFill>
                <a:effectLst/>
              </a:rPr>
              <a:t>, F.; Ahmed, I.; Daponte, P.; Picariello, F.; De Vito, L.; Tudosa, I. The </a:t>
            </a:r>
            <a:r>
              <a:rPr lang="it-IT" sz="1600" b="0" i="0" dirty="0" err="1">
                <a:solidFill>
                  <a:srgbClr val="222222"/>
                </a:solidFill>
                <a:effectLst/>
              </a:rPr>
              <a:t>Uncertainty</a:t>
            </a:r>
            <a:r>
              <a:rPr lang="it-IT" sz="1600" b="0" i="0" dirty="0">
                <a:solidFill>
                  <a:srgbClr val="222222"/>
                </a:solidFill>
                <a:effectLst/>
              </a:rPr>
              <a:t> </a:t>
            </a:r>
            <a:r>
              <a:rPr lang="it-IT" sz="1600" b="0" i="0" dirty="0" err="1">
                <a:solidFill>
                  <a:srgbClr val="222222"/>
                </a:solidFill>
                <a:effectLst/>
              </a:rPr>
              <a:t>Assessment</a:t>
            </a:r>
            <a:r>
              <a:rPr lang="it-IT" sz="1600" b="0" i="0" dirty="0">
                <a:solidFill>
                  <a:srgbClr val="222222"/>
                </a:solidFill>
                <a:effectLst/>
              </a:rPr>
              <a:t> by the Monte Carlo Analysis of NDVI </a:t>
            </a:r>
            <a:r>
              <a:rPr lang="it-IT" sz="1600" b="0" i="0" dirty="0" err="1">
                <a:solidFill>
                  <a:srgbClr val="222222"/>
                </a:solidFill>
                <a:effectLst/>
              </a:rPr>
              <a:t>Measurements</a:t>
            </a:r>
            <a:r>
              <a:rPr lang="it-IT" sz="1600" b="0" i="0" dirty="0">
                <a:solidFill>
                  <a:srgbClr val="222222"/>
                </a:solidFill>
                <a:effectLst/>
              </a:rPr>
              <a:t> </a:t>
            </a:r>
            <a:r>
              <a:rPr lang="it-IT" sz="1600" b="0" i="0" dirty="0" err="1">
                <a:solidFill>
                  <a:srgbClr val="222222"/>
                </a:solidFill>
                <a:effectLst/>
              </a:rPr>
              <a:t>Based</a:t>
            </a:r>
            <a:r>
              <a:rPr lang="it-IT" sz="1600" b="0" i="0" dirty="0">
                <a:solidFill>
                  <a:srgbClr val="222222"/>
                </a:solidFill>
                <a:effectLst/>
              </a:rPr>
              <a:t> on </a:t>
            </a:r>
            <a:r>
              <a:rPr lang="it-IT" sz="1600" b="0" i="0" dirty="0" err="1">
                <a:solidFill>
                  <a:srgbClr val="222222"/>
                </a:solidFill>
                <a:effectLst/>
              </a:rPr>
              <a:t>Multispectral</a:t>
            </a:r>
            <a:r>
              <a:rPr lang="it-IT" sz="1600" b="0" i="0" dirty="0">
                <a:solidFill>
                  <a:srgbClr val="222222"/>
                </a:solidFill>
                <a:effectLst/>
              </a:rPr>
              <a:t> UAV </a:t>
            </a:r>
            <a:r>
              <a:rPr lang="it-IT" sz="1600" b="0" i="0" dirty="0" err="1">
                <a:solidFill>
                  <a:srgbClr val="222222"/>
                </a:solidFill>
                <a:effectLst/>
              </a:rPr>
              <a:t>Imagery</a:t>
            </a:r>
            <a:r>
              <a:rPr lang="it-IT" sz="1600" b="0" i="0" dirty="0">
                <a:solidFill>
                  <a:srgbClr val="222222"/>
                </a:solidFill>
                <a:effectLst/>
              </a:rPr>
              <a:t>. </a:t>
            </a:r>
            <a:r>
              <a:rPr lang="it-IT" sz="1600" b="0" i="1" dirty="0" err="1">
                <a:solidFill>
                  <a:srgbClr val="222222"/>
                </a:solidFill>
                <a:effectLst/>
              </a:rPr>
              <a:t>Sensors</a:t>
            </a:r>
            <a:r>
              <a:rPr lang="it-IT" sz="1600" b="0" i="0" dirty="0">
                <a:solidFill>
                  <a:srgbClr val="222222"/>
                </a:solidFill>
                <a:effectLst/>
              </a:rPr>
              <a:t> </a:t>
            </a:r>
            <a:r>
              <a:rPr lang="it-IT" sz="1600" b="1" i="0" dirty="0">
                <a:solidFill>
                  <a:srgbClr val="222222"/>
                </a:solidFill>
                <a:effectLst/>
              </a:rPr>
              <a:t>2024</a:t>
            </a:r>
            <a:r>
              <a:rPr lang="it-IT" sz="1600" b="0" i="0" dirty="0">
                <a:solidFill>
                  <a:srgbClr val="222222"/>
                </a:solidFill>
                <a:effectLst/>
              </a:rPr>
              <a:t>, </a:t>
            </a:r>
            <a:r>
              <a:rPr lang="it-IT" sz="1600" b="0" i="1" dirty="0">
                <a:solidFill>
                  <a:srgbClr val="222222"/>
                </a:solidFill>
                <a:effectLst/>
              </a:rPr>
              <a:t>24</a:t>
            </a:r>
            <a:r>
              <a:rPr lang="it-IT" sz="1600" b="0" i="0" dirty="0">
                <a:solidFill>
                  <a:srgbClr val="222222"/>
                </a:solidFill>
                <a:effectLst/>
              </a:rPr>
              <a:t>, 2696. https://doi.org/10.3390/s24092696</a:t>
            </a:r>
            <a:endParaRPr lang="it-IT" sz="1600" dirty="0"/>
          </a:p>
        </p:txBody>
      </p:sp>
      <p:sp>
        <p:nvSpPr>
          <p:cNvPr id="7" name="Title 1">
            <a:extLst>
              <a:ext uri="{FF2B5EF4-FFF2-40B4-BE49-F238E27FC236}">
                <a16:creationId xmlns:a16="http://schemas.microsoft.com/office/drawing/2014/main" id="{65CC3E3B-C6EE-0354-9E57-52C67538D670}"/>
              </a:ext>
            </a:extLst>
          </p:cNvPr>
          <p:cNvSpPr>
            <a:spLocks noGrp="1"/>
          </p:cNvSpPr>
          <p:nvPr>
            <p:ph type="title"/>
          </p:nvPr>
        </p:nvSpPr>
        <p:spPr>
          <a:xfrm>
            <a:off x="1700764" y="402601"/>
            <a:ext cx="7405529" cy="651200"/>
          </a:xfrm>
        </p:spPr>
        <p:txBody>
          <a:bodyPr/>
          <a:lstStyle/>
          <a:p>
            <a:r>
              <a:rPr lang="en-US" sz="4000" b="1" i="1" dirty="0">
                <a:solidFill>
                  <a:srgbClr val="0070C0"/>
                </a:solidFill>
                <a:latin typeface="+mn-lt"/>
              </a:rPr>
              <a:t>Evaluating uncertainty of NDVI</a:t>
            </a:r>
          </a:p>
        </p:txBody>
      </p:sp>
    </p:spTree>
    <p:extLst>
      <p:ext uri="{BB962C8B-B14F-4D97-AF65-F5344CB8AC3E}">
        <p14:creationId xmlns:p14="http://schemas.microsoft.com/office/powerpoint/2010/main" val="3674976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7D70B2F-B8DC-420B-F516-7DBE463D0D56}"/>
              </a:ext>
            </a:extLst>
          </p:cNvPr>
          <p:cNvSpPr>
            <a:spLocks noGrp="1"/>
          </p:cNvSpPr>
          <p:nvPr>
            <p:ph idx="1"/>
          </p:nvPr>
        </p:nvSpPr>
        <p:spPr>
          <a:xfrm>
            <a:off x="7661708" y="1845734"/>
            <a:ext cx="4168342" cy="4023360"/>
          </a:xfrm>
        </p:spPr>
        <p:txBody>
          <a:bodyPr>
            <a:normAutofit/>
          </a:bodyPr>
          <a:lstStyle/>
          <a:p>
            <a:r>
              <a:rPr lang="en-US" sz="2000" dirty="0"/>
              <a:t>ADDL = atmosphere dry–clear and dry leaf,</a:t>
            </a:r>
          </a:p>
          <a:p>
            <a:r>
              <a:rPr lang="en-US" sz="2000" dirty="0"/>
              <a:t>ADFL = atmosphere dry–clear and fresh leaf </a:t>
            </a:r>
          </a:p>
          <a:p>
            <a:r>
              <a:rPr lang="it-IT" sz="2000" dirty="0"/>
              <a:t>AHDL = </a:t>
            </a:r>
            <a:r>
              <a:rPr lang="en-US" sz="2000" dirty="0"/>
              <a:t>atmosphere </a:t>
            </a:r>
            <a:r>
              <a:rPr lang="it-IT" sz="2000" dirty="0" err="1"/>
              <a:t>humid</a:t>
            </a:r>
            <a:r>
              <a:rPr lang="it-IT" sz="2000" dirty="0"/>
              <a:t>–</a:t>
            </a:r>
            <a:r>
              <a:rPr lang="it-IT" sz="2000" dirty="0" err="1"/>
              <a:t>hazy</a:t>
            </a:r>
            <a:r>
              <a:rPr lang="it-IT" sz="2000" dirty="0"/>
              <a:t> and dry </a:t>
            </a:r>
            <a:r>
              <a:rPr lang="it-IT" sz="2000" dirty="0" err="1"/>
              <a:t>leaf</a:t>
            </a:r>
            <a:r>
              <a:rPr lang="it-IT" sz="2000" dirty="0"/>
              <a:t>, </a:t>
            </a:r>
          </a:p>
          <a:p>
            <a:r>
              <a:rPr lang="it-IT" sz="2000" dirty="0"/>
              <a:t>AHFL = </a:t>
            </a:r>
            <a:r>
              <a:rPr lang="it-IT" sz="2000" dirty="0" err="1"/>
              <a:t>atmosphere</a:t>
            </a:r>
            <a:r>
              <a:rPr lang="it-IT" sz="2000" dirty="0"/>
              <a:t> </a:t>
            </a:r>
            <a:r>
              <a:rPr lang="it-IT" sz="2000" dirty="0" err="1"/>
              <a:t>humid</a:t>
            </a:r>
            <a:r>
              <a:rPr lang="it-IT" sz="2000" dirty="0"/>
              <a:t>–</a:t>
            </a:r>
            <a:r>
              <a:rPr lang="it-IT" sz="2000" dirty="0" err="1"/>
              <a:t>hazy</a:t>
            </a:r>
            <a:r>
              <a:rPr lang="it-IT" sz="2000" dirty="0"/>
              <a:t> and </a:t>
            </a:r>
            <a:r>
              <a:rPr lang="it-IT" sz="2000" dirty="0" err="1"/>
              <a:t>fresh</a:t>
            </a:r>
            <a:r>
              <a:rPr lang="it-IT" sz="2000" dirty="0"/>
              <a:t> </a:t>
            </a:r>
            <a:r>
              <a:rPr lang="it-IT" sz="2000" dirty="0" err="1"/>
              <a:t>leaf</a:t>
            </a:r>
            <a:r>
              <a:rPr lang="it-IT" sz="2000" dirty="0"/>
              <a:t>,</a:t>
            </a:r>
          </a:p>
          <a:p>
            <a:r>
              <a:rPr lang="it-IT" sz="2000" dirty="0"/>
              <a:t>AMDL= </a:t>
            </a:r>
            <a:r>
              <a:rPr lang="it-IT" sz="2000" dirty="0" err="1"/>
              <a:t>atmosphere</a:t>
            </a:r>
            <a:r>
              <a:rPr lang="it-IT" sz="2000" dirty="0"/>
              <a:t> </a:t>
            </a:r>
            <a:r>
              <a:rPr lang="en-US" sz="2000" dirty="0"/>
              <a:t>mixed for dry leaf</a:t>
            </a:r>
          </a:p>
          <a:p>
            <a:r>
              <a:rPr lang="en-US" sz="2000" dirty="0"/>
              <a:t>AMFL = atmosphere mixed for fresh leaf.</a:t>
            </a:r>
            <a:endParaRPr lang="it-IT" sz="2000" dirty="0"/>
          </a:p>
        </p:txBody>
      </p:sp>
      <p:sp>
        <p:nvSpPr>
          <p:cNvPr id="4" name="Segnaposto data 3">
            <a:extLst>
              <a:ext uri="{FF2B5EF4-FFF2-40B4-BE49-F238E27FC236}">
                <a16:creationId xmlns:a16="http://schemas.microsoft.com/office/drawing/2014/main" id="{2FDE0EF0-B5E2-894E-8DE8-6D277EAB7A1C}"/>
              </a:ext>
            </a:extLst>
          </p:cNvPr>
          <p:cNvSpPr>
            <a:spLocks noGrp="1"/>
          </p:cNvSpPr>
          <p:nvPr>
            <p:ph type="dt" sz="half" idx="10"/>
          </p:nvPr>
        </p:nvSpPr>
        <p:spPr/>
        <p:txBody>
          <a:bodyPr/>
          <a:lstStyle/>
          <a:p>
            <a:fld id="{990FDBB6-0398-4F89-A165-9552160E5928}" type="datetime1">
              <a:rPr lang="en-US" smtClean="0"/>
              <a:t>10/18/2025</a:t>
            </a:fld>
            <a:endParaRPr lang="en-US"/>
          </a:p>
        </p:txBody>
      </p:sp>
      <p:sp>
        <p:nvSpPr>
          <p:cNvPr id="5" name="Segnaposto numero diapositiva 4">
            <a:extLst>
              <a:ext uri="{FF2B5EF4-FFF2-40B4-BE49-F238E27FC236}">
                <a16:creationId xmlns:a16="http://schemas.microsoft.com/office/drawing/2014/main" id="{0EF568EF-5733-949E-1E62-C1DA48ABB60C}"/>
              </a:ext>
            </a:extLst>
          </p:cNvPr>
          <p:cNvSpPr>
            <a:spLocks noGrp="1"/>
          </p:cNvSpPr>
          <p:nvPr>
            <p:ph type="sldNum" sz="quarter" idx="12"/>
          </p:nvPr>
        </p:nvSpPr>
        <p:spPr/>
        <p:txBody>
          <a:bodyPr/>
          <a:lstStyle/>
          <a:p>
            <a:fld id="{A172D096-160C-4799-B4ED-0E005C07B97F}" type="slidenum">
              <a:rPr lang="en-US" smtClean="0"/>
              <a:t>31</a:t>
            </a:fld>
            <a:endParaRPr lang="en-US"/>
          </a:p>
        </p:txBody>
      </p:sp>
      <p:pic>
        <p:nvPicPr>
          <p:cNvPr id="7" name="Immagine 6">
            <a:extLst>
              <a:ext uri="{FF2B5EF4-FFF2-40B4-BE49-F238E27FC236}">
                <a16:creationId xmlns:a16="http://schemas.microsoft.com/office/drawing/2014/main" id="{6F6FDCE1-8D67-C784-5FEB-D769AE02D10D}"/>
              </a:ext>
            </a:extLst>
          </p:cNvPr>
          <p:cNvPicPr>
            <a:picLocks noChangeAspect="1"/>
          </p:cNvPicPr>
          <p:nvPr/>
        </p:nvPicPr>
        <p:blipFill>
          <a:blip r:embed="rId3"/>
          <a:stretch>
            <a:fillRect/>
          </a:stretch>
        </p:blipFill>
        <p:spPr>
          <a:xfrm>
            <a:off x="225203" y="1845734"/>
            <a:ext cx="7336626" cy="4330871"/>
          </a:xfrm>
          <a:prstGeom prst="rect">
            <a:avLst/>
          </a:prstGeom>
        </p:spPr>
      </p:pic>
      <p:pic>
        <p:nvPicPr>
          <p:cNvPr id="8" name="Immagine 7">
            <a:extLst>
              <a:ext uri="{FF2B5EF4-FFF2-40B4-BE49-F238E27FC236}">
                <a16:creationId xmlns:a16="http://schemas.microsoft.com/office/drawing/2014/main" id="{38F2511B-F710-C83D-1E42-88A664453E15}"/>
              </a:ext>
            </a:extLst>
          </p:cNvPr>
          <p:cNvPicPr>
            <a:picLocks noChangeAspect="1"/>
          </p:cNvPicPr>
          <p:nvPr/>
        </p:nvPicPr>
        <p:blipFill>
          <a:blip r:embed="rId4"/>
          <a:stretch>
            <a:fillRect/>
          </a:stretch>
        </p:blipFill>
        <p:spPr>
          <a:xfrm>
            <a:off x="2511162" y="-18013"/>
            <a:ext cx="7022480" cy="1690313"/>
          </a:xfrm>
          <a:prstGeom prst="rect">
            <a:avLst/>
          </a:prstGeom>
        </p:spPr>
      </p:pic>
      <p:sp>
        <p:nvSpPr>
          <p:cNvPr id="9" name="CasellaDiTesto 8">
            <a:extLst>
              <a:ext uri="{FF2B5EF4-FFF2-40B4-BE49-F238E27FC236}">
                <a16:creationId xmlns:a16="http://schemas.microsoft.com/office/drawing/2014/main" id="{6EE189F3-FC32-3514-2A01-63801795ED47}"/>
              </a:ext>
            </a:extLst>
          </p:cNvPr>
          <p:cNvSpPr txBox="1"/>
          <p:nvPr/>
        </p:nvSpPr>
        <p:spPr>
          <a:xfrm>
            <a:off x="1252828" y="6416720"/>
            <a:ext cx="10358327" cy="461665"/>
          </a:xfrm>
          <a:prstGeom prst="rect">
            <a:avLst/>
          </a:prstGeom>
          <a:noFill/>
        </p:spPr>
        <p:txBody>
          <a:bodyPr wrap="square">
            <a:spAutoFit/>
          </a:bodyPr>
          <a:lstStyle/>
          <a:p>
            <a:r>
              <a:rPr lang="it-IT" sz="1200" b="0" i="0" dirty="0" err="1">
                <a:solidFill>
                  <a:srgbClr val="222222"/>
                </a:solidFill>
                <a:effectLst/>
                <a:latin typeface="Helvetica Neue"/>
              </a:rPr>
              <a:t>Khalesi</a:t>
            </a:r>
            <a:r>
              <a:rPr lang="it-IT" sz="1200" b="0" i="0" dirty="0">
                <a:solidFill>
                  <a:srgbClr val="222222"/>
                </a:solidFill>
                <a:effectLst/>
                <a:latin typeface="Helvetica Neue"/>
              </a:rPr>
              <a:t>, F.; Ahmed, I.; Daponte, P.; Picariello, F.; De Vito, L.; Tudosa, I. The </a:t>
            </a:r>
            <a:r>
              <a:rPr lang="it-IT" sz="1200" b="0" i="0" dirty="0" err="1">
                <a:solidFill>
                  <a:srgbClr val="222222"/>
                </a:solidFill>
                <a:effectLst/>
                <a:latin typeface="Helvetica Neue"/>
              </a:rPr>
              <a:t>Uncertainty</a:t>
            </a:r>
            <a:r>
              <a:rPr lang="it-IT" sz="1200" b="0" i="0" dirty="0">
                <a:solidFill>
                  <a:srgbClr val="222222"/>
                </a:solidFill>
                <a:effectLst/>
                <a:latin typeface="Helvetica Neue"/>
              </a:rPr>
              <a:t> </a:t>
            </a:r>
            <a:r>
              <a:rPr lang="it-IT" sz="1200" b="0" i="0" dirty="0" err="1">
                <a:solidFill>
                  <a:srgbClr val="222222"/>
                </a:solidFill>
                <a:effectLst/>
                <a:latin typeface="Helvetica Neue"/>
              </a:rPr>
              <a:t>Assessment</a:t>
            </a:r>
            <a:r>
              <a:rPr lang="it-IT" sz="1200" b="0" i="0" dirty="0">
                <a:solidFill>
                  <a:srgbClr val="222222"/>
                </a:solidFill>
                <a:effectLst/>
                <a:latin typeface="Helvetica Neue"/>
              </a:rPr>
              <a:t> by the Monte Carlo Analysis of NDVI </a:t>
            </a:r>
            <a:r>
              <a:rPr lang="it-IT" sz="1200" b="0" i="0" dirty="0" err="1">
                <a:solidFill>
                  <a:srgbClr val="222222"/>
                </a:solidFill>
                <a:effectLst/>
                <a:latin typeface="Helvetica Neue"/>
              </a:rPr>
              <a:t>Measurements</a:t>
            </a:r>
            <a:r>
              <a:rPr lang="it-IT" sz="1200" b="0" i="0" dirty="0">
                <a:solidFill>
                  <a:srgbClr val="222222"/>
                </a:solidFill>
                <a:effectLst/>
                <a:latin typeface="Helvetica Neue"/>
              </a:rPr>
              <a:t> </a:t>
            </a:r>
            <a:r>
              <a:rPr lang="it-IT" sz="1200" b="0" i="0" dirty="0" err="1">
                <a:solidFill>
                  <a:srgbClr val="222222"/>
                </a:solidFill>
                <a:effectLst/>
                <a:latin typeface="Helvetica Neue"/>
              </a:rPr>
              <a:t>Based</a:t>
            </a:r>
            <a:r>
              <a:rPr lang="it-IT" sz="1200" b="0" i="0" dirty="0">
                <a:solidFill>
                  <a:srgbClr val="222222"/>
                </a:solidFill>
                <a:effectLst/>
                <a:latin typeface="Helvetica Neue"/>
              </a:rPr>
              <a:t> on </a:t>
            </a:r>
            <a:r>
              <a:rPr lang="it-IT" sz="1200" b="0" i="0" dirty="0" err="1">
                <a:solidFill>
                  <a:srgbClr val="222222"/>
                </a:solidFill>
                <a:effectLst/>
                <a:latin typeface="Helvetica Neue"/>
              </a:rPr>
              <a:t>Multispectral</a:t>
            </a:r>
            <a:r>
              <a:rPr lang="it-IT" sz="1200" b="0" i="0" dirty="0">
                <a:solidFill>
                  <a:srgbClr val="222222"/>
                </a:solidFill>
                <a:effectLst/>
                <a:latin typeface="Helvetica Neue"/>
              </a:rPr>
              <a:t> UAV </a:t>
            </a:r>
            <a:r>
              <a:rPr lang="it-IT" sz="1200" b="0" i="0" dirty="0" err="1">
                <a:solidFill>
                  <a:srgbClr val="222222"/>
                </a:solidFill>
                <a:effectLst/>
                <a:latin typeface="Helvetica Neue"/>
              </a:rPr>
              <a:t>Imagery</a:t>
            </a:r>
            <a:r>
              <a:rPr lang="it-IT" sz="1200" b="0" i="0" dirty="0">
                <a:solidFill>
                  <a:srgbClr val="222222"/>
                </a:solidFill>
                <a:effectLst/>
                <a:latin typeface="Helvetica Neue"/>
              </a:rPr>
              <a:t>. </a:t>
            </a:r>
            <a:r>
              <a:rPr lang="it-IT" sz="1200" b="0" i="1" dirty="0" err="1">
                <a:solidFill>
                  <a:srgbClr val="222222"/>
                </a:solidFill>
                <a:effectLst/>
                <a:latin typeface="Helvetica Neue"/>
              </a:rPr>
              <a:t>Sensors</a:t>
            </a:r>
            <a:r>
              <a:rPr lang="it-IT" sz="1200" b="0" i="0" dirty="0">
                <a:solidFill>
                  <a:srgbClr val="222222"/>
                </a:solidFill>
                <a:effectLst/>
                <a:latin typeface="Helvetica Neue"/>
              </a:rPr>
              <a:t> </a:t>
            </a:r>
            <a:r>
              <a:rPr lang="it-IT" sz="1200" b="1" i="0" dirty="0">
                <a:solidFill>
                  <a:srgbClr val="222222"/>
                </a:solidFill>
                <a:effectLst/>
                <a:latin typeface="Helvetica Neue"/>
              </a:rPr>
              <a:t>2024</a:t>
            </a:r>
            <a:r>
              <a:rPr lang="it-IT" sz="1200" b="0" i="0" dirty="0">
                <a:solidFill>
                  <a:srgbClr val="222222"/>
                </a:solidFill>
                <a:effectLst/>
                <a:latin typeface="Helvetica Neue"/>
              </a:rPr>
              <a:t>, </a:t>
            </a:r>
            <a:r>
              <a:rPr lang="it-IT" sz="1200" b="0" i="1" dirty="0">
                <a:solidFill>
                  <a:srgbClr val="222222"/>
                </a:solidFill>
                <a:effectLst/>
                <a:latin typeface="Helvetica Neue"/>
              </a:rPr>
              <a:t>24</a:t>
            </a:r>
            <a:r>
              <a:rPr lang="it-IT" sz="1200" b="0" i="0" dirty="0">
                <a:solidFill>
                  <a:srgbClr val="222222"/>
                </a:solidFill>
                <a:effectLst/>
                <a:latin typeface="Helvetica Neue"/>
              </a:rPr>
              <a:t>, 2696. https://doi.org/10.3390/s24092696</a:t>
            </a:r>
            <a:endParaRPr lang="it-IT" sz="1200" dirty="0"/>
          </a:p>
        </p:txBody>
      </p:sp>
      <p:sp>
        <p:nvSpPr>
          <p:cNvPr id="10" name="Rettangolo con angoli arrotondati 9">
            <a:extLst>
              <a:ext uri="{FF2B5EF4-FFF2-40B4-BE49-F238E27FC236}">
                <a16:creationId xmlns:a16="http://schemas.microsoft.com/office/drawing/2014/main" id="{C02988CE-EBEC-9BA3-B44E-2408B6DCE356}"/>
              </a:ext>
            </a:extLst>
          </p:cNvPr>
          <p:cNvSpPr/>
          <p:nvPr/>
        </p:nvSpPr>
        <p:spPr>
          <a:xfrm>
            <a:off x="396815" y="2553419"/>
            <a:ext cx="2261543" cy="2087592"/>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1" name="Straight Connector 24">
            <a:extLst>
              <a:ext uri="{FF2B5EF4-FFF2-40B4-BE49-F238E27FC236}">
                <a16:creationId xmlns:a16="http://schemas.microsoft.com/office/drawing/2014/main" id="{552D478F-9B5A-D1FC-6304-843CAE53DC4F}"/>
              </a:ext>
            </a:extLst>
          </p:cNvPr>
          <p:cNvCxnSpPr>
            <a:cxnSpLocks/>
          </p:cNvCxnSpPr>
          <p:nvPr/>
        </p:nvCxnSpPr>
        <p:spPr>
          <a:xfrm>
            <a:off x="869613" y="3630316"/>
            <a:ext cx="533400" cy="0"/>
          </a:xfrm>
          <a:prstGeom prst="line">
            <a:avLst/>
          </a:prstGeom>
          <a:ln w="38100">
            <a:solidFill>
              <a:srgbClr val="E43A56"/>
            </a:solidFill>
            <a:headEnd type="triangle" w="med" len="med"/>
            <a:tailEnd type="triangle" w="med" len="med"/>
          </a:ln>
        </p:spPr>
        <p:style>
          <a:lnRef idx="3">
            <a:schemeClr val="accent4"/>
          </a:lnRef>
          <a:fillRef idx="0">
            <a:schemeClr val="accent4"/>
          </a:fillRef>
          <a:effectRef idx="2">
            <a:schemeClr val="accent4"/>
          </a:effectRef>
          <a:fontRef idx="minor">
            <a:schemeClr val="tx1"/>
          </a:fontRef>
        </p:style>
      </p:cxnSp>
      <p:cxnSp>
        <p:nvCxnSpPr>
          <p:cNvPr id="12" name="Straight Connector 29">
            <a:extLst>
              <a:ext uri="{FF2B5EF4-FFF2-40B4-BE49-F238E27FC236}">
                <a16:creationId xmlns:a16="http://schemas.microsoft.com/office/drawing/2014/main" id="{48EF16BB-0C54-9C37-36B3-9B4AB0DABB62}"/>
              </a:ext>
            </a:extLst>
          </p:cNvPr>
          <p:cNvCxnSpPr>
            <a:cxnSpLocks/>
          </p:cNvCxnSpPr>
          <p:nvPr/>
        </p:nvCxnSpPr>
        <p:spPr>
          <a:xfrm>
            <a:off x="1403013" y="3277156"/>
            <a:ext cx="533400" cy="0"/>
          </a:xfrm>
          <a:prstGeom prst="line">
            <a:avLst/>
          </a:prstGeom>
          <a:ln w="38100">
            <a:solidFill>
              <a:srgbClr val="E43A56"/>
            </a:solidFill>
            <a:headEnd type="triangle" w="med" len="med"/>
            <a:tailEnd type="triangle" w="med" len="med"/>
          </a:ln>
        </p:spPr>
        <p:style>
          <a:lnRef idx="3">
            <a:schemeClr val="accent4"/>
          </a:lnRef>
          <a:fillRef idx="0">
            <a:schemeClr val="accent4"/>
          </a:fillRef>
          <a:effectRef idx="2">
            <a:schemeClr val="accent4"/>
          </a:effectRef>
          <a:fontRef idx="minor">
            <a:schemeClr val="tx1"/>
          </a:fontRef>
        </p:style>
      </p:cxnSp>
      <p:cxnSp>
        <p:nvCxnSpPr>
          <p:cNvPr id="13" name="Straight Connector 30">
            <a:extLst>
              <a:ext uri="{FF2B5EF4-FFF2-40B4-BE49-F238E27FC236}">
                <a16:creationId xmlns:a16="http://schemas.microsoft.com/office/drawing/2014/main" id="{A26DEDF4-488B-B8EA-D761-BE38C0742080}"/>
              </a:ext>
            </a:extLst>
          </p:cNvPr>
          <p:cNvCxnSpPr>
            <a:cxnSpLocks/>
          </p:cNvCxnSpPr>
          <p:nvPr/>
        </p:nvCxnSpPr>
        <p:spPr>
          <a:xfrm>
            <a:off x="1790363" y="3630316"/>
            <a:ext cx="533400" cy="0"/>
          </a:xfrm>
          <a:prstGeom prst="line">
            <a:avLst/>
          </a:prstGeom>
          <a:ln w="38100">
            <a:solidFill>
              <a:srgbClr val="E43A56"/>
            </a:solidFill>
            <a:headEnd type="triangle" w="med" len="med"/>
            <a:tailEnd type="triangle" w="med" len="med"/>
          </a:ln>
        </p:spPr>
        <p:style>
          <a:lnRef idx="3">
            <a:schemeClr val="accent4"/>
          </a:lnRef>
          <a:fillRef idx="0">
            <a:schemeClr val="accent4"/>
          </a:fillRef>
          <a:effectRef idx="2">
            <a:schemeClr val="accent4"/>
          </a:effectRef>
          <a:fontRef idx="minor">
            <a:schemeClr val="tx1"/>
          </a:fontRef>
        </p:style>
      </p:cxnSp>
      <p:sp>
        <p:nvSpPr>
          <p:cNvPr id="15" name="Rettangolo 14">
            <a:extLst>
              <a:ext uri="{FF2B5EF4-FFF2-40B4-BE49-F238E27FC236}">
                <a16:creationId xmlns:a16="http://schemas.microsoft.com/office/drawing/2014/main" id="{623B59E6-DFC8-AB0B-B01E-C31E004037C4}"/>
              </a:ext>
            </a:extLst>
          </p:cNvPr>
          <p:cNvSpPr/>
          <p:nvPr/>
        </p:nvSpPr>
        <p:spPr>
          <a:xfrm>
            <a:off x="869613" y="5069356"/>
            <a:ext cx="10181874" cy="841779"/>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dirty="0"/>
              <a:t>The </a:t>
            </a:r>
            <a:r>
              <a:rPr lang="it-IT" sz="2400" dirty="0" err="1"/>
              <a:t>threshold</a:t>
            </a:r>
            <a:r>
              <a:rPr lang="it-IT" sz="2400" dirty="0"/>
              <a:t> for </a:t>
            </a:r>
            <a:r>
              <a:rPr lang="it-IT" sz="2400" dirty="0" err="1"/>
              <a:t>distinguishing</a:t>
            </a:r>
            <a:r>
              <a:rPr lang="it-IT" sz="2400" dirty="0"/>
              <a:t> </a:t>
            </a:r>
            <a:r>
              <a:rPr lang="it-IT" sz="2400" dirty="0" err="1"/>
              <a:t>between</a:t>
            </a:r>
            <a:r>
              <a:rPr lang="it-IT" sz="2400" dirty="0"/>
              <a:t> dry and </a:t>
            </a:r>
            <a:r>
              <a:rPr lang="it-IT" sz="2400" dirty="0" err="1"/>
              <a:t>fresh</a:t>
            </a:r>
            <a:r>
              <a:rPr lang="it-IT" sz="2400" dirty="0"/>
              <a:t> </a:t>
            </a:r>
            <a:r>
              <a:rPr lang="it-IT" sz="2400" dirty="0" err="1"/>
              <a:t>leaf</a:t>
            </a:r>
            <a:r>
              <a:rPr lang="it-IT" sz="2400" dirty="0"/>
              <a:t> </a:t>
            </a:r>
            <a:r>
              <a:rPr lang="it-IT" sz="2400" dirty="0" err="1"/>
              <a:t>is</a:t>
            </a:r>
            <a:r>
              <a:rPr lang="it-IT" sz="2400" dirty="0"/>
              <a:t> </a:t>
            </a:r>
            <a:r>
              <a:rPr lang="it-IT" sz="2400" dirty="0" err="1"/>
              <a:t>depending</a:t>
            </a:r>
            <a:r>
              <a:rPr lang="it-IT" sz="2400" dirty="0"/>
              <a:t> on the </a:t>
            </a:r>
            <a:r>
              <a:rPr lang="it-IT" sz="2400" dirty="0" err="1"/>
              <a:t>atmospheric</a:t>
            </a:r>
            <a:r>
              <a:rPr lang="it-IT" sz="2400" dirty="0"/>
              <a:t> </a:t>
            </a:r>
            <a:r>
              <a:rPr lang="it-IT" sz="2400" dirty="0" err="1"/>
              <a:t>conditions</a:t>
            </a:r>
            <a:endParaRPr lang="it-IT" sz="2400" dirty="0"/>
          </a:p>
        </p:txBody>
      </p:sp>
    </p:spTree>
    <p:extLst>
      <p:ext uri="{BB962C8B-B14F-4D97-AF65-F5344CB8AC3E}">
        <p14:creationId xmlns:p14="http://schemas.microsoft.com/office/powerpoint/2010/main" val="1761068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F8C77-B3EE-941A-9C02-A693643E3B56}"/>
              </a:ext>
            </a:extLst>
          </p:cNvPr>
          <p:cNvSpPr>
            <a:spLocks noGrp="1"/>
          </p:cNvSpPr>
          <p:nvPr>
            <p:ph type="title"/>
          </p:nvPr>
        </p:nvSpPr>
        <p:spPr>
          <a:xfrm>
            <a:off x="1191336" y="285558"/>
            <a:ext cx="10834591" cy="651200"/>
          </a:xfrm>
        </p:spPr>
        <p:txBody>
          <a:bodyPr/>
          <a:lstStyle/>
          <a:p>
            <a:r>
              <a:rPr lang="en-US" sz="4000" b="1" i="1" dirty="0">
                <a:latin typeface="+mn-lt"/>
              </a:rPr>
              <a:t>Testing Model, Result (2)</a:t>
            </a:r>
          </a:p>
        </p:txBody>
      </p:sp>
      <p:sp>
        <p:nvSpPr>
          <p:cNvPr id="3" name="Text Placeholder 2">
            <a:extLst>
              <a:ext uri="{FF2B5EF4-FFF2-40B4-BE49-F238E27FC236}">
                <a16:creationId xmlns:a16="http://schemas.microsoft.com/office/drawing/2014/main" id="{0626F222-D77A-A208-18EC-EC0214D99218}"/>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EF913F68-2FCC-3632-EB84-A6590327BABE}"/>
              </a:ext>
            </a:extLst>
          </p:cNvPr>
          <p:cNvSpPr>
            <a:spLocks noGrp="1"/>
          </p:cNvSpPr>
          <p:nvPr>
            <p:ph type="dt" sz="half" idx="4294967295"/>
          </p:nvPr>
        </p:nvSpPr>
        <p:spPr>
          <a:xfrm>
            <a:off x="1097280" y="6459785"/>
            <a:ext cx="2472271" cy="365125"/>
          </a:xfrm>
        </p:spPr>
        <p:txBody>
          <a:bodyPr/>
          <a:lstStyle/>
          <a:p>
            <a:fld id="{167920B2-9E1D-4123-9727-DA6827516904}" type="datetime1">
              <a:rPr lang="en-US" smtClean="0"/>
              <a:pPr/>
              <a:t>10/18/2025</a:t>
            </a:fld>
            <a:endParaRPr lang="en-US" dirty="0"/>
          </a:p>
        </p:txBody>
      </p:sp>
      <p:sp>
        <p:nvSpPr>
          <p:cNvPr id="5" name="Slide Number Placeholder 4">
            <a:extLst>
              <a:ext uri="{FF2B5EF4-FFF2-40B4-BE49-F238E27FC236}">
                <a16:creationId xmlns:a16="http://schemas.microsoft.com/office/drawing/2014/main" id="{733E40A2-CEDC-FAE6-F1D0-AA0154464E8B}"/>
              </a:ext>
            </a:extLst>
          </p:cNvPr>
          <p:cNvSpPr>
            <a:spLocks noGrp="1"/>
          </p:cNvSpPr>
          <p:nvPr>
            <p:ph type="sldNum" sz="quarter" idx="12"/>
          </p:nvPr>
        </p:nvSpPr>
        <p:spPr/>
        <p:txBody>
          <a:bodyPr/>
          <a:lstStyle/>
          <a:p>
            <a:fld id="{A172D096-160C-4799-B4ED-0E005C07B97F}" type="slidenum">
              <a:rPr lang="en-US" smtClean="0"/>
              <a:t>32</a:t>
            </a:fld>
            <a:endParaRPr lang="en-US" dirty="0"/>
          </a:p>
        </p:txBody>
      </p:sp>
      <p:pic>
        <p:nvPicPr>
          <p:cNvPr id="6" name="Content Placeholder 3">
            <a:extLst>
              <a:ext uri="{FF2B5EF4-FFF2-40B4-BE49-F238E27FC236}">
                <a16:creationId xmlns:a16="http://schemas.microsoft.com/office/drawing/2014/main" id="{A603738A-2EFE-775D-ED8E-8FD01857EB9C}"/>
              </a:ext>
            </a:extLst>
          </p:cNvPr>
          <p:cNvPicPr>
            <a:picLocks noChangeAspect="1"/>
          </p:cNvPicPr>
          <p:nvPr/>
        </p:nvPicPr>
        <p:blipFill rotWithShape="1">
          <a:blip r:embed="rId3"/>
          <a:srcRect t="-1385"/>
          <a:stretch/>
        </p:blipFill>
        <p:spPr>
          <a:xfrm>
            <a:off x="463162" y="1238904"/>
            <a:ext cx="5724525" cy="3562350"/>
          </a:xfrm>
          <a:prstGeom prst="rect">
            <a:avLst/>
          </a:prstGeom>
        </p:spPr>
      </p:pic>
      <p:sp>
        <p:nvSpPr>
          <p:cNvPr id="7" name="Title 2">
            <a:extLst>
              <a:ext uri="{FF2B5EF4-FFF2-40B4-BE49-F238E27FC236}">
                <a16:creationId xmlns:a16="http://schemas.microsoft.com/office/drawing/2014/main" id="{DCE2904C-EF0B-A261-A7A7-018F3850A052}"/>
              </a:ext>
            </a:extLst>
          </p:cNvPr>
          <p:cNvSpPr txBox="1">
            <a:spLocks/>
          </p:cNvSpPr>
          <p:nvPr/>
        </p:nvSpPr>
        <p:spPr>
          <a:xfrm>
            <a:off x="838200" y="365125"/>
            <a:ext cx="10515600" cy="1325563"/>
          </a:xfrm>
          <a:prstGeom prst="rect">
            <a:avLst/>
          </a:prstGeom>
        </p:spPr>
        <p:txBody>
          <a:bodyPr spcFirstLastPara="1" vert="horz" wrap="square" lIns="0" tIns="0" rIns="0" bIns="0" rtlCol="0" anchor="t" anchorCtr="0">
            <a:noAutofit/>
          </a:bodyPr>
          <a:lstStyle>
            <a:lvl1pPr lvl="0" algn="l" defTabSz="914400" rtl="0" eaLnBrk="1" latinLnBrk="0" hangingPunct="1">
              <a:lnSpc>
                <a:spcPct val="85000"/>
              </a:lnSpc>
              <a:spcBef>
                <a:spcPts val="0"/>
              </a:spcBef>
              <a:spcAft>
                <a:spcPts val="0"/>
              </a:spcAft>
              <a:buSzPts val="3600"/>
              <a:buNone/>
              <a:defRPr sz="4267" kern="1200" spc="-50" baseline="0">
                <a:solidFill>
                  <a:schemeClr val="tx1">
                    <a:lumMod val="75000"/>
                    <a:lumOff val="25000"/>
                  </a:schemeClr>
                </a:solidFill>
                <a:latin typeface="Roboto" panose="02000000000000000000" pitchFamily="2" charset="0"/>
                <a:ea typeface="Roboto" panose="02000000000000000000" pitchFamily="2" charset="0"/>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lang="en-US" dirty="0"/>
          </a:p>
        </p:txBody>
      </p:sp>
      <p:pic>
        <p:nvPicPr>
          <p:cNvPr id="8" name="Picture 7">
            <a:extLst>
              <a:ext uri="{FF2B5EF4-FFF2-40B4-BE49-F238E27FC236}">
                <a16:creationId xmlns:a16="http://schemas.microsoft.com/office/drawing/2014/main" id="{EC568C31-31DA-6A65-389C-320BB3D9BE60}"/>
              </a:ext>
            </a:extLst>
          </p:cNvPr>
          <p:cNvPicPr>
            <a:picLocks noChangeAspect="1"/>
          </p:cNvPicPr>
          <p:nvPr/>
        </p:nvPicPr>
        <p:blipFill rotWithShape="1">
          <a:blip r:embed="rId4"/>
          <a:srcRect t="961" b="1365"/>
          <a:stretch/>
        </p:blipFill>
        <p:spPr>
          <a:xfrm>
            <a:off x="6317015" y="2835835"/>
            <a:ext cx="5834551" cy="3479499"/>
          </a:xfrm>
          <a:prstGeom prst="rect">
            <a:avLst/>
          </a:prstGeom>
        </p:spPr>
      </p:pic>
      <p:sp>
        <p:nvSpPr>
          <p:cNvPr id="9" name="Rectangle 8">
            <a:extLst>
              <a:ext uri="{FF2B5EF4-FFF2-40B4-BE49-F238E27FC236}">
                <a16:creationId xmlns:a16="http://schemas.microsoft.com/office/drawing/2014/main" id="{B776D3D3-A70B-B678-ED22-16395EAC8944}"/>
              </a:ext>
            </a:extLst>
          </p:cNvPr>
          <p:cNvSpPr/>
          <p:nvPr/>
        </p:nvSpPr>
        <p:spPr>
          <a:xfrm>
            <a:off x="286571" y="4788099"/>
            <a:ext cx="6166238" cy="830997"/>
          </a:xfrm>
          <a:prstGeom prst="rect">
            <a:avLst/>
          </a:prstGeom>
        </p:spPr>
        <p:txBody>
          <a:bodyPr wrap="square">
            <a:spAutoFit/>
          </a:bodyPr>
          <a:lstStyle/>
          <a:p>
            <a:pPr marL="342900" indent="-342900">
              <a:buFont typeface="Wingdings" panose="05000000000000000000" pitchFamily="2" charset="2"/>
              <a:buChar char="v"/>
            </a:pPr>
            <a:r>
              <a:rPr lang="en-US" sz="2400" dirty="0">
                <a:solidFill>
                  <a:srgbClr val="C00000"/>
                </a:solidFill>
              </a:rPr>
              <a:t>LSB Uncertainty, approximately within range 0.03 to 0.1 for both dry and fresh vegetation</a:t>
            </a:r>
          </a:p>
        </p:txBody>
      </p:sp>
      <p:sp>
        <p:nvSpPr>
          <p:cNvPr id="10" name="Rounded Rectangle 7">
            <a:extLst>
              <a:ext uri="{FF2B5EF4-FFF2-40B4-BE49-F238E27FC236}">
                <a16:creationId xmlns:a16="http://schemas.microsoft.com/office/drawing/2014/main" id="{9CF45248-3744-259C-5290-3C7CAB2B5C16}"/>
              </a:ext>
            </a:extLst>
          </p:cNvPr>
          <p:cNvSpPr/>
          <p:nvPr/>
        </p:nvSpPr>
        <p:spPr>
          <a:xfrm>
            <a:off x="694482" y="2394364"/>
            <a:ext cx="4687746" cy="193253"/>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ECF2596-CFAF-DFDC-FCFF-2620662E69ED}"/>
              </a:ext>
            </a:extLst>
          </p:cNvPr>
          <p:cNvSpPr/>
          <p:nvPr/>
        </p:nvSpPr>
        <p:spPr>
          <a:xfrm>
            <a:off x="286571" y="5534256"/>
            <a:ext cx="5853853" cy="830997"/>
          </a:xfrm>
          <a:prstGeom prst="rect">
            <a:avLst/>
          </a:prstGeom>
        </p:spPr>
        <p:txBody>
          <a:bodyPr wrap="square">
            <a:spAutoFit/>
          </a:bodyPr>
          <a:lstStyle/>
          <a:p>
            <a:pPr marL="342900" indent="-342900">
              <a:buFont typeface="Wingdings" panose="05000000000000000000" pitchFamily="2" charset="2"/>
              <a:buChar char="v"/>
            </a:pPr>
            <a:r>
              <a:rPr lang="en-US" sz="2400" dirty="0"/>
              <a:t>The estimated NDVI : (0.759, 0.869) has overlaps with dry type</a:t>
            </a:r>
          </a:p>
        </p:txBody>
      </p:sp>
      <p:sp>
        <p:nvSpPr>
          <p:cNvPr id="12" name="Rectangle 11">
            <a:extLst>
              <a:ext uri="{FF2B5EF4-FFF2-40B4-BE49-F238E27FC236}">
                <a16:creationId xmlns:a16="http://schemas.microsoft.com/office/drawing/2014/main" id="{2457E5AC-4D66-BCAA-1593-6DEEC12A4890}"/>
              </a:ext>
            </a:extLst>
          </p:cNvPr>
          <p:cNvSpPr/>
          <p:nvPr/>
        </p:nvSpPr>
        <p:spPr>
          <a:xfrm>
            <a:off x="6452809" y="1519721"/>
            <a:ext cx="5739191" cy="1200329"/>
          </a:xfrm>
          <a:prstGeom prst="rect">
            <a:avLst/>
          </a:prstGeom>
        </p:spPr>
        <p:txBody>
          <a:bodyPr wrap="square">
            <a:spAutoFit/>
          </a:bodyPr>
          <a:lstStyle/>
          <a:p>
            <a:pPr marL="342900" indent="-342900">
              <a:buFont typeface="Wingdings" panose="05000000000000000000" pitchFamily="2" charset="2"/>
              <a:buChar char="v"/>
            </a:pPr>
            <a:r>
              <a:rPr lang="en-US" sz="2400" dirty="0">
                <a:solidFill>
                  <a:srgbClr val="0070C0"/>
                </a:solidFill>
              </a:rPr>
              <a:t>Distinguishing between dry and fresh leaves based on just the given NDVI values is not reliable</a:t>
            </a:r>
          </a:p>
        </p:txBody>
      </p:sp>
      <p:sp>
        <p:nvSpPr>
          <p:cNvPr id="13" name="Rounded Rectangle 10">
            <a:extLst>
              <a:ext uri="{FF2B5EF4-FFF2-40B4-BE49-F238E27FC236}">
                <a16:creationId xmlns:a16="http://schemas.microsoft.com/office/drawing/2014/main" id="{AD269D5F-778B-CF98-3AEB-F4A41435A847}"/>
              </a:ext>
            </a:extLst>
          </p:cNvPr>
          <p:cNvSpPr/>
          <p:nvPr/>
        </p:nvSpPr>
        <p:spPr>
          <a:xfrm>
            <a:off x="4574385" y="2119886"/>
            <a:ext cx="807843" cy="2539294"/>
          </a:xfrm>
          <a:prstGeom prst="roundRect">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4" name="Rounded Rectangle 12">
            <a:extLst>
              <a:ext uri="{FF2B5EF4-FFF2-40B4-BE49-F238E27FC236}">
                <a16:creationId xmlns:a16="http://schemas.microsoft.com/office/drawing/2014/main" id="{3B262A33-E261-35E2-DF4B-133753ED62CB}"/>
              </a:ext>
            </a:extLst>
          </p:cNvPr>
          <p:cNvSpPr/>
          <p:nvPr/>
        </p:nvSpPr>
        <p:spPr>
          <a:xfrm>
            <a:off x="10439813" y="3707548"/>
            <a:ext cx="807843" cy="2539294"/>
          </a:xfrm>
          <a:prstGeom prst="roundRect">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3668933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inVertical)">
                                      <p:cBhvr>
                                        <p:cTn id="24" dur="500"/>
                                        <p:tgtEl>
                                          <p:spTgt spid="11"/>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1000" fill="hold"/>
                                        <p:tgtEl>
                                          <p:spTgt spid="12"/>
                                        </p:tgtEl>
                                        <p:attrNameLst>
                                          <p:attrName>ppt_w</p:attrName>
                                        </p:attrNameLst>
                                      </p:cBhvr>
                                      <p:tavLst>
                                        <p:tav tm="0">
                                          <p:val>
                                            <p:fltVal val="0"/>
                                          </p:val>
                                        </p:tav>
                                        <p:tav tm="100000">
                                          <p:val>
                                            <p:strVal val="#ppt_w"/>
                                          </p:val>
                                        </p:tav>
                                      </p:tavLst>
                                    </p:anim>
                                    <p:anim calcmode="lin" valueType="num">
                                      <p:cBhvr>
                                        <p:cTn id="33" dur="1000" fill="hold"/>
                                        <p:tgtEl>
                                          <p:spTgt spid="12"/>
                                        </p:tgtEl>
                                        <p:attrNameLst>
                                          <p:attrName>ppt_h</p:attrName>
                                        </p:attrNameLst>
                                      </p:cBhvr>
                                      <p:tavLst>
                                        <p:tav tm="0">
                                          <p:val>
                                            <p:fltVal val="0"/>
                                          </p:val>
                                        </p:tav>
                                        <p:tav tm="100000">
                                          <p:val>
                                            <p:strVal val="#ppt_h"/>
                                          </p:val>
                                        </p:tav>
                                      </p:tavLst>
                                    </p:anim>
                                    <p:anim calcmode="lin" valueType="num">
                                      <p:cBhvr>
                                        <p:cTn id="34" dur="1000" fill="hold"/>
                                        <p:tgtEl>
                                          <p:spTgt spid="12"/>
                                        </p:tgtEl>
                                        <p:attrNameLst>
                                          <p:attrName>style.rotation</p:attrName>
                                        </p:attrNameLst>
                                      </p:cBhvr>
                                      <p:tavLst>
                                        <p:tav tm="0">
                                          <p:val>
                                            <p:fltVal val="90"/>
                                          </p:val>
                                        </p:tav>
                                        <p:tav tm="100000">
                                          <p:val>
                                            <p:fltVal val="0"/>
                                          </p:val>
                                        </p:tav>
                                      </p:tavLst>
                                    </p:anim>
                                    <p:animEffect transition="in" filter="fade">
                                      <p:cBhvr>
                                        <p:cTn id="3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P spid="12" grpId="0"/>
      <p:bldP spid="13" grpId="0" animBg="1"/>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ChangeArrowheads="1"/>
          </p:cNvSpPr>
          <p:nvPr/>
        </p:nvSpPr>
        <p:spPr bwMode="auto">
          <a:xfrm>
            <a:off x="2532237" y="1789331"/>
            <a:ext cx="63063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b="1" dirty="0">
                <a:solidFill>
                  <a:srgbClr val="FF0000"/>
                </a:solidFill>
                <a:latin typeface="TT2E4Do00" charset="0"/>
              </a:rPr>
              <a:t>SIGNIFICANCE OF A MEASUREMENT</a:t>
            </a:r>
            <a:endParaRPr lang="it-IT" altLang="it-IT" b="1" dirty="0">
              <a:solidFill>
                <a:srgbClr val="000000"/>
              </a:solidFill>
            </a:endParaRPr>
          </a:p>
        </p:txBody>
      </p:sp>
      <p:sp>
        <p:nvSpPr>
          <p:cNvPr id="59395" name="Rectangle 5"/>
          <p:cNvSpPr>
            <a:spLocks noChangeArrowheads="1"/>
          </p:cNvSpPr>
          <p:nvPr/>
        </p:nvSpPr>
        <p:spPr bwMode="auto">
          <a:xfrm>
            <a:off x="188536" y="2806700"/>
            <a:ext cx="8957428"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algn="just" eaLnBrk="1" fontAlgn="base" hangingPunct="1">
              <a:spcBef>
                <a:spcPct val="0"/>
              </a:spcBef>
              <a:spcAft>
                <a:spcPct val="0"/>
              </a:spcAft>
              <a:buFontTx/>
              <a:buNone/>
            </a:pPr>
            <a:r>
              <a:rPr lang="en-US" altLang="it-IT" sz="2200" dirty="0">
                <a:solidFill>
                  <a:srgbClr val="000000"/>
                </a:solidFill>
              </a:rPr>
              <a:t>Measurement of body temperature before and after drug administration</a:t>
            </a:r>
            <a:endParaRPr lang="it-IT" altLang="it-IT" sz="2200" dirty="0">
              <a:solidFill>
                <a:srgbClr val="000000"/>
              </a:solidFill>
            </a:endParaRPr>
          </a:p>
        </p:txBody>
      </p:sp>
      <p:pic>
        <p:nvPicPr>
          <p:cNvPr id="5939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5964" y="1756445"/>
            <a:ext cx="2857500"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9397" name="Rectangle 8"/>
          <p:cNvSpPr>
            <a:spLocks noChangeArrowheads="1"/>
          </p:cNvSpPr>
          <p:nvPr/>
        </p:nvSpPr>
        <p:spPr bwMode="auto">
          <a:xfrm>
            <a:off x="2257426" y="3816350"/>
            <a:ext cx="46907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200" dirty="0" err="1">
                <a:solidFill>
                  <a:srgbClr val="000000"/>
                </a:solidFill>
              </a:rPr>
              <a:t>Before</a:t>
            </a:r>
            <a:r>
              <a:rPr lang="it-IT" altLang="it-IT" sz="2200" dirty="0">
                <a:solidFill>
                  <a:srgbClr val="000000"/>
                </a:solidFill>
              </a:rPr>
              <a:t>: 38.2  ̊C             After: 38.4 ̊C</a:t>
            </a:r>
          </a:p>
        </p:txBody>
      </p:sp>
      <p:sp>
        <p:nvSpPr>
          <p:cNvPr id="59398" name="Rectangle 9"/>
          <p:cNvSpPr>
            <a:spLocks noChangeArrowheads="1"/>
          </p:cNvSpPr>
          <p:nvPr/>
        </p:nvSpPr>
        <p:spPr bwMode="auto">
          <a:xfrm>
            <a:off x="1860550" y="4440238"/>
            <a:ext cx="58816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en-US" altLang="it-IT" sz="2200" dirty="0">
                <a:solidFill>
                  <a:srgbClr val="000000"/>
                </a:solidFill>
              </a:rPr>
              <a:t>Is the temperature increase significant?</a:t>
            </a:r>
            <a:endParaRPr lang="it-IT" altLang="it-IT" sz="2200" dirty="0">
              <a:solidFill>
                <a:srgbClr val="000000"/>
              </a:solidFill>
            </a:endParaRPr>
          </a:p>
        </p:txBody>
      </p:sp>
      <p:pic>
        <p:nvPicPr>
          <p:cNvPr id="59400" name="Picture 16" descr="http://johnstondemocrats.com/wp-content/uploads/2013/07/question_marks_bubbling_hg_clr.gif"/>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37" y="-215565"/>
            <a:ext cx="2284413" cy="249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9"/>
          <p:cNvSpPr>
            <a:spLocks noChangeArrowheads="1"/>
          </p:cNvSpPr>
          <p:nvPr/>
        </p:nvSpPr>
        <p:spPr bwMode="auto">
          <a:xfrm>
            <a:off x="4121310" y="333841"/>
            <a:ext cx="5117940" cy="646331"/>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p>
            <a:pPr fontAlgn="base">
              <a:spcBef>
                <a:spcPct val="0"/>
              </a:spcBef>
              <a:spcAft>
                <a:spcPct val="0"/>
              </a:spcAft>
              <a:defRPr/>
            </a:pPr>
            <a:r>
              <a:rPr lang="it-IT" sz="3600" b="1" dirty="0" err="1">
                <a:solidFill>
                  <a:srgbClr val="FFFFFF"/>
                </a:solidFill>
                <a:ea typeface="ＭＳ Ｐゴシック" charset="0"/>
              </a:rPr>
              <a:t>Why</a:t>
            </a:r>
            <a:r>
              <a:rPr lang="it-IT" sz="3600" b="1" dirty="0">
                <a:solidFill>
                  <a:srgbClr val="FFFFFF"/>
                </a:solidFill>
                <a:ea typeface="ＭＳ Ｐゴシック" charset="0"/>
              </a:rPr>
              <a:t> </a:t>
            </a:r>
            <a:r>
              <a:rPr lang="it-IT" sz="3600" b="1" dirty="0" err="1">
                <a:solidFill>
                  <a:srgbClr val="FFFFFF"/>
                </a:solidFill>
                <a:ea typeface="ＭＳ Ｐゴシック" charset="0"/>
              </a:rPr>
              <a:t>evaluate</a:t>
            </a:r>
            <a:r>
              <a:rPr lang="it-IT" sz="3600" b="1" dirty="0">
                <a:solidFill>
                  <a:srgbClr val="FFFFFF"/>
                </a:solidFill>
                <a:ea typeface="ＭＳ Ｐゴシック" charset="0"/>
              </a:rPr>
              <a:t> </a:t>
            </a:r>
            <a:r>
              <a:rPr lang="it-IT" sz="3600" b="1" dirty="0" err="1">
                <a:solidFill>
                  <a:srgbClr val="FFFFFF"/>
                </a:solidFill>
                <a:ea typeface="ＭＳ Ｐゴシック" charset="0"/>
              </a:rPr>
              <a:t>uncertainty</a:t>
            </a:r>
            <a:endParaRPr lang="it-IT" sz="3600" b="1" dirty="0">
              <a:solidFill>
                <a:srgbClr val="FFFFFF"/>
              </a:solidFill>
              <a:ea typeface="ＭＳ Ｐゴシック" charset="0"/>
            </a:endParaRPr>
          </a:p>
        </p:txBody>
      </p:sp>
      <p:sp>
        <p:nvSpPr>
          <p:cNvPr id="59402" name="Rectangle 1"/>
          <p:cNvSpPr>
            <a:spLocks noChangeArrowheads="1"/>
          </p:cNvSpPr>
          <p:nvPr/>
        </p:nvSpPr>
        <p:spPr bwMode="auto">
          <a:xfrm>
            <a:off x="188536" y="5664200"/>
            <a:ext cx="1181492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algn="ctr" eaLnBrk="1" fontAlgn="base" hangingPunct="1">
              <a:spcBef>
                <a:spcPct val="0"/>
              </a:spcBef>
              <a:spcAft>
                <a:spcPct val="0"/>
              </a:spcAft>
              <a:buFontTx/>
              <a:buNone/>
            </a:pPr>
            <a:r>
              <a:rPr lang="en-US" altLang="it-IT" sz="2200" b="1" dirty="0">
                <a:solidFill>
                  <a:srgbClr val="C00000"/>
                </a:solidFill>
              </a:rPr>
              <a:t>To answer the question we need to look at the measurement uncertainties  !!!</a:t>
            </a:r>
            <a:endParaRPr lang="it-IT" altLang="it-IT" sz="2200" b="1" dirty="0">
              <a:solidFill>
                <a:srgbClr val="C00000"/>
              </a:solidFill>
            </a:endParaRPr>
          </a:p>
        </p:txBody>
      </p:sp>
    </p:spTree>
    <p:extLst>
      <p:ext uri="{BB962C8B-B14F-4D97-AF65-F5344CB8AC3E}">
        <p14:creationId xmlns:p14="http://schemas.microsoft.com/office/powerpoint/2010/main" val="14486868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78457" y="1041400"/>
            <a:ext cx="1830388" cy="1831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0420" name="Rectangle 8"/>
          <p:cNvSpPr>
            <a:spLocks noChangeArrowheads="1"/>
          </p:cNvSpPr>
          <p:nvPr/>
        </p:nvSpPr>
        <p:spPr bwMode="auto">
          <a:xfrm>
            <a:off x="2975947" y="1282244"/>
            <a:ext cx="52245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800" dirty="0" err="1">
                <a:solidFill>
                  <a:srgbClr val="000000"/>
                </a:solidFill>
                <a:latin typeface="+mn-lt"/>
              </a:rPr>
              <a:t>Before</a:t>
            </a:r>
            <a:r>
              <a:rPr lang="it-IT" altLang="it-IT" sz="2800" dirty="0">
                <a:solidFill>
                  <a:srgbClr val="000000"/>
                </a:solidFill>
                <a:latin typeface="+mn-lt"/>
              </a:rPr>
              <a:t>: 38.2  ̊C             After: 38.4 ̊C</a:t>
            </a:r>
          </a:p>
        </p:txBody>
      </p:sp>
      <p:sp>
        <p:nvSpPr>
          <p:cNvPr id="60421" name="Rectangle 9"/>
          <p:cNvSpPr>
            <a:spLocks noChangeArrowheads="1"/>
          </p:cNvSpPr>
          <p:nvPr/>
        </p:nvSpPr>
        <p:spPr bwMode="auto">
          <a:xfrm>
            <a:off x="2466976" y="1845350"/>
            <a:ext cx="68059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algn="ctr" eaLnBrk="1" fontAlgn="base" hangingPunct="1">
              <a:spcBef>
                <a:spcPct val="0"/>
              </a:spcBef>
              <a:spcAft>
                <a:spcPct val="0"/>
              </a:spcAft>
              <a:buFontTx/>
              <a:buNone/>
            </a:pPr>
            <a:r>
              <a:rPr lang="en-US" altLang="it-IT" sz="2800" dirty="0">
                <a:solidFill>
                  <a:srgbClr val="000000"/>
                </a:solidFill>
                <a:latin typeface="+mn-lt"/>
              </a:rPr>
              <a:t>Is the temperature increase significant?</a:t>
            </a:r>
            <a:endParaRPr lang="it-IT" altLang="it-IT" sz="2800" dirty="0">
              <a:solidFill>
                <a:srgbClr val="000000"/>
              </a:solidFill>
              <a:latin typeface="+mn-lt"/>
            </a:endParaRPr>
          </a:p>
        </p:txBody>
      </p:sp>
      <p:sp>
        <p:nvSpPr>
          <p:cNvPr id="12" name="Rectangle 11"/>
          <p:cNvSpPr>
            <a:spLocks noChangeArrowheads="1"/>
          </p:cNvSpPr>
          <p:nvPr/>
        </p:nvSpPr>
        <p:spPr bwMode="auto">
          <a:xfrm>
            <a:off x="1991036" y="4781393"/>
            <a:ext cx="55050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800" dirty="0">
                <a:solidFill>
                  <a:srgbClr val="000000"/>
                </a:solidFill>
                <a:latin typeface="+mn-lt"/>
              </a:rPr>
              <a:t>(38.2±0.01) ̊C            (38.4 ±0.01) ̊C</a:t>
            </a:r>
          </a:p>
        </p:txBody>
      </p:sp>
      <p:sp>
        <p:nvSpPr>
          <p:cNvPr id="13" name="Rectangle 12"/>
          <p:cNvSpPr>
            <a:spLocks noChangeArrowheads="1"/>
          </p:cNvSpPr>
          <p:nvPr/>
        </p:nvSpPr>
        <p:spPr bwMode="auto">
          <a:xfrm>
            <a:off x="1973573" y="2616498"/>
            <a:ext cx="52213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800" dirty="0">
                <a:solidFill>
                  <a:srgbClr val="000000"/>
                </a:solidFill>
                <a:latin typeface="+mn-lt"/>
              </a:rPr>
              <a:t>(38.2±0.5) ̊C             (38.4 ±0.5) ̊C</a:t>
            </a:r>
          </a:p>
        </p:txBody>
      </p:sp>
      <p:sp>
        <p:nvSpPr>
          <p:cNvPr id="14" name="Rectangle 13"/>
          <p:cNvSpPr>
            <a:spLocks noChangeArrowheads="1"/>
          </p:cNvSpPr>
          <p:nvPr/>
        </p:nvSpPr>
        <p:spPr bwMode="auto">
          <a:xfrm>
            <a:off x="7546336" y="4806460"/>
            <a:ext cx="16706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800" dirty="0" err="1">
                <a:solidFill>
                  <a:srgbClr val="C00000"/>
                </a:solidFill>
                <a:latin typeface="+mn-lt"/>
              </a:rPr>
              <a:t>significant</a:t>
            </a:r>
            <a:endParaRPr lang="it-IT" altLang="it-IT" sz="2800" dirty="0">
              <a:solidFill>
                <a:srgbClr val="C00000"/>
              </a:solidFill>
              <a:latin typeface="+mn-lt"/>
            </a:endParaRPr>
          </a:p>
        </p:txBody>
      </p:sp>
      <p:sp>
        <p:nvSpPr>
          <p:cNvPr id="15" name="Rectangle 14"/>
          <p:cNvSpPr>
            <a:spLocks noChangeArrowheads="1"/>
          </p:cNvSpPr>
          <p:nvPr/>
        </p:nvSpPr>
        <p:spPr bwMode="auto">
          <a:xfrm>
            <a:off x="7499316" y="2627968"/>
            <a:ext cx="22509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800" dirty="0" err="1">
                <a:solidFill>
                  <a:srgbClr val="C00000"/>
                </a:solidFill>
                <a:latin typeface="+mn-lt"/>
              </a:rPr>
              <a:t>not</a:t>
            </a:r>
            <a:r>
              <a:rPr lang="it-IT" altLang="it-IT" sz="2800" dirty="0">
                <a:solidFill>
                  <a:srgbClr val="C00000"/>
                </a:solidFill>
                <a:latin typeface="+mn-lt"/>
              </a:rPr>
              <a:t> </a:t>
            </a:r>
            <a:r>
              <a:rPr lang="it-IT" altLang="it-IT" sz="2800" dirty="0" err="1">
                <a:solidFill>
                  <a:srgbClr val="C00000"/>
                </a:solidFill>
                <a:latin typeface="+mn-lt"/>
              </a:rPr>
              <a:t>significant</a:t>
            </a:r>
            <a:endParaRPr lang="it-IT" altLang="it-IT" sz="2800" dirty="0">
              <a:solidFill>
                <a:srgbClr val="C00000"/>
              </a:solidFill>
              <a:latin typeface="+mn-lt"/>
            </a:endParaRPr>
          </a:p>
        </p:txBody>
      </p:sp>
      <p:pic>
        <p:nvPicPr>
          <p:cNvPr id="60427" name="Picture 16" descr="http://johnstondemocrats.com/wp-content/uploads/2013/07/question_marks_bubbling_hg_clr.gif"/>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932" y="-148430"/>
            <a:ext cx="2284413" cy="249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a:spLocks noChangeArrowheads="1"/>
          </p:cNvSpPr>
          <p:nvPr/>
        </p:nvSpPr>
        <p:spPr bwMode="auto">
          <a:xfrm>
            <a:off x="7546336" y="3429000"/>
            <a:ext cx="415217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algn="just" eaLnBrk="1" fontAlgn="base" hangingPunct="1">
              <a:spcBef>
                <a:spcPct val="0"/>
              </a:spcBef>
              <a:spcAft>
                <a:spcPct val="0"/>
              </a:spcAft>
              <a:buFontTx/>
              <a:buNone/>
            </a:pPr>
            <a:r>
              <a:rPr lang="en-US" altLang="it-IT" sz="2800" dirty="0">
                <a:solidFill>
                  <a:srgbClr val="000000"/>
                </a:solidFill>
                <a:latin typeface="+mn-lt"/>
              </a:rPr>
              <a:t>too much uncertainty makes the result unusable</a:t>
            </a:r>
            <a:endParaRPr lang="it-IT" altLang="it-IT" sz="2800" dirty="0">
              <a:solidFill>
                <a:srgbClr val="000000"/>
              </a:solidFill>
              <a:latin typeface="+mn-lt"/>
            </a:endParaRPr>
          </a:p>
        </p:txBody>
      </p:sp>
      <p:cxnSp>
        <p:nvCxnSpPr>
          <p:cNvPr id="3" name="Straight Connector 2"/>
          <p:cNvCxnSpPr/>
          <p:nvPr/>
        </p:nvCxnSpPr>
        <p:spPr>
          <a:xfrm>
            <a:off x="2057712" y="3911897"/>
            <a:ext cx="1800225"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077137" y="3911897"/>
            <a:ext cx="18002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0432" name="TextBox 3"/>
          <p:cNvSpPr txBox="1">
            <a:spLocks noChangeArrowheads="1"/>
          </p:cNvSpPr>
          <p:nvPr/>
        </p:nvSpPr>
        <p:spPr bwMode="auto">
          <a:xfrm>
            <a:off x="1670009" y="3983335"/>
            <a:ext cx="824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800" dirty="0">
                <a:solidFill>
                  <a:srgbClr val="000000"/>
                </a:solidFill>
                <a:latin typeface="+mn-lt"/>
              </a:rPr>
              <a:t>37.7</a:t>
            </a:r>
          </a:p>
        </p:txBody>
      </p:sp>
      <p:sp>
        <p:nvSpPr>
          <p:cNvPr id="60433" name="TextBox 19"/>
          <p:cNvSpPr txBox="1">
            <a:spLocks noChangeArrowheads="1"/>
          </p:cNvSpPr>
          <p:nvPr/>
        </p:nvSpPr>
        <p:spPr bwMode="auto">
          <a:xfrm>
            <a:off x="3489636" y="3983335"/>
            <a:ext cx="824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800">
                <a:solidFill>
                  <a:srgbClr val="000000"/>
                </a:solidFill>
                <a:latin typeface="+mn-lt"/>
              </a:rPr>
              <a:t>38.7</a:t>
            </a:r>
          </a:p>
        </p:txBody>
      </p:sp>
      <p:sp>
        <p:nvSpPr>
          <p:cNvPr id="60434" name="TextBox 20"/>
          <p:cNvSpPr txBox="1">
            <a:spLocks noChangeArrowheads="1"/>
          </p:cNvSpPr>
          <p:nvPr/>
        </p:nvSpPr>
        <p:spPr bwMode="auto">
          <a:xfrm>
            <a:off x="4710424" y="3994448"/>
            <a:ext cx="824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800">
                <a:solidFill>
                  <a:srgbClr val="000000"/>
                </a:solidFill>
                <a:latin typeface="+mn-lt"/>
              </a:rPr>
              <a:t>37.9</a:t>
            </a:r>
          </a:p>
        </p:txBody>
      </p:sp>
      <p:sp>
        <p:nvSpPr>
          <p:cNvPr id="60435" name="TextBox 21"/>
          <p:cNvSpPr txBox="1">
            <a:spLocks noChangeArrowheads="1"/>
          </p:cNvSpPr>
          <p:nvPr/>
        </p:nvSpPr>
        <p:spPr bwMode="auto">
          <a:xfrm>
            <a:off x="6343960" y="3976202"/>
            <a:ext cx="824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800" dirty="0">
                <a:solidFill>
                  <a:srgbClr val="000000"/>
                </a:solidFill>
                <a:latin typeface="+mn-lt"/>
              </a:rPr>
              <a:t>38.9</a:t>
            </a:r>
          </a:p>
        </p:txBody>
      </p:sp>
      <p:sp>
        <p:nvSpPr>
          <p:cNvPr id="60436" name="TextBox 22"/>
          <p:cNvSpPr txBox="1">
            <a:spLocks noChangeArrowheads="1"/>
          </p:cNvSpPr>
          <p:nvPr/>
        </p:nvSpPr>
        <p:spPr bwMode="auto">
          <a:xfrm>
            <a:off x="2589524" y="3273722"/>
            <a:ext cx="824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800">
                <a:solidFill>
                  <a:srgbClr val="000000"/>
                </a:solidFill>
                <a:latin typeface="+mn-lt"/>
              </a:rPr>
              <a:t>38.2</a:t>
            </a:r>
          </a:p>
        </p:txBody>
      </p:sp>
      <p:sp>
        <p:nvSpPr>
          <p:cNvPr id="60437" name="TextBox 23"/>
          <p:cNvSpPr txBox="1">
            <a:spLocks noChangeArrowheads="1"/>
          </p:cNvSpPr>
          <p:nvPr/>
        </p:nvSpPr>
        <p:spPr bwMode="auto">
          <a:xfrm>
            <a:off x="5610537" y="3299122"/>
            <a:ext cx="824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800">
                <a:solidFill>
                  <a:srgbClr val="000000"/>
                </a:solidFill>
                <a:latin typeface="+mn-lt"/>
              </a:rPr>
              <a:t>38.4</a:t>
            </a:r>
          </a:p>
        </p:txBody>
      </p:sp>
      <p:cxnSp>
        <p:nvCxnSpPr>
          <p:cNvPr id="6" name="Straight Connector 5"/>
          <p:cNvCxnSpPr/>
          <p:nvPr/>
        </p:nvCxnSpPr>
        <p:spPr>
          <a:xfrm>
            <a:off x="2930836" y="3749972"/>
            <a:ext cx="0" cy="32385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977248" y="3749972"/>
            <a:ext cx="0" cy="32385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2098986" y="5829143"/>
            <a:ext cx="1800225"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972110" y="5667218"/>
            <a:ext cx="0" cy="32385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159686" y="5829143"/>
            <a:ext cx="1800225"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032810" y="5667218"/>
            <a:ext cx="0" cy="32385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0444" name="TextBox 30"/>
          <p:cNvSpPr txBox="1">
            <a:spLocks noChangeArrowheads="1"/>
          </p:cNvSpPr>
          <p:nvPr/>
        </p:nvSpPr>
        <p:spPr bwMode="auto">
          <a:xfrm>
            <a:off x="5664511" y="5213193"/>
            <a:ext cx="824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800">
                <a:solidFill>
                  <a:srgbClr val="000000"/>
                </a:solidFill>
                <a:latin typeface="+mn-lt"/>
              </a:rPr>
              <a:t>38.4</a:t>
            </a:r>
          </a:p>
        </p:txBody>
      </p:sp>
      <p:sp>
        <p:nvSpPr>
          <p:cNvPr id="60445" name="TextBox 31"/>
          <p:cNvSpPr txBox="1">
            <a:spLocks noChangeArrowheads="1"/>
          </p:cNvSpPr>
          <p:nvPr/>
        </p:nvSpPr>
        <p:spPr bwMode="auto">
          <a:xfrm>
            <a:off x="2667311" y="5262406"/>
            <a:ext cx="824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800">
                <a:solidFill>
                  <a:srgbClr val="000000"/>
                </a:solidFill>
                <a:latin typeface="+mn-lt"/>
              </a:rPr>
              <a:t>38.2</a:t>
            </a:r>
          </a:p>
        </p:txBody>
      </p:sp>
      <p:sp>
        <p:nvSpPr>
          <p:cNvPr id="60446" name="TextBox 32"/>
          <p:cNvSpPr txBox="1">
            <a:spLocks noChangeArrowheads="1"/>
          </p:cNvSpPr>
          <p:nvPr/>
        </p:nvSpPr>
        <p:spPr bwMode="auto">
          <a:xfrm>
            <a:off x="1689411" y="5829144"/>
            <a:ext cx="1007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800">
                <a:solidFill>
                  <a:srgbClr val="000000"/>
                </a:solidFill>
                <a:latin typeface="+mn-lt"/>
              </a:rPr>
              <a:t>38.19</a:t>
            </a:r>
          </a:p>
        </p:txBody>
      </p:sp>
      <p:sp>
        <p:nvSpPr>
          <p:cNvPr id="60447" name="TextBox 33"/>
          <p:cNvSpPr txBox="1">
            <a:spLocks noChangeArrowheads="1"/>
          </p:cNvSpPr>
          <p:nvPr/>
        </p:nvSpPr>
        <p:spPr bwMode="auto">
          <a:xfrm>
            <a:off x="3353111" y="5840256"/>
            <a:ext cx="1007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800">
                <a:solidFill>
                  <a:srgbClr val="000000"/>
                </a:solidFill>
                <a:latin typeface="+mn-lt"/>
              </a:rPr>
              <a:t>38.21</a:t>
            </a:r>
          </a:p>
        </p:txBody>
      </p:sp>
      <p:sp>
        <p:nvSpPr>
          <p:cNvPr id="60448" name="TextBox 34"/>
          <p:cNvSpPr txBox="1">
            <a:spLocks noChangeArrowheads="1"/>
          </p:cNvSpPr>
          <p:nvPr/>
        </p:nvSpPr>
        <p:spPr bwMode="auto">
          <a:xfrm>
            <a:off x="4731060" y="5829144"/>
            <a:ext cx="1007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800">
                <a:solidFill>
                  <a:srgbClr val="000000"/>
                </a:solidFill>
                <a:latin typeface="+mn-lt"/>
              </a:rPr>
              <a:t>38.39</a:t>
            </a:r>
          </a:p>
        </p:txBody>
      </p:sp>
      <p:sp>
        <p:nvSpPr>
          <p:cNvPr id="60449" name="TextBox 35"/>
          <p:cNvSpPr txBox="1">
            <a:spLocks noChangeArrowheads="1"/>
          </p:cNvSpPr>
          <p:nvPr/>
        </p:nvSpPr>
        <p:spPr bwMode="auto">
          <a:xfrm>
            <a:off x="6574149" y="5848194"/>
            <a:ext cx="1007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800">
                <a:solidFill>
                  <a:srgbClr val="000000"/>
                </a:solidFill>
                <a:latin typeface="+mn-lt"/>
              </a:rPr>
              <a:t>38.41</a:t>
            </a:r>
          </a:p>
        </p:txBody>
      </p:sp>
      <p:sp>
        <p:nvSpPr>
          <p:cNvPr id="2" name="Rectangle 4">
            <a:extLst>
              <a:ext uri="{FF2B5EF4-FFF2-40B4-BE49-F238E27FC236}">
                <a16:creationId xmlns:a16="http://schemas.microsoft.com/office/drawing/2014/main" id="{59B7241A-D619-5C63-04A0-ECC154E19D97}"/>
              </a:ext>
            </a:extLst>
          </p:cNvPr>
          <p:cNvSpPr>
            <a:spLocks noChangeArrowheads="1"/>
          </p:cNvSpPr>
          <p:nvPr/>
        </p:nvSpPr>
        <p:spPr bwMode="auto">
          <a:xfrm>
            <a:off x="3087466" y="619683"/>
            <a:ext cx="54425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eaLnBrk="1" fontAlgn="base" hangingPunct="1">
              <a:spcBef>
                <a:spcPct val="0"/>
              </a:spcBef>
              <a:spcAft>
                <a:spcPct val="0"/>
              </a:spcAft>
              <a:buFontTx/>
              <a:buNone/>
            </a:pPr>
            <a:r>
              <a:rPr lang="it-IT" altLang="it-IT" sz="2800" dirty="0">
                <a:solidFill>
                  <a:srgbClr val="FF0000"/>
                </a:solidFill>
                <a:latin typeface="+mn-lt"/>
              </a:rPr>
              <a:t>SIGNIFICANCE OF A MEASUREMENT</a:t>
            </a:r>
            <a:endParaRPr lang="it-IT" altLang="it-IT" sz="2800" dirty="0">
              <a:solidFill>
                <a:srgbClr val="000000"/>
              </a:solidFill>
              <a:latin typeface="+mn-lt"/>
            </a:endParaRPr>
          </a:p>
        </p:txBody>
      </p:sp>
      <p:sp>
        <p:nvSpPr>
          <p:cNvPr id="4" name="Rectangle 9">
            <a:extLst>
              <a:ext uri="{FF2B5EF4-FFF2-40B4-BE49-F238E27FC236}">
                <a16:creationId xmlns:a16="http://schemas.microsoft.com/office/drawing/2014/main" id="{B1F954B7-A920-6F02-0E16-565BBA3FE50E}"/>
              </a:ext>
            </a:extLst>
          </p:cNvPr>
          <p:cNvSpPr>
            <a:spLocks noChangeArrowheads="1"/>
          </p:cNvSpPr>
          <p:nvPr/>
        </p:nvSpPr>
        <p:spPr bwMode="auto">
          <a:xfrm>
            <a:off x="6990905" y="-2283"/>
            <a:ext cx="5117940" cy="646331"/>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p>
            <a:pPr fontAlgn="base">
              <a:spcBef>
                <a:spcPct val="0"/>
              </a:spcBef>
              <a:spcAft>
                <a:spcPct val="0"/>
              </a:spcAft>
              <a:defRPr/>
            </a:pPr>
            <a:r>
              <a:rPr lang="it-IT" sz="3600" b="1" dirty="0" err="1">
                <a:solidFill>
                  <a:srgbClr val="FFFFFF"/>
                </a:solidFill>
                <a:ea typeface="ＭＳ Ｐゴシック" charset="0"/>
              </a:rPr>
              <a:t>Why</a:t>
            </a:r>
            <a:r>
              <a:rPr lang="it-IT" sz="3600" b="1" dirty="0">
                <a:solidFill>
                  <a:srgbClr val="FFFFFF"/>
                </a:solidFill>
                <a:ea typeface="ＭＳ Ｐゴシック" charset="0"/>
              </a:rPr>
              <a:t> </a:t>
            </a:r>
            <a:r>
              <a:rPr lang="it-IT" sz="3600" b="1" dirty="0" err="1">
                <a:solidFill>
                  <a:srgbClr val="FFFFFF"/>
                </a:solidFill>
                <a:ea typeface="ＭＳ Ｐゴシック" charset="0"/>
              </a:rPr>
              <a:t>evaluate</a:t>
            </a:r>
            <a:r>
              <a:rPr lang="it-IT" sz="3600" b="1" dirty="0">
                <a:solidFill>
                  <a:srgbClr val="FFFFFF"/>
                </a:solidFill>
                <a:ea typeface="ＭＳ Ｐゴシック" charset="0"/>
              </a:rPr>
              <a:t> </a:t>
            </a:r>
            <a:r>
              <a:rPr lang="it-IT" sz="3600" b="1" dirty="0" err="1">
                <a:solidFill>
                  <a:srgbClr val="FFFFFF"/>
                </a:solidFill>
                <a:ea typeface="ＭＳ Ｐゴシック" charset="0"/>
              </a:rPr>
              <a:t>uncertainty</a:t>
            </a:r>
            <a:endParaRPr lang="it-IT" sz="3600" b="1" dirty="0">
              <a:solidFill>
                <a:srgbClr val="FFFFFF"/>
              </a:solidFill>
              <a:ea typeface="ＭＳ Ｐゴシック" charset="0"/>
            </a:endParaRPr>
          </a:p>
        </p:txBody>
      </p:sp>
    </p:spTree>
    <p:extLst>
      <p:ext uri="{BB962C8B-B14F-4D97-AF65-F5344CB8AC3E}">
        <p14:creationId xmlns:p14="http://schemas.microsoft.com/office/powerpoint/2010/main" val="40940112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P spid="13" grpId="0" autoUpdateAnimBg="0"/>
      <p:bldP spid="14" grpId="0" autoUpdateAnimBg="0"/>
      <p:bldP spid="15" grpId="0" autoUpdateAnimBg="0"/>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87368-E1A0-9B6E-DA53-E4A10592AA0D}"/>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3E84B5E4-95A1-B628-4DA8-E0F5E3BF25F3}"/>
              </a:ext>
            </a:extLst>
          </p:cNvPr>
          <p:cNvSpPr>
            <a:spLocks noGrp="1"/>
          </p:cNvSpPr>
          <p:nvPr>
            <p:ph idx="1"/>
          </p:nvPr>
        </p:nvSpPr>
        <p:spPr>
          <a:xfrm>
            <a:off x="7661708" y="1845734"/>
            <a:ext cx="4168342" cy="4023360"/>
          </a:xfrm>
        </p:spPr>
        <p:txBody>
          <a:bodyPr>
            <a:normAutofit/>
          </a:bodyPr>
          <a:lstStyle/>
          <a:p>
            <a:r>
              <a:rPr lang="en-US" sz="2000" dirty="0"/>
              <a:t>ADDL = atmosphere dry–clear and dry leaf,</a:t>
            </a:r>
          </a:p>
          <a:p>
            <a:r>
              <a:rPr lang="en-US" sz="2000" dirty="0"/>
              <a:t>ADFL = atmosphere dry–clear and fresh leaf </a:t>
            </a:r>
          </a:p>
          <a:p>
            <a:r>
              <a:rPr lang="it-IT" sz="2000" dirty="0"/>
              <a:t>AHDL = </a:t>
            </a:r>
            <a:r>
              <a:rPr lang="en-US" sz="2000" dirty="0"/>
              <a:t>atmosphere </a:t>
            </a:r>
            <a:r>
              <a:rPr lang="it-IT" sz="2000" dirty="0" err="1"/>
              <a:t>humid</a:t>
            </a:r>
            <a:r>
              <a:rPr lang="it-IT" sz="2000" dirty="0"/>
              <a:t>–</a:t>
            </a:r>
            <a:r>
              <a:rPr lang="it-IT" sz="2000" dirty="0" err="1"/>
              <a:t>hazy</a:t>
            </a:r>
            <a:r>
              <a:rPr lang="it-IT" sz="2000" dirty="0"/>
              <a:t> and dry </a:t>
            </a:r>
            <a:r>
              <a:rPr lang="it-IT" sz="2000" dirty="0" err="1"/>
              <a:t>leaf</a:t>
            </a:r>
            <a:r>
              <a:rPr lang="it-IT" sz="2000" dirty="0"/>
              <a:t>, </a:t>
            </a:r>
          </a:p>
          <a:p>
            <a:r>
              <a:rPr lang="it-IT" sz="2000" dirty="0"/>
              <a:t>AHFL = </a:t>
            </a:r>
            <a:r>
              <a:rPr lang="it-IT" sz="2000" dirty="0" err="1"/>
              <a:t>atmosphere</a:t>
            </a:r>
            <a:r>
              <a:rPr lang="it-IT" sz="2000" dirty="0"/>
              <a:t> </a:t>
            </a:r>
            <a:r>
              <a:rPr lang="it-IT" sz="2000" dirty="0" err="1"/>
              <a:t>humid</a:t>
            </a:r>
            <a:r>
              <a:rPr lang="it-IT" sz="2000" dirty="0"/>
              <a:t>–</a:t>
            </a:r>
            <a:r>
              <a:rPr lang="it-IT" sz="2000" dirty="0" err="1"/>
              <a:t>hazy</a:t>
            </a:r>
            <a:r>
              <a:rPr lang="it-IT" sz="2000" dirty="0"/>
              <a:t> and </a:t>
            </a:r>
            <a:r>
              <a:rPr lang="it-IT" sz="2000" dirty="0" err="1"/>
              <a:t>fresh</a:t>
            </a:r>
            <a:r>
              <a:rPr lang="it-IT" sz="2000" dirty="0"/>
              <a:t> </a:t>
            </a:r>
            <a:r>
              <a:rPr lang="it-IT" sz="2000" dirty="0" err="1"/>
              <a:t>leaf</a:t>
            </a:r>
            <a:r>
              <a:rPr lang="it-IT" sz="2000" dirty="0"/>
              <a:t>,</a:t>
            </a:r>
          </a:p>
          <a:p>
            <a:r>
              <a:rPr lang="it-IT" sz="2000" dirty="0"/>
              <a:t>AMDL= </a:t>
            </a:r>
            <a:r>
              <a:rPr lang="it-IT" sz="2000" dirty="0" err="1"/>
              <a:t>atmosphere</a:t>
            </a:r>
            <a:r>
              <a:rPr lang="it-IT" sz="2000" dirty="0"/>
              <a:t> </a:t>
            </a:r>
            <a:r>
              <a:rPr lang="en-US" sz="2000" dirty="0"/>
              <a:t>mixed for dry leaf</a:t>
            </a:r>
          </a:p>
          <a:p>
            <a:r>
              <a:rPr lang="en-US" sz="2000" dirty="0"/>
              <a:t>AMFL = atmosphere mixed for fresh leaf (AMFL).</a:t>
            </a:r>
            <a:endParaRPr lang="it-IT" sz="2000" dirty="0"/>
          </a:p>
        </p:txBody>
      </p:sp>
      <p:sp>
        <p:nvSpPr>
          <p:cNvPr id="4" name="Segnaposto data 3">
            <a:extLst>
              <a:ext uri="{FF2B5EF4-FFF2-40B4-BE49-F238E27FC236}">
                <a16:creationId xmlns:a16="http://schemas.microsoft.com/office/drawing/2014/main" id="{C86DCA80-26E1-3B61-CA8B-F8C6C448400B}"/>
              </a:ext>
            </a:extLst>
          </p:cNvPr>
          <p:cNvSpPr>
            <a:spLocks noGrp="1"/>
          </p:cNvSpPr>
          <p:nvPr>
            <p:ph type="dt" sz="half" idx="10"/>
          </p:nvPr>
        </p:nvSpPr>
        <p:spPr/>
        <p:txBody>
          <a:bodyPr/>
          <a:lstStyle/>
          <a:p>
            <a:fld id="{990FDBB6-0398-4F89-A165-9552160E5928}" type="datetime1">
              <a:rPr lang="en-US" smtClean="0"/>
              <a:t>10/18/2025</a:t>
            </a:fld>
            <a:endParaRPr lang="en-US"/>
          </a:p>
        </p:txBody>
      </p:sp>
      <p:sp>
        <p:nvSpPr>
          <p:cNvPr id="5" name="Segnaposto numero diapositiva 4">
            <a:extLst>
              <a:ext uri="{FF2B5EF4-FFF2-40B4-BE49-F238E27FC236}">
                <a16:creationId xmlns:a16="http://schemas.microsoft.com/office/drawing/2014/main" id="{6A693211-E28E-2834-8050-B9858E1AE624}"/>
              </a:ext>
            </a:extLst>
          </p:cNvPr>
          <p:cNvSpPr>
            <a:spLocks noGrp="1"/>
          </p:cNvSpPr>
          <p:nvPr>
            <p:ph type="sldNum" sz="quarter" idx="12"/>
          </p:nvPr>
        </p:nvSpPr>
        <p:spPr/>
        <p:txBody>
          <a:bodyPr/>
          <a:lstStyle/>
          <a:p>
            <a:fld id="{A172D096-160C-4799-B4ED-0E005C07B97F}" type="slidenum">
              <a:rPr lang="en-US" smtClean="0"/>
              <a:t>35</a:t>
            </a:fld>
            <a:endParaRPr lang="en-US"/>
          </a:p>
        </p:txBody>
      </p:sp>
      <p:pic>
        <p:nvPicPr>
          <p:cNvPr id="7" name="Immagine 6">
            <a:extLst>
              <a:ext uri="{FF2B5EF4-FFF2-40B4-BE49-F238E27FC236}">
                <a16:creationId xmlns:a16="http://schemas.microsoft.com/office/drawing/2014/main" id="{D174BFA5-6CA9-7BDC-9E27-6AF3868A07EC}"/>
              </a:ext>
            </a:extLst>
          </p:cNvPr>
          <p:cNvPicPr>
            <a:picLocks noChangeAspect="1"/>
          </p:cNvPicPr>
          <p:nvPr/>
        </p:nvPicPr>
        <p:blipFill>
          <a:blip r:embed="rId3"/>
          <a:stretch>
            <a:fillRect/>
          </a:stretch>
        </p:blipFill>
        <p:spPr>
          <a:xfrm>
            <a:off x="225203" y="1845734"/>
            <a:ext cx="7336626" cy="4330871"/>
          </a:xfrm>
          <a:prstGeom prst="rect">
            <a:avLst/>
          </a:prstGeom>
        </p:spPr>
      </p:pic>
      <p:pic>
        <p:nvPicPr>
          <p:cNvPr id="8" name="Immagine 7">
            <a:extLst>
              <a:ext uri="{FF2B5EF4-FFF2-40B4-BE49-F238E27FC236}">
                <a16:creationId xmlns:a16="http://schemas.microsoft.com/office/drawing/2014/main" id="{D40DD244-6AF8-283D-05A6-FC16EF052F6B}"/>
              </a:ext>
            </a:extLst>
          </p:cNvPr>
          <p:cNvPicPr>
            <a:picLocks noChangeAspect="1"/>
          </p:cNvPicPr>
          <p:nvPr/>
        </p:nvPicPr>
        <p:blipFill>
          <a:blip r:embed="rId4"/>
          <a:stretch>
            <a:fillRect/>
          </a:stretch>
        </p:blipFill>
        <p:spPr>
          <a:xfrm>
            <a:off x="2511162" y="-18013"/>
            <a:ext cx="7022480" cy="1690313"/>
          </a:xfrm>
          <a:prstGeom prst="rect">
            <a:avLst/>
          </a:prstGeom>
        </p:spPr>
      </p:pic>
      <p:sp>
        <p:nvSpPr>
          <p:cNvPr id="9" name="CasellaDiTesto 8">
            <a:extLst>
              <a:ext uri="{FF2B5EF4-FFF2-40B4-BE49-F238E27FC236}">
                <a16:creationId xmlns:a16="http://schemas.microsoft.com/office/drawing/2014/main" id="{5BEF2745-B96C-0E43-0C5F-B3C011DEF8E8}"/>
              </a:ext>
            </a:extLst>
          </p:cNvPr>
          <p:cNvSpPr txBox="1"/>
          <p:nvPr/>
        </p:nvSpPr>
        <p:spPr>
          <a:xfrm>
            <a:off x="1252828" y="6416720"/>
            <a:ext cx="10358327" cy="461665"/>
          </a:xfrm>
          <a:prstGeom prst="rect">
            <a:avLst/>
          </a:prstGeom>
          <a:noFill/>
        </p:spPr>
        <p:txBody>
          <a:bodyPr wrap="square">
            <a:spAutoFit/>
          </a:bodyPr>
          <a:lstStyle/>
          <a:p>
            <a:r>
              <a:rPr lang="it-IT" sz="1200" b="0" i="0" dirty="0" err="1">
                <a:solidFill>
                  <a:srgbClr val="222222"/>
                </a:solidFill>
                <a:effectLst/>
                <a:latin typeface="Helvetica Neue"/>
              </a:rPr>
              <a:t>Khalesi</a:t>
            </a:r>
            <a:r>
              <a:rPr lang="it-IT" sz="1200" b="0" i="0" dirty="0">
                <a:solidFill>
                  <a:srgbClr val="222222"/>
                </a:solidFill>
                <a:effectLst/>
                <a:latin typeface="Helvetica Neue"/>
              </a:rPr>
              <a:t>, F.; Ahmed, I.; Daponte, P.; Picariello, F.; De Vito, L.; Tudosa, I. The </a:t>
            </a:r>
            <a:r>
              <a:rPr lang="it-IT" sz="1200" b="0" i="0" dirty="0" err="1">
                <a:solidFill>
                  <a:srgbClr val="222222"/>
                </a:solidFill>
                <a:effectLst/>
                <a:latin typeface="Helvetica Neue"/>
              </a:rPr>
              <a:t>Uncertainty</a:t>
            </a:r>
            <a:r>
              <a:rPr lang="it-IT" sz="1200" b="0" i="0" dirty="0">
                <a:solidFill>
                  <a:srgbClr val="222222"/>
                </a:solidFill>
                <a:effectLst/>
                <a:latin typeface="Helvetica Neue"/>
              </a:rPr>
              <a:t> </a:t>
            </a:r>
            <a:r>
              <a:rPr lang="it-IT" sz="1200" b="0" i="0" dirty="0" err="1">
                <a:solidFill>
                  <a:srgbClr val="222222"/>
                </a:solidFill>
                <a:effectLst/>
                <a:latin typeface="Helvetica Neue"/>
              </a:rPr>
              <a:t>Assessment</a:t>
            </a:r>
            <a:r>
              <a:rPr lang="it-IT" sz="1200" b="0" i="0" dirty="0">
                <a:solidFill>
                  <a:srgbClr val="222222"/>
                </a:solidFill>
                <a:effectLst/>
                <a:latin typeface="Helvetica Neue"/>
              </a:rPr>
              <a:t> by the Monte Carlo Analysis of NDVI </a:t>
            </a:r>
            <a:r>
              <a:rPr lang="it-IT" sz="1200" b="0" i="0" dirty="0" err="1">
                <a:solidFill>
                  <a:srgbClr val="222222"/>
                </a:solidFill>
                <a:effectLst/>
                <a:latin typeface="Helvetica Neue"/>
              </a:rPr>
              <a:t>Measurements</a:t>
            </a:r>
            <a:r>
              <a:rPr lang="it-IT" sz="1200" b="0" i="0" dirty="0">
                <a:solidFill>
                  <a:srgbClr val="222222"/>
                </a:solidFill>
                <a:effectLst/>
                <a:latin typeface="Helvetica Neue"/>
              </a:rPr>
              <a:t> </a:t>
            </a:r>
            <a:r>
              <a:rPr lang="it-IT" sz="1200" b="0" i="0" dirty="0" err="1">
                <a:solidFill>
                  <a:srgbClr val="222222"/>
                </a:solidFill>
                <a:effectLst/>
                <a:latin typeface="Helvetica Neue"/>
              </a:rPr>
              <a:t>Based</a:t>
            </a:r>
            <a:r>
              <a:rPr lang="it-IT" sz="1200" b="0" i="0" dirty="0">
                <a:solidFill>
                  <a:srgbClr val="222222"/>
                </a:solidFill>
                <a:effectLst/>
                <a:latin typeface="Helvetica Neue"/>
              </a:rPr>
              <a:t> on </a:t>
            </a:r>
            <a:r>
              <a:rPr lang="it-IT" sz="1200" b="0" i="0" dirty="0" err="1">
                <a:solidFill>
                  <a:srgbClr val="222222"/>
                </a:solidFill>
                <a:effectLst/>
                <a:latin typeface="Helvetica Neue"/>
              </a:rPr>
              <a:t>Multispectral</a:t>
            </a:r>
            <a:r>
              <a:rPr lang="it-IT" sz="1200" b="0" i="0" dirty="0">
                <a:solidFill>
                  <a:srgbClr val="222222"/>
                </a:solidFill>
                <a:effectLst/>
                <a:latin typeface="Helvetica Neue"/>
              </a:rPr>
              <a:t> UAV </a:t>
            </a:r>
            <a:r>
              <a:rPr lang="it-IT" sz="1200" b="0" i="0" dirty="0" err="1">
                <a:solidFill>
                  <a:srgbClr val="222222"/>
                </a:solidFill>
                <a:effectLst/>
                <a:latin typeface="Helvetica Neue"/>
              </a:rPr>
              <a:t>Imagery</a:t>
            </a:r>
            <a:r>
              <a:rPr lang="it-IT" sz="1200" b="0" i="0" dirty="0">
                <a:solidFill>
                  <a:srgbClr val="222222"/>
                </a:solidFill>
                <a:effectLst/>
                <a:latin typeface="Helvetica Neue"/>
              </a:rPr>
              <a:t>. </a:t>
            </a:r>
            <a:r>
              <a:rPr lang="it-IT" sz="1200" b="0" i="1" dirty="0" err="1">
                <a:solidFill>
                  <a:srgbClr val="222222"/>
                </a:solidFill>
                <a:effectLst/>
                <a:latin typeface="Helvetica Neue"/>
              </a:rPr>
              <a:t>Sensors</a:t>
            </a:r>
            <a:r>
              <a:rPr lang="it-IT" sz="1200" b="0" i="0" dirty="0">
                <a:solidFill>
                  <a:srgbClr val="222222"/>
                </a:solidFill>
                <a:effectLst/>
                <a:latin typeface="Helvetica Neue"/>
              </a:rPr>
              <a:t> </a:t>
            </a:r>
            <a:r>
              <a:rPr lang="it-IT" sz="1200" b="1" i="0" dirty="0">
                <a:solidFill>
                  <a:srgbClr val="222222"/>
                </a:solidFill>
                <a:effectLst/>
                <a:latin typeface="Helvetica Neue"/>
              </a:rPr>
              <a:t>2024</a:t>
            </a:r>
            <a:r>
              <a:rPr lang="it-IT" sz="1200" b="0" i="0" dirty="0">
                <a:solidFill>
                  <a:srgbClr val="222222"/>
                </a:solidFill>
                <a:effectLst/>
                <a:latin typeface="Helvetica Neue"/>
              </a:rPr>
              <a:t>, </a:t>
            </a:r>
            <a:r>
              <a:rPr lang="it-IT" sz="1200" b="0" i="1" dirty="0">
                <a:solidFill>
                  <a:srgbClr val="222222"/>
                </a:solidFill>
                <a:effectLst/>
                <a:latin typeface="Helvetica Neue"/>
              </a:rPr>
              <a:t>24</a:t>
            </a:r>
            <a:r>
              <a:rPr lang="it-IT" sz="1200" b="0" i="0" dirty="0">
                <a:solidFill>
                  <a:srgbClr val="222222"/>
                </a:solidFill>
                <a:effectLst/>
                <a:latin typeface="Helvetica Neue"/>
              </a:rPr>
              <a:t>, 2696. https://doi.org/10.3390/s24092696</a:t>
            </a:r>
            <a:endParaRPr lang="it-IT" sz="1200" dirty="0"/>
          </a:p>
        </p:txBody>
      </p:sp>
      <p:sp>
        <p:nvSpPr>
          <p:cNvPr id="10" name="Rettangolo con angoli arrotondati 9">
            <a:extLst>
              <a:ext uri="{FF2B5EF4-FFF2-40B4-BE49-F238E27FC236}">
                <a16:creationId xmlns:a16="http://schemas.microsoft.com/office/drawing/2014/main" id="{328EBA1F-49BC-FA4C-EFC0-6DF105C92CB0}"/>
              </a:ext>
            </a:extLst>
          </p:cNvPr>
          <p:cNvSpPr/>
          <p:nvPr/>
        </p:nvSpPr>
        <p:spPr>
          <a:xfrm>
            <a:off x="396815" y="2553419"/>
            <a:ext cx="2261543" cy="2087592"/>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1" name="Straight Connector 24">
            <a:extLst>
              <a:ext uri="{FF2B5EF4-FFF2-40B4-BE49-F238E27FC236}">
                <a16:creationId xmlns:a16="http://schemas.microsoft.com/office/drawing/2014/main" id="{D559A21F-1A24-1AC2-6F7B-4B7F8A9BA865}"/>
              </a:ext>
            </a:extLst>
          </p:cNvPr>
          <p:cNvCxnSpPr>
            <a:cxnSpLocks/>
          </p:cNvCxnSpPr>
          <p:nvPr/>
        </p:nvCxnSpPr>
        <p:spPr>
          <a:xfrm>
            <a:off x="869613" y="3630316"/>
            <a:ext cx="533400" cy="0"/>
          </a:xfrm>
          <a:prstGeom prst="line">
            <a:avLst/>
          </a:prstGeom>
          <a:ln w="38100">
            <a:solidFill>
              <a:srgbClr val="E43A56"/>
            </a:solidFill>
            <a:headEnd type="triangle" w="med" len="med"/>
            <a:tailEnd type="triangle" w="med" len="med"/>
          </a:ln>
        </p:spPr>
        <p:style>
          <a:lnRef idx="3">
            <a:schemeClr val="accent4"/>
          </a:lnRef>
          <a:fillRef idx="0">
            <a:schemeClr val="accent4"/>
          </a:fillRef>
          <a:effectRef idx="2">
            <a:schemeClr val="accent4"/>
          </a:effectRef>
          <a:fontRef idx="minor">
            <a:schemeClr val="tx1"/>
          </a:fontRef>
        </p:style>
      </p:cxnSp>
      <p:cxnSp>
        <p:nvCxnSpPr>
          <p:cNvPr id="12" name="Straight Connector 29">
            <a:extLst>
              <a:ext uri="{FF2B5EF4-FFF2-40B4-BE49-F238E27FC236}">
                <a16:creationId xmlns:a16="http://schemas.microsoft.com/office/drawing/2014/main" id="{9A5FB630-19A0-EB0E-5642-3F1BD17607DE}"/>
              </a:ext>
            </a:extLst>
          </p:cNvPr>
          <p:cNvCxnSpPr>
            <a:cxnSpLocks/>
          </p:cNvCxnSpPr>
          <p:nvPr/>
        </p:nvCxnSpPr>
        <p:spPr>
          <a:xfrm>
            <a:off x="1403013" y="3277156"/>
            <a:ext cx="533400" cy="0"/>
          </a:xfrm>
          <a:prstGeom prst="line">
            <a:avLst/>
          </a:prstGeom>
          <a:ln w="38100">
            <a:solidFill>
              <a:srgbClr val="E43A56"/>
            </a:solidFill>
            <a:headEnd type="triangle" w="med" len="med"/>
            <a:tailEnd type="triangle" w="med" len="med"/>
          </a:ln>
        </p:spPr>
        <p:style>
          <a:lnRef idx="3">
            <a:schemeClr val="accent4"/>
          </a:lnRef>
          <a:fillRef idx="0">
            <a:schemeClr val="accent4"/>
          </a:fillRef>
          <a:effectRef idx="2">
            <a:schemeClr val="accent4"/>
          </a:effectRef>
          <a:fontRef idx="minor">
            <a:schemeClr val="tx1"/>
          </a:fontRef>
        </p:style>
      </p:cxnSp>
      <p:cxnSp>
        <p:nvCxnSpPr>
          <p:cNvPr id="13" name="Straight Connector 30">
            <a:extLst>
              <a:ext uri="{FF2B5EF4-FFF2-40B4-BE49-F238E27FC236}">
                <a16:creationId xmlns:a16="http://schemas.microsoft.com/office/drawing/2014/main" id="{AF007FB0-39E6-21ED-228F-E07AC7A7D2C4}"/>
              </a:ext>
            </a:extLst>
          </p:cNvPr>
          <p:cNvCxnSpPr>
            <a:cxnSpLocks/>
          </p:cNvCxnSpPr>
          <p:nvPr/>
        </p:nvCxnSpPr>
        <p:spPr>
          <a:xfrm>
            <a:off x="1790363" y="3630316"/>
            <a:ext cx="533400" cy="0"/>
          </a:xfrm>
          <a:prstGeom prst="line">
            <a:avLst/>
          </a:prstGeom>
          <a:ln w="38100">
            <a:solidFill>
              <a:srgbClr val="E43A56"/>
            </a:solidFill>
            <a:headEnd type="triangle" w="med" len="med"/>
            <a:tailEnd type="triangle" w="med" len="med"/>
          </a:ln>
        </p:spPr>
        <p:style>
          <a:lnRef idx="3">
            <a:schemeClr val="accent4"/>
          </a:lnRef>
          <a:fillRef idx="0">
            <a:schemeClr val="accent4"/>
          </a:fillRef>
          <a:effectRef idx="2">
            <a:schemeClr val="accent4"/>
          </a:effectRef>
          <a:fontRef idx="minor">
            <a:schemeClr val="tx1"/>
          </a:fontRef>
        </p:style>
      </p:cxnSp>
      <p:sp>
        <p:nvSpPr>
          <p:cNvPr id="15" name="Rettangolo 14">
            <a:extLst>
              <a:ext uri="{FF2B5EF4-FFF2-40B4-BE49-F238E27FC236}">
                <a16:creationId xmlns:a16="http://schemas.microsoft.com/office/drawing/2014/main" id="{3113FA5A-7FB7-D88B-DAC8-24113ADA93D6}"/>
              </a:ext>
            </a:extLst>
          </p:cNvPr>
          <p:cNvSpPr/>
          <p:nvPr/>
        </p:nvSpPr>
        <p:spPr>
          <a:xfrm>
            <a:off x="1005063" y="4987918"/>
            <a:ext cx="10181874" cy="841779"/>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dirty="0"/>
              <a:t>The </a:t>
            </a:r>
            <a:r>
              <a:rPr lang="it-IT" sz="2400" dirty="0" err="1"/>
              <a:t>threshold</a:t>
            </a:r>
            <a:r>
              <a:rPr lang="it-IT" sz="2400" dirty="0"/>
              <a:t> for </a:t>
            </a:r>
            <a:r>
              <a:rPr lang="it-IT" sz="2400" dirty="0" err="1"/>
              <a:t>distinguishing</a:t>
            </a:r>
            <a:r>
              <a:rPr lang="it-IT" sz="2400" dirty="0"/>
              <a:t> </a:t>
            </a:r>
            <a:r>
              <a:rPr lang="it-IT" sz="2400" dirty="0" err="1"/>
              <a:t>between</a:t>
            </a:r>
            <a:r>
              <a:rPr lang="it-IT" sz="2400" dirty="0"/>
              <a:t> dry and </a:t>
            </a:r>
            <a:r>
              <a:rPr lang="it-IT" sz="2400" dirty="0" err="1"/>
              <a:t>fresh</a:t>
            </a:r>
            <a:r>
              <a:rPr lang="it-IT" sz="2400" dirty="0"/>
              <a:t> </a:t>
            </a:r>
            <a:r>
              <a:rPr lang="it-IT" sz="2400" dirty="0" err="1"/>
              <a:t>leaf</a:t>
            </a:r>
            <a:r>
              <a:rPr lang="it-IT" sz="2400" dirty="0"/>
              <a:t> </a:t>
            </a:r>
            <a:r>
              <a:rPr lang="it-IT" sz="2400" dirty="0" err="1"/>
              <a:t>is</a:t>
            </a:r>
            <a:r>
              <a:rPr lang="it-IT" sz="2400" dirty="0"/>
              <a:t> </a:t>
            </a:r>
            <a:r>
              <a:rPr lang="it-IT" sz="2400" dirty="0" err="1"/>
              <a:t>depending</a:t>
            </a:r>
            <a:r>
              <a:rPr lang="it-IT" sz="2400" dirty="0"/>
              <a:t> on the </a:t>
            </a:r>
            <a:r>
              <a:rPr lang="it-IT" sz="2400" dirty="0" err="1"/>
              <a:t>atmospheric</a:t>
            </a:r>
            <a:r>
              <a:rPr lang="it-IT" sz="2400" dirty="0"/>
              <a:t> </a:t>
            </a:r>
            <a:r>
              <a:rPr lang="it-IT" sz="2400" dirty="0" err="1"/>
              <a:t>conditions</a:t>
            </a:r>
            <a:endParaRPr lang="it-IT" sz="2400" dirty="0"/>
          </a:p>
        </p:txBody>
      </p:sp>
      <p:grpSp>
        <p:nvGrpSpPr>
          <p:cNvPr id="14" name="Gruppo 13">
            <a:extLst>
              <a:ext uri="{FF2B5EF4-FFF2-40B4-BE49-F238E27FC236}">
                <a16:creationId xmlns:a16="http://schemas.microsoft.com/office/drawing/2014/main" id="{4709F9DF-8ED9-EC2A-E271-C8CBE018235B}"/>
              </a:ext>
            </a:extLst>
          </p:cNvPr>
          <p:cNvGrpSpPr/>
          <p:nvPr/>
        </p:nvGrpSpPr>
        <p:grpSpPr>
          <a:xfrm>
            <a:off x="3362633" y="1651507"/>
            <a:ext cx="4199196" cy="1755139"/>
            <a:chOff x="3362633" y="1651507"/>
            <a:chExt cx="4199196" cy="1755139"/>
          </a:xfrm>
        </p:grpSpPr>
        <p:sp>
          <p:nvSpPr>
            <p:cNvPr id="2" name="Rectangle 14">
              <a:extLst>
                <a:ext uri="{FF2B5EF4-FFF2-40B4-BE49-F238E27FC236}">
                  <a16:creationId xmlns:a16="http://schemas.microsoft.com/office/drawing/2014/main" id="{461A28F1-E62C-87C9-3E57-A7516B85FFFD}"/>
                </a:ext>
              </a:extLst>
            </p:cNvPr>
            <p:cNvSpPr>
              <a:spLocks noChangeArrowheads="1"/>
            </p:cNvSpPr>
            <p:nvPr/>
          </p:nvSpPr>
          <p:spPr bwMode="auto">
            <a:xfrm>
              <a:off x="3362633" y="1651507"/>
              <a:ext cx="4152176" cy="523220"/>
            </a:xfrm>
            <a:prstGeom prst="rect">
              <a:avLst/>
            </a:prstGeom>
            <a:solidFill>
              <a:schemeClr val="accent1"/>
            </a:solidFill>
            <a:ln>
              <a:noFill/>
            </a:ln>
          </p:spPr>
          <p:txBody>
            <a:bodyPr wrap="squar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algn="ctr" eaLnBrk="1" fontAlgn="base" hangingPunct="1">
                <a:spcBef>
                  <a:spcPct val="0"/>
                </a:spcBef>
                <a:spcAft>
                  <a:spcPct val="0"/>
                </a:spcAft>
                <a:buFontTx/>
                <a:buNone/>
              </a:pPr>
              <a:r>
                <a:rPr lang="it-IT" altLang="it-IT" sz="2800" dirty="0" err="1">
                  <a:solidFill>
                    <a:srgbClr val="C00000"/>
                  </a:solidFill>
                  <a:latin typeface="+mn-lt"/>
                </a:rPr>
                <a:t>not</a:t>
              </a:r>
              <a:r>
                <a:rPr lang="it-IT" altLang="it-IT" sz="2800" dirty="0">
                  <a:solidFill>
                    <a:srgbClr val="C00000"/>
                  </a:solidFill>
                  <a:latin typeface="+mn-lt"/>
                </a:rPr>
                <a:t> </a:t>
              </a:r>
              <a:r>
                <a:rPr lang="it-IT" altLang="it-IT" sz="2800" dirty="0" err="1">
                  <a:solidFill>
                    <a:srgbClr val="C00000"/>
                  </a:solidFill>
                  <a:latin typeface="+mn-lt"/>
                </a:rPr>
                <a:t>significant</a:t>
              </a:r>
              <a:endParaRPr lang="it-IT" altLang="it-IT" sz="2800" dirty="0">
                <a:solidFill>
                  <a:srgbClr val="C00000"/>
                </a:solidFill>
                <a:latin typeface="+mn-lt"/>
              </a:endParaRPr>
            </a:p>
          </p:txBody>
        </p:sp>
        <p:sp>
          <p:nvSpPr>
            <p:cNvPr id="6" name="Rectangle 17">
              <a:extLst>
                <a:ext uri="{FF2B5EF4-FFF2-40B4-BE49-F238E27FC236}">
                  <a16:creationId xmlns:a16="http://schemas.microsoft.com/office/drawing/2014/main" id="{E77E5623-EF11-EAB5-BF39-6715947FDC80}"/>
                </a:ext>
              </a:extLst>
            </p:cNvPr>
            <p:cNvSpPr>
              <a:spLocks noChangeArrowheads="1"/>
            </p:cNvSpPr>
            <p:nvPr/>
          </p:nvSpPr>
          <p:spPr bwMode="auto">
            <a:xfrm>
              <a:off x="3409653" y="2452539"/>
              <a:ext cx="4152176" cy="954107"/>
            </a:xfrm>
            <a:prstGeom prst="rect">
              <a:avLst/>
            </a:prstGeom>
            <a:solidFill>
              <a:schemeClr val="accent1"/>
            </a:solidFill>
            <a:ln>
              <a:noFill/>
            </a:ln>
          </p:spPr>
          <p:txBody>
            <a:bodyPr wrap="square">
              <a:spAutoFit/>
            </a:bodyPr>
            <a:lstStyle>
              <a:lvl1pPr eaLnBrk="0" hangingPunct="0">
                <a:spcBef>
                  <a:spcPct val="20000"/>
                </a:spcBef>
                <a:buChar char="•"/>
                <a:defRPr sz="3200">
                  <a:solidFill>
                    <a:schemeClr val="tx1"/>
                  </a:solidFill>
                  <a:latin typeface="Arial" pitchFamily="34" charset="0"/>
                  <a:ea typeface="MS PGothic" pitchFamily="34" charset="-128"/>
                </a:defRPr>
              </a:lvl1pPr>
              <a:lvl2pPr marL="742950" indent="-285750" eaLnBrk="0" hangingPunct="0">
                <a:spcBef>
                  <a:spcPct val="20000"/>
                </a:spcBef>
                <a:buChar char="–"/>
                <a:defRPr sz="2800">
                  <a:solidFill>
                    <a:schemeClr val="tx1"/>
                  </a:solidFill>
                  <a:latin typeface="Arial" pitchFamily="34" charset="0"/>
                  <a:ea typeface="MS PGothic" pitchFamily="34" charset="-128"/>
                </a:defRPr>
              </a:lvl2pPr>
              <a:lvl3pPr marL="1143000" indent="-228600" eaLnBrk="0" hangingPunct="0">
                <a:spcBef>
                  <a:spcPct val="20000"/>
                </a:spcBef>
                <a:buChar char="•"/>
                <a:defRPr sz="2400">
                  <a:solidFill>
                    <a:schemeClr val="tx1"/>
                  </a:solidFill>
                  <a:latin typeface="Arial" pitchFamily="34" charset="0"/>
                  <a:ea typeface="MS PGothic" pitchFamily="34" charset="-128"/>
                </a:defRPr>
              </a:lvl3pPr>
              <a:lvl4pPr marL="1600200" indent="-228600" eaLnBrk="0" hangingPunct="0">
                <a:spcBef>
                  <a:spcPct val="20000"/>
                </a:spcBef>
                <a:buChar char="–"/>
                <a:defRPr sz="2000">
                  <a:solidFill>
                    <a:schemeClr val="tx1"/>
                  </a:solidFill>
                  <a:latin typeface="Arial" pitchFamily="34" charset="0"/>
                  <a:ea typeface="MS PGothic" pitchFamily="34" charset="-128"/>
                </a:defRPr>
              </a:lvl4pPr>
              <a:lvl5pPr marL="2057400" indent="-228600" eaLnBrk="0" hangingPunct="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algn="ctr" eaLnBrk="1" fontAlgn="base" hangingPunct="1">
                <a:spcBef>
                  <a:spcPct val="0"/>
                </a:spcBef>
                <a:spcAft>
                  <a:spcPct val="0"/>
                </a:spcAft>
                <a:buFontTx/>
                <a:buNone/>
              </a:pPr>
              <a:r>
                <a:rPr lang="en-US" altLang="it-IT" sz="2800" dirty="0">
                  <a:solidFill>
                    <a:srgbClr val="000000"/>
                  </a:solidFill>
                  <a:latin typeface="+mn-lt"/>
                </a:rPr>
                <a:t>too much uncertainty makes the result unusable</a:t>
              </a:r>
              <a:endParaRPr lang="it-IT" altLang="it-IT" sz="2800" dirty="0">
                <a:solidFill>
                  <a:srgbClr val="000000"/>
                </a:solidFill>
                <a:latin typeface="+mn-lt"/>
              </a:endParaRPr>
            </a:p>
          </p:txBody>
        </p:sp>
      </p:grpSp>
    </p:spTree>
    <p:extLst>
      <p:ext uri="{BB962C8B-B14F-4D97-AF65-F5344CB8AC3E}">
        <p14:creationId xmlns:p14="http://schemas.microsoft.com/office/powerpoint/2010/main" val="281353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60577484-9C94-FDA4-B3D8-36886928E600}"/>
              </a:ext>
            </a:extLst>
          </p:cNvPr>
          <p:cNvSpPr>
            <a:spLocks noGrp="1"/>
          </p:cNvSpPr>
          <p:nvPr>
            <p:ph type="title"/>
          </p:nvPr>
        </p:nvSpPr>
        <p:spPr>
          <a:xfrm>
            <a:off x="1097280" y="286603"/>
            <a:ext cx="10058400" cy="905199"/>
          </a:xfrm>
        </p:spPr>
        <p:txBody>
          <a:bodyPr/>
          <a:lstStyle/>
          <a:p>
            <a:r>
              <a:rPr lang="it-IT" dirty="0" err="1"/>
              <a:t>Radiometric</a:t>
            </a:r>
            <a:r>
              <a:rPr lang="it-IT" dirty="0"/>
              <a:t> </a:t>
            </a:r>
            <a:r>
              <a:rPr lang="it-IT" dirty="0" err="1"/>
              <a:t>compensation</a:t>
            </a:r>
            <a:endParaRPr lang="it-IT" dirty="0"/>
          </a:p>
        </p:txBody>
      </p:sp>
      <p:sp>
        <p:nvSpPr>
          <p:cNvPr id="5" name="Segnaposto contenuto 4">
            <a:extLst>
              <a:ext uri="{FF2B5EF4-FFF2-40B4-BE49-F238E27FC236}">
                <a16:creationId xmlns:a16="http://schemas.microsoft.com/office/drawing/2014/main" id="{572411EC-8D3B-5519-0D57-E3A4DBAEE43D}"/>
              </a:ext>
            </a:extLst>
          </p:cNvPr>
          <p:cNvSpPr>
            <a:spLocks noGrp="1"/>
          </p:cNvSpPr>
          <p:nvPr>
            <p:ph idx="1"/>
          </p:nvPr>
        </p:nvSpPr>
        <p:spPr>
          <a:xfrm>
            <a:off x="225203" y="1845734"/>
            <a:ext cx="11820657" cy="1164594"/>
          </a:xfrm>
        </p:spPr>
        <p:txBody>
          <a:bodyPr>
            <a:normAutofit/>
          </a:bodyPr>
          <a:lstStyle/>
          <a:p>
            <a:pPr algn="ctr"/>
            <a:r>
              <a:rPr lang="it-IT" dirty="0">
                <a:solidFill>
                  <a:srgbClr val="0070C0"/>
                </a:solidFill>
              </a:rPr>
              <a:t>In the UAV-PA case, the </a:t>
            </a:r>
            <a:r>
              <a:rPr lang="it-IT" dirty="0" err="1">
                <a:solidFill>
                  <a:srgbClr val="0070C0"/>
                </a:solidFill>
              </a:rPr>
              <a:t>lack</a:t>
            </a:r>
            <a:r>
              <a:rPr lang="it-IT" dirty="0">
                <a:solidFill>
                  <a:srgbClr val="0070C0"/>
                </a:solidFill>
              </a:rPr>
              <a:t> of </a:t>
            </a:r>
            <a:r>
              <a:rPr lang="it-IT" dirty="0" err="1">
                <a:solidFill>
                  <a:srgbClr val="0070C0"/>
                </a:solidFill>
              </a:rPr>
              <a:t>significance</a:t>
            </a:r>
            <a:r>
              <a:rPr lang="it-IT" dirty="0">
                <a:solidFill>
                  <a:srgbClr val="0070C0"/>
                </a:solidFill>
              </a:rPr>
              <a:t> </a:t>
            </a:r>
            <a:r>
              <a:rPr lang="it-IT" dirty="0" err="1">
                <a:solidFill>
                  <a:srgbClr val="0070C0"/>
                </a:solidFill>
              </a:rPr>
              <a:t>was</a:t>
            </a:r>
            <a:r>
              <a:rPr lang="it-IT" dirty="0">
                <a:solidFill>
                  <a:srgbClr val="0070C0"/>
                </a:solidFill>
              </a:rPr>
              <a:t> due to the </a:t>
            </a:r>
            <a:r>
              <a:rPr lang="it-IT" dirty="0" err="1">
                <a:solidFill>
                  <a:srgbClr val="0070C0"/>
                </a:solidFill>
              </a:rPr>
              <a:t>dependence</a:t>
            </a:r>
            <a:r>
              <a:rPr lang="it-IT" dirty="0">
                <a:solidFill>
                  <a:srgbClr val="0070C0"/>
                </a:solidFill>
              </a:rPr>
              <a:t> of NDVI on the </a:t>
            </a:r>
            <a:r>
              <a:rPr lang="it-IT" dirty="0" err="1">
                <a:solidFill>
                  <a:srgbClr val="0070C0"/>
                </a:solidFill>
              </a:rPr>
              <a:t>atmospheric</a:t>
            </a:r>
            <a:r>
              <a:rPr lang="it-IT" dirty="0">
                <a:solidFill>
                  <a:srgbClr val="0070C0"/>
                </a:solidFill>
              </a:rPr>
              <a:t> </a:t>
            </a:r>
            <a:r>
              <a:rPr lang="it-IT" dirty="0" err="1">
                <a:solidFill>
                  <a:srgbClr val="0070C0"/>
                </a:solidFill>
              </a:rPr>
              <a:t>conditions</a:t>
            </a:r>
            <a:endParaRPr lang="it-IT" dirty="0">
              <a:solidFill>
                <a:srgbClr val="0070C0"/>
              </a:solidFill>
            </a:endParaRPr>
          </a:p>
        </p:txBody>
      </p:sp>
      <p:sp>
        <p:nvSpPr>
          <p:cNvPr id="2" name="Segnaposto data 1">
            <a:extLst>
              <a:ext uri="{FF2B5EF4-FFF2-40B4-BE49-F238E27FC236}">
                <a16:creationId xmlns:a16="http://schemas.microsoft.com/office/drawing/2014/main" id="{70FFCA3C-4FCF-A7AF-03E2-C707FD905352}"/>
              </a:ext>
            </a:extLst>
          </p:cNvPr>
          <p:cNvSpPr>
            <a:spLocks noGrp="1"/>
          </p:cNvSpPr>
          <p:nvPr>
            <p:ph type="dt" sz="half" idx="10"/>
          </p:nvPr>
        </p:nvSpPr>
        <p:spPr/>
        <p:txBody>
          <a:bodyPr/>
          <a:lstStyle/>
          <a:p>
            <a:fld id="{388584EB-0009-43DF-9ABB-C7578C8437C6}" type="datetime1">
              <a:rPr lang="en-US" smtClean="0"/>
              <a:pPr/>
              <a:t>10/18/2025</a:t>
            </a:fld>
            <a:endParaRPr lang="en-US" dirty="0"/>
          </a:p>
        </p:txBody>
      </p:sp>
      <p:sp>
        <p:nvSpPr>
          <p:cNvPr id="3" name="Segnaposto numero diapositiva 2">
            <a:extLst>
              <a:ext uri="{FF2B5EF4-FFF2-40B4-BE49-F238E27FC236}">
                <a16:creationId xmlns:a16="http://schemas.microsoft.com/office/drawing/2014/main" id="{AE0662B9-1EBD-0A10-7D76-1ECEDE821327}"/>
              </a:ext>
            </a:extLst>
          </p:cNvPr>
          <p:cNvSpPr>
            <a:spLocks noGrp="1"/>
          </p:cNvSpPr>
          <p:nvPr>
            <p:ph type="sldNum" sz="quarter" idx="12"/>
          </p:nvPr>
        </p:nvSpPr>
        <p:spPr/>
        <p:txBody>
          <a:bodyPr/>
          <a:lstStyle/>
          <a:p>
            <a:fld id="{A172D096-160C-4799-B4ED-0E005C07B97F}" type="slidenum">
              <a:rPr lang="en-US" smtClean="0"/>
              <a:pPr/>
              <a:t>36</a:t>
            </a:fld>
            <a:endParaRPr lang="en-US" dirty="0"/>
          </a:p>
        </p:txBody>
      </p:sp>
      <p:sp>
        <p:nvSpPr>
          <p:cNvPr id="6" name="Segnaposto contenuto 4">
            <a:extLst>
              <a:ext uri="{FF2B5EF4-FFF2-40B4-BE49-F238E27FC236}">
                <a16:creationId xmlns:a16="http://schemas.microsoft.com/office/drawing/2014/main" id="{260FA192-13DA-F99F-6BF9-36CFE4732036}"/>
              </a:ext>
            </a:extLst>
          </p:cNvPr>
          <p:cNvSpPr txBox="1">
            <a:spLocks/>
          </p:cNvSpPr>
          <p:nvPr/>
        </p:nvSpPr>
        <p:spPr>
          <a:xfrm>
            <a:off x="1097280" y="4152759"/>
            <a:ext cx="10058400" cy="1164594"/>
          </a:xfrm>
          <a:prstGeom prst="rect">
            <a:avLst/>
          </a:prstGeom>
        </p:spPr>
        <p:txBody>
          <a:bodyPr vert="horz" lIns="0" tIns="45720" rIns="0" bIns="45720" rtlCol="0">
            <a:normAutofit fontScale="925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36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32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it-IT" dirty="0" err="1">
                <a:solidFill>
                  <a:schemeClr val="tx1"/>
                </a:solidFill>
              </a:rPr>
              <a:t>Radiometric</a:t>
            </a:r>
            <a:r>
              <a:rPr lang="it-IT" dirty="0">
                <a:solidFill>
                  <a:schemeClr val="tx1"/>
                </a:solidFill>
              </a:rPr>
              <a:t> </a:t>
            </a:r>
            <a:r>
              <a:rPr lang="it-IT" dirty="0" err="1">
                <a:solidFill>
                  <a:schemeClr val="tx1"/>
                </a:solidFill>
              </a:rPr>
              <a:t>compensation</a:t>
            </a:r>
            <a:r>
              <a:rPr lang="it-IT" dirty="0">
                <a:solidFill>
                  <a:schemeClr val="tx1"/>
                </a:solidFill>
              </a:rPr>
              <a:t> </a:t>
            </a:r>
            <a:r>
              <a:rPr lang="it-IT" dirty="0" err="1">
                <a:solidFill>
                  <a:schemeClr val="tx1"/>
                </a:solidFill>
              </a:rPr>
              <a:t>aims</a:t>
            </a:r>
            <a:r>
              <a:rPr lang="it-IT" dirty="0">
                <a:solidFill>
                  <a:schemeClr val="tx1"/>
                </a:solidFill>
              </a:rPr>
              <a:t> to </a:t>
            </a:r>
            <a:r>
              <a:rPr lang="it-IT" dirty="0" err="1">
                <a:solidFill>
                  <a:schemeClr val="tx1"/>
                </a:solidFill>
              </a:rPr>
              <a:t>adjust</a:t>
            </a:r>
            <a:r>
              <a:rPr lang="it-IT" dirty="0">
                <a:solidFill>
                  <a:schemeClr val="tx1"/>
                </a:solidFill>
              </a:rPr>
              <a:t> the NDVI </a:t>
            </a:r>
            <a:r>
              <a:rPr lang="it-IT" dirty="0" err="1">
                <a:solidFill>
                  <a:schemeClr val="tx1"/>
                </a:solidFill>
              </a:rPr>
              <a:t>values</a:t>
            </a:r>
            <a:r>
              <a:rPr lang="it-IT" dirty="0">
                <a:solidFill>
                  <a:schemeClr val="tx1"/>
                </a:solidFill>
              </a:rPr>
              <a:t> to make </a:t>
            </a:r>
            <a:r>
              <a:rPr lang="it-IT" dirty="0" err="1">
                <a:solidFill>
                  <a:schemeClr val="tx1"/>
                </a:solidFill>
              </a:rPr>
              <a:t>them</a:t>
            </a:r>
            <a:r>
              <a:rPr lang="it-IT" dirty="0">
                <a:solidFill>
                  <a:schemeClr val="tx1"/>
                </a:solidFill>
              </a:rPr>
              <a:t> </a:t>
            </a:r>
            <a:r>
              <a:rPr lang="it-IT" dirty="0" err="1">
                <a:solidFill>
                  <a:schemeClr val="tx1"/>
                </a:solidFill>
              </a:rPr>
              <a:t>independent</a:t>
            </a:r>
            <a:r>
              <a:rPr lang="it-IT" dirty="0">
                <a:solidFill>
                  <a:schemeClr val="tx1"/>
                </a:solidFill>
              </a:rPr>
              <a:t> on </a:t>
            </a:r>
            <a:r>
              <a:rPr lang="it-IT" dirty="0" err="1">
                <a:solidFill>
                  <a:schemeClr val="tx1"/>
                </a:solidFill>
              </a:rPr>
              <a:t>atmospheric</a:t>
            </a:r>
            <a:r>
              <a:rPr lang="it-IT" dirty="0">
                <a:solidFill>
                  <a:schemeClr val="tx1"/>
                </a:solidFill>
              </a:rPr>
              <a:t> </a:t>
            </a:r>
            <a:r>
              <a:rPr lang="it-IT" dirty="0" err="1">
                <a:solidFill>
                  <a:schemeClr val="tx1"/>
                </a:solidFill>
              </a:rPr>
              <a:t>conditions</a:t>
            </a:r>
            <a:endParaRPr lang="it-IT" dirty="0">
              <a:solidFill>
                <a:schemeClr val="tx1"/>
              </a:solidFill>
            </a:endParaRPr>
          </a:p>
        </p:txBody>
      </p:sp>
      <p:sp>
        <p:nvSpPr>
          <p:cNvPr id="7" name="Freccia in giù 6">
            <a:extLst>
              <a:ext uri="{FF2B5EF4-FFF2-40B4-BE49-F238E27FC236}">
                <a16:creationId xmlns:a16="http://schemas.microsoft.com/office/drawing/2014/main" id="{4E8D6DA0-D747-ADA0-46B4-32A7E7A509B6}"/>
              </a:ext>
            </a:extLst>
          </p:cNvPr>
          <p:cNvSpPr/>
          <p:nvPr/>
        </p:nvSpPr>
        <p:spPr>
          <a:xfrm>
            <a:off x="5352836" y="3099182"/>
            <a:ext cx="1078786" cy="92467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925876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4361CD8B-BE87-CEAB-3448-5EF28ED11BD9}"/>
              </a:ext>
            </a:extLst>
          </p:cNvPr>
          <p:cNvSpPr>
            <a:spLocks noGrp="1"/>
          </p:cNvSpPr>
          <p:nvPr>
            <p:ph type="dt" sz="half" idx="10"/>
          </p:nvPr>
        </p:nvSpPr>
        <p:spPr/>
        <p:txBody>
          <a:bodyPr/>
          <a:lstStyle/>
          <a:p>
            <a:fld id="{990FDBB6-0398-4F89-A165-9552160E5928}" type="datetime1">
              <a:rPr lang="en-US" smtClean="0"/>
              <a:t>10/18/2025</a:t>
            </a:fld>
            <a:endParaRPr lang="en-US"/>
          </a:p>
        </p:txBody>
      </p:sp>
      <p:sp>
        <p:nvSpPr>
          <p:cNvPr id="5" name="Segnaposto numero diapositiva 4">
            <a:extLst>
              <a:ext uri="{FF2B5EF4-FFF2-40B4-BE49-F238E27FC236}">
                <a16:creationId xmlns:a16="http://schemas.microsoft.com/office/drawing/2014/main" id="{6D6DC790-171F-986F-3072-90AADED8D975}"/>
              </a:ext>
            </a:extLst>
          </p:cNvPr>
          <p:cNvSpPr>
            <a:spLocks noGrp="1"/>
          </p:cNvSpPr>
          <p:nvPr>
            <p:ph type="sldNum" sz="quarter" idx="12"/>
          </p:nvPr>
        </p:nvSpPr>
        <p:spPr/>
        <p:txBody>
          <a:bodyPr/>
          <a:lstStyle/>
          <a:p>
            <a:fld id="{A172D096-160C-4799-B4ED-0E005C07B97F}" type="slidenum">
              <a:rPr lang="en-US" smtClean="0"/>
              <a:t>37</a:t>
            </a:fld>
            <a:endParaRPr lang="en-US"/>
          </a:p>
        </p:txBody>
      </p:sp>
      <p:sp>
        <p:nvSpPr>
          <p:cNvPr id="7" name="CasellaDiTesto 6">
            <a:extLst>
              <a:ext uri="{FF2B5EF4-FFF2-40B4-BE49-F238E27FC236}">
                <a16:creationId xmlns:a16="http://schemas.microsoft.com/office/drawing/2014/main" id="{9DA84FF1-BF99-F60C-449D-438AED1D52D2}"/>
              </a:ext>
            </a:extLst>
          </p:cNvPr>
          <p:cNvSpPr txBox="1"/>
          <p:nvPr/>
        </p:nvSpPr>
        <p:spPr>
          <a:xfrm>
            <a:off x="939906" y="207252"/>
            <a:ext cx="11003855" cy="923330"/>
          </a:xfrm>
          <a:prstGeom prst="rect">
            <a:avLst/>
          </a:prstGeom>
          <a:noFill/>
        </p:spPr>
        <p:txBody>
          <a:bodyPr wrap="square">
            <a:spAutoFit/>
          </a:bodyPr>
          <a:lstStyle/>
          <a:p>
            <a:pPr algn="l"/>
            <a:r>
              <a:rPr lang="en-US" sz="1800" b="0" i="0" u="none" strike="noStrike" baseline="0" dirty="0">
                <a:latin typeface="NimbusRomNo9L-Regu"/>
              </a:rPr>
              <a:t>DJI Inc., “Mavic 3M image processing guide,” 2025, last accessed 06 February 2025. [Online].</a:t>
            </a:r>
          </a:p>
          <a:p>
            <a:pPr algn="l"/>
            <a:r>
              <a:rPr lang="fr-FR" sz="1800" b="0" i="0" u="none" strike="noStrike" baseline="0" dirty="0" err="1">
                <a:latin typeface="NimbusRomNo9L-Regu"/>
              </a:rPr>
              <a:t>Available</a:t>
            </a:r>
            <a:r>
              <a:rPr lang="fr-FR" sz="1800" b="0" i="0" u="none" strike="noStrike" baseline="0" dirty="0">
                <a:latin typeface="NimbusRomNo9L-Regu"/>
              </a:rPr>
              <a:t>: https://dl.djicdn.com/downloads/DJI </a:t>
            </a:r>
            <a:r>
              <a:rPr lang="fr-FR" sz="1800" b="0" i="0" u="none" strike="noStrike" baseline="0" dirty="0" err="1">
                <a:latin typeface="NimbusRomNo9L-Regu"/>
              </a:rPr>
              <a:t>Mavic</a:t>
            </a:r>
            <a:r>
              <a:rPr lang="fr-FR" sz="1800" b="0" i="0" u="none" strike="noStrike" baseline="0" dirty="0">
                <a:latin typeface="NimbusRomNo9L-Regu"/>
              </a:rPr>
              <a:t> 3 Enterprise/</a:t>
            </a:r>
            <a:r>
              <a:rPr lang="en-US" sz="1800" b="0" i="0" u="none" strike="noStrike" baseline="0" dirty="0">
                <a:latin typeface="NimbusRomNo9L-Regu"/>
              </a:rPr>
              <a:t>20230829/Mavic 3M Image Processing Guide EN.pdf</a:t>
            </a:r>
            <a:endParaRPr lang="it-IT" dirty="0"/>
          </a:p>
        </p:txBody>
      </p:sp>
      <p:pic>
        <p:nvPicPr>
          <p:cNvPr id="9" name="Immagine 8">
            <a:extLst>
              <a:ext uri="{FF2B5EF4-FFF2-40B4-BE49-F238E27FC236}">
                <a16:creationId xmlns:a16="http://schemas.microsoft.com/office/drawing/2014/main" id="{4D5486B3-B916-C4DF-C414-F2CC1EE3BF6F}"/>
              </a:ext>
            </a:extLst>
          </p:cNvPr>
          <p:cNvPicPr>
            <a:picLocks noChangeAspect="1"/>
          </p:cNvPicPr>
          <p:nvPr/>
        </p:nvPicPr>
        <p:blipFill>
          <a:blip r:embed="rId3"/>
          <a:srcRect l="41571" t="14420" r="21360" b="8353"/>
          <a:stretch>
            <a:fillRect/>
          </a:stretch>
        </p:blipFill>
        <p:spPr>
          <a:xfrm>
            <a:off x="1156538" y="1691427"/>
            <a:ext cx="3560532" cy="4636155"/>
          </a:xfrm>
          <a:prstGeom prst="rect">
            <a:avLst/>
          </a:prstGeom>
        </p:spPr>
      </p:pic>
      <p:pic>
        <p:nvPicPr>
          <p:cNvPr id="11" name="Immagine 10">
            <a:extLst>
              <a:ext uri="{FF2B5EF4-FFF2-40B4-BE49-F238E27FC236}">
                <a16:creationId xmlns:a16="http://schemas.microsoft.com/office/drawing/2014/main" id="{89176D0D-BA82-F646-AFB7-30258F392197}"/>
              </a:ext>
            </a:extLst>
          </p:cNvPr>
          <p:cNvPicPr>
            <a:picLocks noChangeAspect="1"/>
          </p:cNvPicPr>
          <p:nvPr/>
        </p:nvPicPr>
        <p:blipFill>
          <a:blip r:embed="rId4"/>
          <a:srcRect l="31130" t="15326" r="11111" b="7892"/>
          <a:stretch>
            <a:fillRect/>
          </a:stretch>
        </p:blipFill>
        <p:spPr>
          <a:xfrm>
            <a:off x="5440758" y="1061899"/>
            <a:ext cx="6337738" cy="5265683"/>
          </a:xfrm>
          <a:prstGeom prst="rect">
            <a:avLst/>
          </a:prstGeom>
        </p:spPr>
      </p:pic>
    </p:spTree>
    <p:extLst>
      <p:ext uri="{BB962C8B-B14F-4D97-AF65-F5344CB8AC3E}">
        <p14:creationId xmlns:p14="http://schemas.microsoft.com/office/powerpoint/2010/main" val="29374224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C8CC4B7-2751-A8E0-5CC1-41B997C9AF5F}"/>
              </a:ext>
            </a:extLst>
          </p:cNvPr>
          <p:cNvSpPr>
            <a:spLocks noGrp="1"/>
          </p:cNvSpPr>
          <p:nvPr>
            <p:ph type="title"/>
          </p:nvPr>
        </p:nvSpPr>
        <p:spPr>
          <a:xfrm>
            <a:off x="1097280" y="343581"/>
            <a:ext cx="10834591" cy="651200"/>
          </a:xfrm>
        </p:spPr>
        <p:txBody>
          <a:bodyPr>
            <a:noAutofit/>
          </a:bodyPr>
          <a:lstStyle/>
          <a:p>
            <a:r>
              <a:rPr lang="en-US" sz="3800" b="1" i="1" dirty="0">
                <a:latin typeface="+mn-lt"/>
              </a:rPr>
              <a:t>NDVI Evaluation with Radiometric Compensation</a:t>
            </a:r>
            <a:endParaRPr lang="en-US" sz="3800" b="1" i="1" dirty="0"/>
          </a:p>
        </p:txBody>
      </p:sp>
      <p:sp>
        <p:nvSpPr>
          <p:cNvPr id="2" name="Text Placeholder 1">
            <a:extLst>
              <a:ext uri="{FF2B5EF4-FFF2-40B4-BE49-F238E27FC236}">
                <a16:creationId xmlns:a16="http://schemas.microsoft.com/office/drawing/2014/main" id="{0BFCE409-61C9-1545-EDC7-5AE14F9F068F}"/>
              </a:ext>
            </a:extLst>
          </p:cNvPr>
          <p:cNvSpPr>
            <a:spLocks noGrp="1"/>
          </p:cNvSpPr>
          <p:nvPr>
            <p:ph type="body" idx="1"/>
          </p:nvPr>
        </p:nvSpPr>
        <p:spPr>
          <a:xfrm>
            <a:off x="678703" y="3789259"/>
            <a:ext cx="10834591" cy="2436879"/>
          </a:xfrm>
        </p:spPr>
        <p:txBody>
          <a:bodyPr/>
          <a:lstStyle/>
          <a:p>
            <a:r>
              <a:rPr lang="en-US" dirty="0">
                <a:solidFill>
                  <a:schemeClr val="tx1"/>
                </a:solidFill>
              </a:rPr>
              <a:t>Radiometric compensation allows to adjust the NDVI values to make them less dependent on atmospheric conditions</a:t>
            </a:r>
          </a:p>
          <a:p>
            <a:r>
              <a:rPr lang="en-US" dirty="0">
                <a:solidFill>
                  <a:schemeClr val="tx1"/>
                </a:solidFill>
              </a:rPr>
              <a:t>Traditional methods for radiometric compensation include the use of reflective targets of known reflectivity</a:t>
            </a:r>
          </a:p>
          <a:p>
            <a:r>
              <a:rPr lang="en-US" dirty="0">
                <a:solidFill>
                  <a:schemeClr val="tx1"/>
                </a:solidFill>
              </a:rPr>
              <a:t>A radiometric compensation method using emulated radiometric targets, whose behavior is evaluated starting from satellite spectral solar irradiance data and models for atmospheric transmission was proposed:</a:t>
            </a:r>
          </a:p>
        </p:txBody>
      </p:sp>
      <p:sp>
        <p:nvSpPr>
          <p:cNvPr id="5" name="Slide Number Placeholder 4">
            <a:extLst>
              <a:ext uri="{FF2B5EF4-FFF2-40B4-BE49-F238E27FC236}">
                <a16:creationId xmlns:a16="http://schemas.microsoft.com/office/drawing/2014/main" id="{06A667A9-080C-95C4-149C-EB247A1C4F1E}"/>
              </a:ext>
            </a:extLst>
          </p:cNvPr>
          <p:cNvSpPr>
            <a:spLocks noGrp="1"/>
          </p:cNvSpPr>
          <p:nvPr>
            <p:ph type="sldNum" sz="quarter" idx="12"/>
          </p:nvPr>
        </p:nvSpPr>
        <p:spPr/>
        <p:txBody>
          <a:bodyPr/>
          <a:lstStyle/>
          <a:p>
            <a:fld id="{A172D096-160C-4799-B4ED-0E005C07B97F}" type="slidenum">
              <a:rPr lang="en-US" smtClean="0"/>
              <a:t>38</a:t>
            </a:fld>
            <a:endParaRPr lang="en-US"/>
          </a:p>
        </p:txBody>
      </p:sp>
      <p:pic>
        <p:nvPicPr>
          <p:cNvPr id="4" name="Picture 3">
            <a:extLst>
              <a:ext uri="{FF2B5EF4-FFF2-40B4-BE49-F238E27FC236}">
                <a16:creationId xmlns:a16="http://schemas.microsoft.com/office/drawing/2014/main" id="{C3DD64A5-24D7-C7F4-520C-DD3309D5D8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389" y="1484794"/>
            <a:ext cx="9753221" cy="1944206"/>
          </a:xfrm>
          <a:prstGeom prst="rect">
            <a:avLst/>
          </a:prstGeom>
          <a:ln>
            <a:noFill/>
          </a:ln>
          <a:effectLst>
            <a:outerShdw blurRad="292100" dist="139700" dir="2700000" algn="tl" rotWithShape="0">
              <a:srgbClr val="333333">
                <a:alpha val="65000"/>
              </a:srgbClr>
            </a:outerShdw>
          </a:effectLst>
        </p:spPr>
      </p:pic>
      <p:grpSp>
        <p:nvGrpSpPr>
          <p:cNvPr id="3" name="Gruppo 2">
            <a:extLst>
              <a:ext uri="{FF2B5EF4-FFF2-40B4-BE49-F238E27FC236}">
                <a16:creationId xmlns:a16="http://schemas.microsoft.com/office/drawing/2014/main" id="{EE37088F-CD18-C6D6-A336-4D03B02B14B9}"/>
              </a:ext>
            </a:extLst>
          </p:cNvPr>
          <p:cNvGrpSpPr/>
          <p:nvPr/>
        </p:nvGrpSpPr>
        <p:grpSpPr>
          <a:xfrm>
            <a:off x="-2" y="1674577"/>
            <a:ext cx="12192000" cy="5132229"/>
            <a:chOff x="-2" y="1674577"/>
            <a:chExt cx="12192000" cy="5132229"/>
          </a:xfrm>
        </p:grpSpPr>
        <p:sp>
          <p:nvSpPr>
            <p:cNvPr id="24" name="Flowchart: Process 23">
              <a:extLst>
                <a:ext uri="{FF2B5EF4-FFF2-40B4-BE49-F238E27FC236}">
                  <a16:creationId xmlns:a16="http://schemas.microsoft.com/office/drawing/2014/main" id="{25ED5DAD-786C-B6BC-82BC-0F310D0AB281}"/>
                </a:ext>
              </a:extLst>
            </p:cNvPr>
            <p:cNvSpPr/>
            <p:nvPr/>
          </p:nvSpPr>
          <p:spPr>
            <a:xfrm>
              <a:off x="8054022" y="1674577"/>
              <a:ext cx="1239520" cy="1691640"/>
            </a:xfrm>
            <a:prstGeom prst="flowChartProcess">
              <a:avLst/>
            </a:prstGeom>
            <a:noFill/>
            <a:ln w="5715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US"/>
            </a:p>
          </p:txBody>
        </p:sp>
        <p:sp>
          <p:nvSpPr>
            <p:cNvPr id="9" name="CasellaDiTesto 8">
              <a:extLst>
                <a:ext uri="{FF2B5EF4-FFF2-40B4-BE49-F238E27FC236}">
                  <a16:creationId xmlns:a16="http://schemas.microsoft.com/office/drawing/2014/main" id="{134AF308-3D39-4683-940A-98A45AFF0624}"/>
                </a:ext>
              </a:extLst>
            </p:cNvPr>
            <p:cNvSpPr txBox="1"/>
            <p:nvPr/>
          </p:nvSpPr>
          <p:spPr>
            <a:xfrm>
              <a:off x="-2" y="6222031"/>
              <a:ext cx="12192000" cy="584775"/>
            </a:xfrm>
            <a:prstGeom prst="rect">
              <a:avLst/>
            </a:prstGeom>
            <a:solidFill>
              <a:srgbClr val="FFFF00"/>
            </a:solidFill>
          </p:spPr>
          <p:txBody>
            <a:bodyPr wrap="square">
              <a:spAutoFit/>
            </a:bodyPr>
            <a:lstStyle/>
            <a:p>
              <a:pPr algn="ctr"/>
              <a:r>
                <a:rPr lang="it-IT" sz="1600" dirty="0"/>
                <a:t>F. </a:t>
              </a:r>
              <a:r>
                <a:rPr lang="it-IT" sz="1600" dirty="0" err="1"/>
                <a:t>Khalesi</a:t>
              </a:r>
              <a:r>
                <a:rPr lang="it-IT" sz="1600" dirty="0"/>
                <a:t>, R. Martínez-Peña, S. </a:t>
              </a:r>
              <a:r>
                <a:rPr lang="it-IT" sz="1600" dirty="0" err="1"/>
                <a:t>Vélez</a:t>
              </a:r>
              <a:r>
                <a:rPr lang="it-IT" sz="1600" dirty="0"/>
                <a:t> Martín, J. Valente, F. Picariello, L. De Vito, P. Daponte, "</a:t>
              </a:r>
              <a:r>
                <a:rPr lang="it-IT" sz="1600" dirty="0" err="1"/>
                <a:t>Radiometric</a:t>
              </a:r>
              <a:r>
                <a:rPr lang="it-IT" sz="1600" dirty="0"/>
                <a:t> </a:t>
              </a:r>
              <a:r>
                <a:rPr lang="it-IT" sz="1600" dirty="0" err="1"/>
                <a:t>Compensation</a:t>
              </a:r>
              <a:r>
                <a:rPr lang="it-IT" sz="1600" dirty="0"/>
                <a:t> Method for NDVI </a:t>
              </a:r>
              <a:r>
                <a:rPr lang="it-IT" sz="1600" dirty="0" err="1"/>
                <a:t>Measurement</a:t>
              </a:r>
              <a:r>
                <a:rPr lang="it-IT" sz="1600" dirty="0"/>
                <a:t> Using </a:t>
              </a:r>
              <a:r>
                <a:rPr lang="it-IT" sz="1600" dirty="0" err="1"/>
                <a:t>Emulated</a:t>
              </a:r>
              <a:r>
                <a:rPr lang="it-IT" sz="1600" dirty="0"/>
                <a:t> Targets, " </a:t>
              </a:r>
              <a:r>
                <a:rPr lang="it-IT" sz="1600" dirty="0" err="1"/>
                <a:t>submitted</a:t>
              </a:r>
              <a:r>
                <a:rPr lang="it-IT" sz="1600" dirty="0"/>
                <a:t> for </a:t>
              </a:r>
              <a:r>
                <a:rPr lang="it-IT" sz="1600" dirty="0" err="1"/>
                <a:t>publication</a:t>
              </a:r>
              <a:r>
                <a:rPr lang="it-IT" sz="1600" dirty="0"/>
                <a:t> to IEEE </a:t>
              </a:r>
              <a:r>
                <a:rPr lang="it-IT" sz="1600" dirty="0" err="1"/>
                <a:t>Transactions</a:t>
              </a:r>
              <a:r>
                <a:rPr lang="it-IT" sz="1600" dirty="0"/>
                <a:t> on </a:t>
              </a:r>
              <a:r>
                <a:rPr lang="it-IT" sz="1600" dirty="0" err="1"/>
                <a:t>Instrumentation</a:t>
              </a:r>
              <a:r>
                <a:rPr lang="it-IT" sz="1600" dirty="0"/>
                <a:t> and </a:t>
              </a:r>
              <a:r>
                <a:rPr lang="it-IT" sz="1600" dirty="0" err="1"/>
                <a:t>Measurement</a:t>
              </a:r>
              <a:endParaRPr lang="it-IT" sz="1600" dirty="0"/>
            </a:p>
          </p:txBody>
        </p:sp>
      </p:grpSp>
    </p:spTree>
    <p:extLst>
      <p:ext uri="{BB962C8B-B14F-4D97-AF65-F5344CB8AC3E}">
        <p14:creationId xmlns:p14="http://schemas.microsoft.com/office/powerpoint/2010/main" val="198581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BC36BB2-45EB-D0A9-9912-B483D7F4DC5C}"/>
              </a:ext>
            </a:extLst>
          </p:cNvPr>
          <p:cNvSpPr>
            <a:spLocks noGrp="1"/>
          </p:cNvSpPr>
          <p:nvPr>
            <p:ph type="title"/>
          </p:nvPr>
        </p:nvSpPr>
        <p:spPr/>
        <p:txBody>
          <a:bodyPr/>
          <a:lstStyle/>
          <a:p>
            <a:r>
              <a:rPr lang="it-IT" dirty="0" err="1">
                <a:solidFill>
                  <a:srgbClr val="0070C0"/>
                </a:solidFill>
              </a:rPr>
              <a:t>Radiometric</a:t>
            </a:r>
            <a:r>
              <a:rPr lang="it-IT" dirty="0">
                <a:solidFill>
                  <a:srgbClr val="0070C0"/>
                </a:solidFill>
              </a:rPr>
              <a:t> </a:t>
            </a:r>
            <a:r>
              <a:rPr lang="it-IT" dirty="0" err="1">
                <a:solidFill>
                  <a:srgbClr val="0070C0"/>
                </a:solidFill>
              </a:rPr>
              <a:t>compensation</a:t>
            </a:r>
            <a:endParaRPr lang="it-IT" dirty="0">
              <a:solidFill>
                <a:srgbClr val="0070C0"/>
              </a:solidFill>
            </a:endParaRPr>
          </a:p>
        </p:txBody>
      </p:sp>
      <p:sp>
        <p:nvSpPr>
          <p:cNvPr id="4" name="Segnaposto numero diapositiva 3">
            <a:extLst>
              <a:ext uri="{FF2B5EF4-FFF2-40B4-BE49-F238E27FC236}">
                <a16:creationId xmlns:a16="http://schemas.microsoft.com/office/drawing/2014/main" id="{61ACE7CC-BEA3-1EF5-F144-B257196CFC7A}"/>
              </a:ext>
            </a:extLst>
          </p:cNvPr>
          <p:cNvSpPr>
            <a:spLocks noGrp="1"/>
          </p:cNvSpPr>
          <p:nvPr>
            <p:ph type="sldNum" sz="quarter" idx="12"/>
          </p:nvPr>
        </p:nvSpPr>
        <p:spPr/>
        <p:txBody>
          <a:bodyPr/>
          <a:lstStyle/>
          <a:p>
            <a:fld id="{A172D096-160C-4799-B4ED-0E005C07B97F}" type="slidenum">
              <a:rPr lang="en-US" smtClean="0"/>
              <a:pPr/>
              <a:t>39</a:t>
            </a:fld>
            <a:endParaRPr lang="en-US" dirty="0"/>
          </a:p>
        </p:txBody>
      </p:sp>
      <p:sp>
        <p:nvSpPr>
          <p:cNvPr id="16" name="Date Placeholder 15">
            <a:extLst>
              <a:ext uri="{FF2B5EF4-FFF2-40B4-BE49-F238E27FC236}">
                <a16:creationId xmlns:a16="http://schemas.microsoft.com/office/drawing/2014/main" id="{032EC63C-6A14-FA6F-4509-B592BBB6F471}"/>
              </a:ext>
            </a:extLst>
          </p:cNvPr>
          <p:cNvSpPr txBox="1">
            <a:spLocks/>
          </p:cNvSpPr>
          <p:nvPr/>
        </p:nvSpPr>
        <p:spPr>
          <a:xfrm>
            <a:off x="209304" y="6459785"/>
            <a:ext cx="2472271" cy="365125"/>
          </a:xfrm>
          <a:prstGeom prst="rect">
            <a:avLst/>
          </a:prstGeom>
        </p:spPr>
        <p:txBody>
          <a:bodyPr vert="horz" lIns="91440" tIns="45720" rIns="91440" bIns="45720" rtlCol="0" anchor="ctr"/>
          <a:lstStyle>
            <a:defPPr>
              <a:defRPr lang="en-US"/>
            </a:defPPr>
            <a:lvl1pPr marL="0" algn="l" defTabSz="914400" rtl="0" eaLnBrk="1" latinLnBrk="0" hangingPunct="1">
              <a:defRPr sz="14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4AE7B7-D050-4332-BE72-B6A09768CB97}" type="datetime1">
              <a:rPr lang="en-US" smtClean="0"/>
              <a:pPr/>
              <a:t>10/18/2025</a:t>
            </a:fld>
            <a:endParaRPr lang="en-US" dirty="0"/>
          </a:p>
        </p:txBody>
      </p:sp>
      <p:pic>
        <p:nvPicPr>
          <p:cNvPr id="5" name="Picture 7">
            <a:extLst>
              <a:ext uri="{FF2B5EF4-FFF2-40B4-BE49-F238E27FC236}">
                <a16:creationId xmlns:a16="http://schemas.microsoft.com/office/drawing/2014/main" id="{3EE29A85-4192-9A43-73D4-03151FEFFA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851" y="3847160"/>
            <a:ext cx="4415713" cy="2433322"/>
          </a:xfrm>
          <a:prstGeom prst="rect">
            <a:avLst/>
          </a:prstGeom>
          <a:ln>
            <a:noFill/>
          </a:ln>
          <a:effectLst>
            <a:outerShdw blurRad="292100" dist="139700" dir="2700000" algn="tl" rotWithShape="0">
              <a:srgbClr val="333333">
                <a:alpha val="65000"/>
              </a:srgbClr>
            </a:outerShdw>
          </a:effectLst>
        </p:spPr>
      </p:pic>
      <p:pic>
        <p:nvPicPr>
          <p:cNvPr id="7" name="Picture 9">
            <a:extLst>
              <a:ext uri="{FF2B5EF4-FFF2-40B4-BE49-F238E27FC236}">
                <a16:creationId xmlns:a16="http://schemas.microsoft.com/office/drawing/2014/main" id="{CC47594E-7A2A-1C10-888E-D04F5150B3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626" y="1738230"/>
            <a:ext cx="2410619" cy="999525"/>
          </a:xfrm>
          <a:prstGeom prst="rect">
            <a:avLst/>
          </a:prstGeom>
          <a:ln>
            <a:noFill/>
          </a:ln>
          <a:effectLst>
            <a:outerShdw blurRad="292100" dist="139700" dir="2700000" algn="tl" rotWithShape="0">
              <a:srgbClr val="333333">
                <a:alpha val="65000"/>
              </a:srgbClr>
            </a:outerShdw>
          </a:effectLst>
        </p:spPr>
      </p:pic>
      <p:pic>
        <p:nvPicPr>
          <p:cNvPr id="9" name="Picture 11">
            <a:extLst>
              <a:ext uri="{FF2B5EF4-FFF2-40B4-BE49-F238E27FC236}">
                <a16:creationId xmlns:a16="http://schemas.microsoft.com/office/drawing/2014/main" id="{5F50852C-D45E-1159-29A5-59B4CF12C4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438" y="1754640"/>
            <a:ext cx="1501848" cy="9043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 name="TextBox 5">
            <a:extLst>
              <a:ext uri="{FF2B5EF4-FFF2-40B4-BE49-F238E27FC236}">
                <a16:creationId xmlns:a16="http://schemas.microsoft.com/office/drawing/2014/main" id="{D427CE77-B20E-FC01-58D3-7541A4C365F1}"/>
              </a:ext>
            </a:extLst>
          </p:cNvPr>
          <p:cNvSpPr txBox="1"/>
          <p:nvPr/>
        </p:nvSpPr>
        <p:spPr>
          <a:xfrm>
            <a:off x="436706" y="1318160"/>
            <a:ext cx="3998223" cy="400110"/>
          </a:xfrm>
          <a:prstGeom prst="rect">
            <a:avLst/>
          </a:prstGeom>
          <a:noFill/>
        </p:spPr>
        <p:txBody>
          <a:bodyPr wrap="square">
            <a:spAutoFit/>
          </a:bodyPr>
          <a:lstStyle/>
          <a:p>
            <a:r>
              <a:rPr lang="en-US" sz="2000" dirty="0" err="1">
                <a:solidFill>
                  <a:srgbClr val="FF0000"/>
                </a:solidFill>
                <a:effectLst/>
              </a:rPr>
              <a:t>Permaflect</a:t>
            </a:r>
            <a:endParaRPr lang="en-US" dirty="0">
              <a:solidFill>
                <a:srgbClr val="FF0000"/>
              </a:solidFill>
            </a:endParaRPr>
          </a:p>
        </p:txBody>
      </p:sp>
      <p:sp>
        <p:nvSpPr>
          <p:cNvPr id="6" name="CasellaDiTesto 5">
            <a:extLst>
              <a:ext uri="{FF2B5EF4-FFF2-40B4-BE49-F238E27FC236}">
                <a16:creationId xmlns:a16="http://schemas.microsoft.com/office/drawing/2014/main" id="{A5717DC0-ADC9-60C5-AA32-2BA4E8FF6493}"/>
              </a:ext>
            </a:extLst>
          </p:cNvPr>
          <p:cNvSpPr txBox="1"/>
          <p:nvPr/>
        </p:nvSpPr>
        <p:spPr>
          <a:xfrm>
            <a:off x="524438" y="3030876"/>
            <a:ext cx="4293657" cy="707886"/>
          </a:xfrm>
          <a:prstGeom prst="rect">
            <a:avLst/>
          </a:prstGeom>
          <a:noFill/>
        </p:spPr>
        <p:txBody>
          <a:bodyPr wrap="square" rtlCol="0">
            <a:spAutoFit/>
          </a:bodyPr>
          <a:lstStyle/>
          <a:p>
            <a:r>
              <a:rPr lang="it-IT" sz="2000" dirty="0"/>
              <a:t>The </a:t>
            </a:r>
            <a:r>
              <a:rPr lang="it-IT" sz="2000" dirty="0" err="1"/>
              <a:t>specifications</a:t>
            </a:r>
            <a:r>
              <a:rPr lang="it-IT" sz="2000" dirty="0"/>
              <a:t> of </a:t>
            </a:r>
            <a:r>
              <a:rPr lang="it-IT" sz="2000" dirty="0" err="1"/>
              <a:t>real</a:t>
            </a:r>
            <a:r>
              <a:rPr lang="it-IT" sz="2000" dirty="0"/>
              <a:t> </a:t>
            </a:r>
            <a:r>
              <a:rPr lang="it-IT" sz="2000" dirty="0" err="1"/>
              <a:t>radiometric</a:t>
            </a:r>
            <a:r>
              <a:rPr lang="it-IT" sz="2000" dirty="0"/>
              <a:t> targets </a:t>
            </a:r>
            <a:r>
              <a:rPr lang="it-IT" sz="2000" dirty="0" err="1"/>
              <a:t>have</a:t>
            </a:r>
            <a:r>
              <a:rPr lang="it-IT" sz="2000" dirty="0"/>
              <a:t> </a:t>
            </a:r>
            <a:r>
              <a:rPr lang="it-IT" sz="2000" dirty="0" err="1"/>
              <a:t>been</a:t>
            </a:r>
            <a:r>
              <a:rPr lang="it-IT" sz="2000" dirty="0"/>
              <a:t> </a:t>
            </a:r>
            <a:r>
              <a:rPr lang="it-IT" sz="2000" dirty="0" err="1"/>
              <a:t>considered</a:t>
            </a:r>
            <a:endParaRPr lang="it-IT" sz="2000" dirty="0"/>
          </a:p>
        </p:txBody>
      </p:sp>
      <p:grpSp>
        <p:nvGrpSpPr>
          <p:cNvPr id="33" name="Gruppo 32">
            <a:extLst>
              <a:ext uri="{FF2B5EF4-FFF2-40B4-BE49-F238E27FC236}">
                <a16:creationId xmlns:a16="http://schemas.microsoft.com/office/drawing/2014/main" id="{2B871E67-73B5-3288-33BD-329C02776FFB}"/>
              </a:ext>
            </a:extLst>
          </p:cNvPr>
          <p:cNvGrpSpPr/>
          <p:nvPr/>
        </p:nvGrpSpPr>
        <p:grpSpPr>
          <a:xfrm>
            <a:off x="4725481" y="1718270"/>
            <a:ext cx="3709227" cy="3402993"/>
            <a:chOff x="5293137" y="978388"/>
            <a:chExt cx="3709227" cy="3402993"/>
          </a:xfrm>
        </p:grpSpPr>
        <p:pic>
          <p:nvPicPr>
            <p:cNvPr id="15" name="Picture 2">
              <a:extLst>
                <a:ext uri="{FF2B5EF4-FFF2-40B4-BE49-F238E27FC236}">
                  <a16:creationId xmlns:a16="http://schemas.microsoft.com/office/drawing/2014/main" id="{AF08FD0F-360C-8905-DCAE-A3E73094DB5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52754" y="1988039"/>
              <a:ext cx="1631302" cy="1174357"/>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Connettore diritto 5">
              <a:extLst>
                <a:ext uri="{FF2B5EF4-FFF2-40B4-BE49-F238E27FC236}">
                  <a16:creationId xmlns:a16="http://schemas.microsoft.com/office/drawing/2014/main" id="{80767243-67A7-1794-21F8-9FDCADB394BE}"/>
                </a:ext>
              </a:extLst>
            </p:cNvPr>
            <p:cNvCxnSpPr/>
            <p:nvPr/>
          </p:nvCxnSpPr>
          <p:spPr>
            <a:xfrm>
              <a:off x="5362363" y="4307053"/>
              <a:ext cx="3640001" cy="0"/>
            </a:xfrm>
            <a:prstGeom prst="line">
              <a:avLst/>
            </a:prstGeom>
          </p:spPr>
          <p:style>
            <a:lnRef idx="1">
              <a:schemeClr val="dk1"/>
            </a:lnRef>
            <a:fillRef idx="0">
              <a:schemeClr val="dk1"/>
            </a:fillRef>
            <a:effectRef idx="0">
              <a:schemeClr val="dk1"/>
            </a:effectRef>
            <a:fontRef idx="minor">
              <a:schemeClr val="tx1"/>
            </a:fontRef>
          </p:style>
        </p:cxnSp>
        <p:cxnSp>
          <p:nvCxnSpPr>
            <p:cNvPr id="19" name="Connettore diritto 6">
              <a:extLst>
                <a:ext uri="{FF2B5EF4-FFF2-40B4-BE49-F238E27FC236}">
                  <a16:creationId xmlns:a16="http://schemas.microsoft.com/office/drawing/2014/main" id="{7882325C-221F-BA25-FD8C-3CE313C7370D}"/>
                </a:ext>
              </a:extLst>
            </p:cNvPr>
            <p:cNvCxnSpPr/>
            <p:nvPr/>
          </p:nvCxnSpPr>
          <p:spPr>
            <a:xfrm>
              <a:off x="5293137" y="2883960"/>
              <a:ext cx="3640001" cy="0"/>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20" name="Picture 6" descr="Simple sun line icon. dipinti da parete • quadri lineare, solare,  silhouette | myloview.it">
              <a:extLst>
                <a:ext uri="{FF2B5EF4-FFF2-40B4-BE49-F238E27FC236}">
                  <a16:creationId xmlns:a16="http://schemas.microsoft.com/office/drawing/2014/main" id="{D24E9BED-1638-C157-C9C7-90999510578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7673" t="20125" r="18469" b="18861"/>
            <a:stretch/>
          </p:blipFill>
          <p:spPr bwMode="auto">
            <a:xfrm>
              <a:off x="6512006" y="978388"/>
              <a:ext cx="1096165" cy="1066386"/>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Connettore 2 21">
              <a:extLst>
                <a:ext uri="{FF2B5EF4-FFF2-40B4-BE49-F238E27FC236}">
                  <a16:creationId xmlns:a16="http://schemas.microsoft.com/office/drawing/2014/main" id="{6D981F31-B7F9-FEFE-AA8A-146703CBE89B}"/>
                </a:ext>
              </a:extLst>
            </p:cNvPr>
            <p:cNvCxnSpPr>
              <a:cxnSpLocks/>
            </p:cNvCxnSpPr>
            <p:nvPr/>
          </p:nvCxnSpPr>
          <p:spPr>
            <a:xfrm>
              <a:off x="5472546" y="2936683"/>
              <a:ext cx="0" cy="1156732"/>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grpSp>
          <p:nvGrpSpPr>
            <p:cNvPr id="22" name="Gruppo 21">
              <a:extLst>
                <a:ext uri="{FF2B5EF4-FFF2-40B4-BE49-F238E27FC236}">
                  <a16:creationId xmlns:a16="http://schemas.microsoft.com/office/drawing/2014/main" id="{D44B121E-C678-FDE3-A0B0-8661D5F301D6}"/>
                </a:ext>
              </a:extLst>
            </p:cNvPr>
            <p:cNvGrpSpPr/>
            <p:nvPr/>
          </p:nvGrpSpPr>
          <p:grpSpPr>
            <a:xfrm>
              <a:off x="5297164" y="1822741"/>
              <a:ext cx="1525543" cy="2132932"/>
              <a:chOff x="7888830" y="1411094"/>
              <a:chExt cx="1525543" cy="2132932"/>
            </a:xfrm>
          </p:grpSpPr>
          <mc:AlternateContent xmlns:mc="http://schemas.openxmlformats.org/markup-compatibility/2006" xmlns:a14="http://schemas.microsoft.com/office/drawing/2010/main">
            <mc:Choice Requires="a14">
              <p:sp>
                <p:nvSpPr>
                  <p:cNvPr id="23" name="Rectangle 7">
                    <a:extLst>
                      <a:ext uri="{FF2B5EF4-FFF2-40B4-BE49-F238E27FC236}">
                        <a16:creationId xmlns:a16="http://schemas.microsoft.com/office/drawing/2014/main" id="{D621726D-4E75-6DAB-7279-5F338E945EC2}"/>
                      </a:ext>
                    </a:extLst>
                  </p:cNvPr>
                  <p:cNvSpPr/>
                  <p:nvPr/>
                </p:nvSpPr>
                <p:spPr>
                  <a:xfrm>
                    <a:off x="7888830" y="1874309"/>
                    <a:ext cx="1211973" cy="5232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solidFill>
                                    <a:srgbClr val="FFFF00"/>
                                  </a:solidFill>
                                  <a:effectLst>
                                    <a:outerShdw blurRad="38100" dist="38100" dir="2700000" algn="tl">
                                      <a:srgbClr val="000000">
                                        <a:alpha val="43137"/>
                                      </a:srgbClr>
                                    </a:outerShdw>
                                  </a:effectLst>
                                  <a:latin typeface="Cambria Math" panose="02040503050406030204" pitchFamily="18" charset="0"/>
                                </a:rPr>
                              </m:ctrlPr>
                            </m:sSubPr>
                            <m:e>
                              <m:r>
                                <a:rPr lang="it-IT" sz="2800" b="1" i="1">
                                  <a:solidFill>
                                    <a:srgbClr val="FFFF00"/>
                                  </a:solidFill>
                                  <a:effectLst>
                                    <a:outerShdw blurRad="38100" dist="38100" dir="2700000" algn="tl">
                                      <a:srgbClr val="000000">
                                        <a:alpha val="43137"/>
                                      </a:srgbClr>
                                    </a:outerShdw>
                                  </a:effectLst>
                                  <a:latin typeface="Cambria Math" panose="02040503050406030204" pitchFamily="18" charset="0"/>
                                </a:rPr>
                                <m:t>𝑳</m:t>
                              </m:r>
                            </m:e>
                            <m:sub>
                              <m:r>
                                <a:rPr lang="it-IT" sz="2800" b="1" i="1">
                                  <a:solidFill>
                                    <a:srgbClr val="FFFF00"/>
                                  </a:solidFill>
                                  <a:effectLst>
                                    <a:outerShdw blurRad="38100" dist="38100" dir="2700000" algn="tl">
                                      <a:srgbClr val="000000">
                                        <a:alpha val="43137"/>
                                      </a:srgbClr>
                                    </a:outerShdw>
                                  </a:effectLst>
                                  <a:latin typeface="Cambria Math" panose="02040503050406030204" pitchFamily="18" charset="0"/>
                                </a:rPr>
                                <m:t>𝒊</m:t>
                              </m:r>
                            </m:sub>
                          </m:sSub>
                          <m:d>
                            <m:dPr>
                              <m:ctrlPr>
                                <a:rPr lang="en-US" sz="2800" b="1" i="1">
                                  <a:solidFill>
                                    <a:srgbClr val="FFFF00"/>
                                  </a:solidFill>
                                  <a:effectLst>
                                    <a:outerShdw blurRad="38100" dist="38100" dir="2700000" algn="tl">
                                      <a:srgbClr val="000000">
                                        <a:alpha val="43137"/>
                                      </a:srgbClr>
                                    </a:outerShdw>
                                  </a:effectLst>
                                  <a:latin typeface="Cambria Math" panose="02040503050406030204" pitchFamily="18" charset="0"/>
                                </a:rPr>
                              </m:ctrlPr>
                            </m:dPr>
                            <m:e>
                              <m:r>
                                <a:rPr lang="en-US" sz="2800" b="1" i="1">
                                  <a:solidFill>
                                    <a:srgbClr val="FFFF00"/>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𝝀</m:t>
                              </m:r>
                            </m:e>
                          </m:d>
                        </m:oMath>
                      </m:oMathPara>
                    </a14:m>
                    <a:endParaRPr lang="en-US" sz="2800" b="1" dirty="0">
                      <a:solidFill>
                        <a:srgbClr val="FFFF00"/>
                      </a:solidFill>
                      <a:effectLst>
                        <a:outerShdw blurRad="38100" dist="38100" dir="2700000" algn="tl">
                          <a:srgbClr val="000000">
                            <a:alpha val="43137"/>
                          </a:srgbClr>
                        </a:outerShdw>
                      </a:effectLst>
                    </a:endParaRPr>
                  </a:p>
                </p:txBody>
              </p:sp>
            </mc:Choice>
            <mc:Fallback xmlns="">
              <p:sp>
                <p:nvSpPr>
                  <p:cNvPr id="8" name="Rectangle 7">
                    <a:extLst>
                      <a:ext uri="{FF2B5EF4-FFF2-40B4-BE49-F238E27FC236}">
                        <a16:creationId xmlns:a16="http://schemas.microsoft.com/office/drawing/2014/main" id="{4DB7641B-824E-B4C3-B57F-BA33B034AE33}"/>
                      </a:ext>
                    </a:extLst>
                  </p:cNvPr>
                  <p:cNvSpPr>
                    <a:spLocks noRot="1" noChangeAspect="1" noMove="1" noResize="1" noEditPoints="1" noAdjustHandles="1" noChangeArrowheads="1" noChangeShapeType="1" noTextEdit="1"/>
                  </p:cNvSpPr>
                  <p:nvPr/>
                </p:nvSpPr>
                <p:spPr>
                  <a:xfrm>
                    <a:off x="7888830" y="1874309"/>
                    <a:ext cx="1211973" cy="523220"/>
                  </a:xfrm>
                  <a:prstGeom prst="rect">
                    <a:avLst/>
                  </a:prstGeom>
                  <a:blipFill>
                    <a:blip r:embed="rId9"/>
                    <a:stretch>
                      <a:fillRect/>
                    </a:stretch>
                  </a:blipFill>
                </p:spPr>
                <p:txBody>
                  <a:bodyPr/>
                  <a:lstStyle/>
                  <a:p>
                    <a:r>
                      <a:rPr lang="it-IT">
                        <a:noFill/>
                      </a:rPr>
                      <a:t> </a:t>
                    </a:r>
                  </a:p>
                </p:txBody>
              </p:sp>
            </mc:Fallback>
          </mc:AlternateContent>
          <p:sp>
            <p:nvSpPr>
              <p:cNvPr id="24" name="Saetta 23">
                <a:extLst>
                  <a:ext uri="{FF2B5EF4-FFF2-40B4-BE49-F238E27FC236}">
                    <a16:creationId xmlns:a16="http://schemas.microsoft.com/office/drawing/2014/main" id="{AC7B33FB-242C-BA20-3A9B-E83B39A1D6EF}"/>
                  </a:ext>
                </a:extLst>
              </p:cNvPr>
              <p:cNvSpPr/>
              <p:nvPr/>
            </p:nvSpPr>
            <p:spPr>
              <a:xfrm rot="2142306">
                <a:off x="8700998" y="1411094"/>
                <a:ext cx="713375" cy="2132932"/>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25" name="Gruppo 24">
              <a:extLst>
                <a:ext uri="{FF2B5EF4-FFF2-40B4-BE49-F238E27FC236}">
                  <a16:creationId xmlns:a16="http://schemas.microsoft.com/office/drawing/2014/main" id="{7A4375DA-4FF9-EC91-3AC1-E9E25FF92C71}"/>
                </a:ext>
              </a:extLst>
            </p:cNvPr>
            <p:cNvGrpSpPr/>
            <p:nvPr/>
          </p:nvGrpSpPr>
          <p:grpSpPr>
            <a:xfrm>
              <a:off x="5916983" y="3039638"/>
              <a:ext cx="2741233" cy="906066"/>
              <a:chOff x="8508649" y="2627991"/>
              <a:chExt cx="2741233" cy="906066"/>
            </a:xfrm>
          </p:grpSpPr>
          <mc:AlternateContent xmlns:mc="http://schemas.openxmlformats.org/markup-compatibility/2006" xmlns:a14="http://schemas.microsoft.com/office/drawing/2010/main">
            <mc:Choice Requires="a14">
              <p:sp>
                <p:nvSpPr>
                  <p:cNvPr id="26" name="Rectangle 10">
                    <a:extLst>
                      <a:ext uri="{FF2B5EF4-FFF2-40B4-BE49-F238E27FC236}">
                        <a16:creationId xmlns:a16="http://schemas.microsoft.com/office/drawing/2014/main" id="{F584B8EF-6E96-83D6-672F-2C5A1267516B}"/>
                      </a:ext>
                    </a:extLst>
                  </p:cNvPr>
                  <p:cNvSpPr/>
                  <p:nvPr/>
                </p:nvSpPr>
                <p:spPr>
                  <a:xfrm>
                    <a:off x="10037909" y="2627991"/>
                    <a:ext cx="1211973" cy="5232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solidFill>
                                    <a:srgbClr val="FFFF00"/>
                                  </a:solidFill>
                                  <a:effectLst>
                                    <a:outerShdw blurRad="38100" dist="38100" dir="2700000" algn="tl">
                                      <a:srgbClr val="000000">
                                        <a:alpha val="43137"/>
                                      </a:srgbClr>
                                    </a:outerShdw>
                                  </a:effectLst>
                                  <a:latin typeface="Cambria Math" panose="02040503050406030204" pitchFamily="18" charset="0"/>
                                </a:rPr>
                              </m:ctrlPr>
                            </m:sSubPr>
                            <m:e>
                              <m:r>
                                <a:rPr lang="it-IT" sz="2800" b="1" i="1">
                                  <a:solidFill>
                                    <a:srgbClr val="FFFF00"/>
                                  </a:solidFill>
                                  <a:effectLst>
                                    <a:outerShdw blurRad="38100" dist="38100" dir="2700000" algn="tl">
                                      <a:srgbClr val="000000">
                                        <a:alpha val="43137"/>
                                      </a:srgbClr>
                                    </a:outerShdw>
                                  </a:effectLst>
                                  <a:latin typeface="Cambria Math" panose="02040503050406030204" pitchFamily="18" charset="0"/>
                                </a:rPr>
                                <m:t>𝑳</m:t>
                              </m:r>
                            </m:e>
                            <m:sub>
                              <m:r>
                                <a:rPr lang="en-US" sz="2800" b="1" i="1" smtClean="0">
                                  <a:solidFill>
                                    <a:srgbClr val="FFFF00"/>
                                  </a:solidFill>
                                  <a:effectLst>
                                    <a:outerShdw blurRad="38100" dist="38100" dir="2700000" algn="tl">
                                      <a:srgbClr val="000000">
                                        <a:alpha val="43137"/>
                                      </a:srgbClr>
                                    </a:outerShdw>
                                  </a:effectLst>
                                  <a:latin typeface="Cambria Math" panose="02040503050406030204" pitchFamily="18" charset="0"/>
                                </a:rPr>
                                <m:t>𝑺</m:t>
                              </m:r>
                            </m:sub>
                          </m:sSub>
                          <m:d>
                            <m:dPr>
                              <m:ctrlPr>
                                <a:rPr lang="en-US" sz="2800" b="1" i="1">
                                  <a:solidFill>
                                    <a:srgbClr val="FFFF00"/>
                                  </a:solidFill>
                                  <a:effectLst>
                                    <a:outerShdw blurRad="38100" dist="38100" dir="2700000" algn="tl">
                                      <a:srgbClr val="000000">
                                        <a:alpha val="43137"/>
                                      </a:srgbClr>
                                    </a:outerShdw>
                                  </a:effectLst>
                                  <a:latin typeface="Cambria Math" panose="02040503050406030204" pitchFamily="18" charset="0"/>
                                </a:rPr>
                              </m:ctrlPr>
                            </m:dPr>
                            <m:e>
                              <m:r>
                                <a:rPr lang="en-US" sz="2800" b="1" i="1">
                                  <a:solidFill>
                                    <a:srgbClr val="FFFF00"/>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𝝀</m:t>
                              </m:r>
                            </m:e>
                          </m:d>
                        </m:oMath>
                      </m:oMathPara>
                    </a14:m>
                    <a:endParaRPr lang="en-US" sz="2800" b="1" dirty="0">
                      <a:solidFill>
                        <a:srgbClr val="FFFF00"/>
                      </a:solidFill>
                      <a:effectLst>
                        <a:outerShdw blurRad="38100" dist="38100" dir="2700000" algn="tl">
                          <a:srgbClr val="000000">
                            <a:alpha val="43137"/>
                          </a:srgbClr>
                        </a:outerShdw>
                      </a:effectLst>
                    </a:endParaRPr>
                  </a:p>
                </p:txBody>
              </p:sp>
            </mc:Choice>
            <mc:Fallback xmlns="">
              <p:sp>
                <p:nvSpPr>
                  <p:cNvPr id="11" name="Rectangle 10">
                    <a:extLst>
                      <a:ext uri="{FF2B5EF4-FFF2-40B4-BE49-F238E27FC236}">
                        <a16:creationId xmlns:a16="http://schemas.microsoft.com/office/drawing/2014/main" id="{3A194A22-EE27-5693-1A4D-C1FD2C0332E4}"/>
                      </a:ext>
                    </a:extLst>
                  </p:cNvPr>
                  <p:cNvSpPr>
                    <a:spLocks noRot="1" noChangeAspect="1" noMove="1" noResize="1" noEditPoints="1" noAdjustHandles="1" noChangeArrowheads="1" noChangeShapeType="1" noTextEdit="1"/>
                  </p:cNvSpPr>
                  <p:nvPr/>
                </p:nvSpPr>
                <p:spPr>
                  <a:xfrm>
                    <a:off x="10037909" y="2627991"/>
                    <a:ext cx="1211973" cy="523220"/>
                  </a:xfrm>
                  <a:prstGeom prst="rect">
                    <a:avLst/>
                  </a:prstGeom>
                  <a:blipFill>
                    <a:blip r:embed="rId10"/>
                    <a:stretch>
                      <a:fillRect/>
                    </a:stretch>
                  </a:blipFill>
                </p:spPr>
                <p:txBody>
                  <a:bodyPr/>
                  <a:lstStyle/>
                  <a:p>
                    <a:r>
                      <a:rPr lang="it-IT">
                        <a:noFill/>
                      </a:rPr>
                      <a:t> </a:t>
                    </a:r>
                  </a:p>
                </p:txBody>
              </p:sp>
            </mc:Fallback>
          </mc:AlternateContent>
          <p:sp>
            <p:nvSpPr>
              <p:cNvPr id="27" name="Saetta 26">
                <a:extLst>
                  <a:ext uri="{FF2B5EF4-FFF2-40B4-BE49-F238E27FC236}">
                    <a16:creationId xmlns:a16="http://schemas.microsoft.com/office/drawing/2014/main" id="{9905675C-2C65-ABC1-5E4A-F61DCDF1B289}"/>
                  </a:ext>
                </a:extLst>
              </p:cNvPr>
              <p:cNvSpPr/>
              <p:nvPr/>
            </p:nvSpPr>
            <p:spPr>
              <a:xfrm rot="15166452">
                <a:off x="9218427" y="2110904"/>
                <a:ext cx="713375" cy="2132932"/>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29" name="Trapezio 28">
              <a:extLst>
                <a:ext uri="{FF2B5EF4-FFF2-40B4-BE49-F238E27FC236}">
                  <a16:creationId xmlns:a16="http://schemas.microsoft.com/office/drawing/2014/main" id="{57A5471F-ADDB-A967-5402-9C05A89B30B0}"/>
                </a:ext>
              </a:extLst>
            </p:cNvPr>
            <p:cNvSpPr/>
            <p:nvPr/>
          </p:nvSpPr>
          <p:spPr>
            <a:xfrm>
              <a:off x="5810663" y="4116744"/>
              <a:ext cx="570674" cy="258848"/>
            </a:xfrm>
            <a:prstGeom prst="trapezoid">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0" name="Trapezio 29">
              <a:extLst>
                <a:ext uri="{FF2B5EF4-FFF2-40B4-BE49-F238E27FC236}">
                  <a16:creationId xmlns:a16="http://schemas.microsoft.com/office/drawing/2014/main" id="{5A26D3C5-1BF1-D0CD-AC07-01DD60BCE959}"/>
                </a:ext>
              </a:extLst>
            </p:cNvPr>
            <p:cNvSpPr/>
            <p:nvPr/>
          </p:nvSpPr>
          <p:spPr>
            <a:xfrm>
              <a:off x="6590158" y="4116103"/>
              <a:ext cx="570674" cy="258848"/>
            </a:xfrm>
            <a:prstGeom prst="trapezoid">
              <a:avLst/>
            </a:prstGeom>
            <a:solidFill>
              <a:schemeClr val="bg1">
                <a:lumMod val="6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1" name="Trapezio 30">
              <a:extLst>
                <a:ext uri="{FF2B5EF4-FFF2-40B4-BE49-F238E27FC236}">
                  <a16:creationId xmlns:a16="http://schemas.microsoft.com/office/drawing/2014/main" id="{C0855564-BBEC-8103-C79F-D8DC777CF189}"/>
                </a:ext>
              </a:extLst>
            </p:cNvPr>
            <p:cNvSpPr/>
            <p:nvPr/>
          </p:nvSpPr>
          <p:spPr>
            <a:xfrm>
              <a:off x="7325173" y="4114816"/>
              <a:ext cx="570674" cy="258848"/>
            </a:xfrm>
            <a:prstGeom prst="trapezoid">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2" name="Trapezio 31">
              <a:extLst>
                <a:ext uri="{FF2B5EF4-FFF2-40B4-BE49-F238E27FC236}">
                  <a16:creationId xmlns:a16="http://schemas.microsoft.com/office/drawing/2014/main" id="{8EC8FD4A-0BFC-429F-A677-11A807291A7D}"/>
                </a:ext>
              </a:extLst>
            </p:cNvPr>
            <p:cNvSpPr/>
            <p:nvPr/>
          </p:nvSpPr>
          <p:spPr>
            <a:xfrm>
              <a:off x="8010472" y="4122533"/>
              <a:ext cx="570674" cy="258848"/>
            </a:xfrm>
            <a:prstGeom prst="trapezoid">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cxnSp>
        <p:nvCxnSpPr>
          <p:cNvPr id="8" name="Connettore 2 7">
            <a:extLst>
              <a:ext uri="{FF2B5EF4-FFF2-40B4-BE49-F238E27FC236}">
                <a16:creationId xmlns:a16="http://schemas.microsoft.com/office/drawing/2014/main" id="{92EFE67B-8089-FF0C-E5D1-08C88AB77733}"/>
              </a:ext>
            </a:extLst>
          </p:cNvPr>
          <p:cNvCxnSpPr/>
          <p:nvPr/>
        </p:nvCxnSpPr>
        <p:spPr>
          <a:xfrm flipV="1">
            <a:off x="8909469" y="2309816"/>
            <a:ext cx="0" cy="25091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Connettore 2 11">
            <a:extLst>
              <a:ext uri="{FF2B5EF4-FFF2-40B4-BE49-F238E27FC236}">
                <a16:creationId xmlns:a16="http://schemas.microsoft.com/office/drawing/2014/main" id="{0A44FC73-6960-70B0-4BFF-C3278920BA0D}"/>
              </a:ext>
            </a:extLst>
          </p:cNvPr>
          <p:cNvCxnSpPr>
            <a:cxnSpLocks/>
          </p:cNvCxnSpPr>
          <p:nvPr/>
        </p:nvCxnSpPr>
        <p:spPr>
          <a:xfrm>
            <a:off x="8847824" y="4659795"/>
            <a:ext cx="315963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Ovale 16">
            <a:extLst>
              <a:ext uri="{FF2B5EF4-FFF2-40B4-BE49-F238E27FC236}">
                <a16:creationId xmlns:a16="http://schemas.microsoft.com/office/drawing/2014/main" id="{2AC1DDD9-2B1F-64D7-C69A-F9CB49BE152D}"/>
              </a:ext>
            </a:extLst>
          </p:cNvPr>
          <p:cNvSpPr/>
          <p:nvPr/>
        </p:nvSpPr>
        <p:spPr>
          <a:xfrm>
            <a:off x="9084129" y="4459423"/>
            <a:ext cx="61646" cy="457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Ovale 27">
            <a:extLst>
              <a:ext uri="{FF2B5EF4-FFF2-40B4-BE49-F238E27FC236}">
                <a16:creationId xmlns:a16="http://schemas.microsoft.com/office/drawing/2014/main" id="{82D122B7-16C5-79A8-0633-95C9129E36A4}"/>
              </a:ext>
            </a:extLst>
          </p:cNvPr>
          <p:cNvSpPr/>
          <p:nvPr/>
        </p:nvSpPr>
        <p:spPr>
          <a:xfrm>
            <a:off x="9528629" y="4091078"/>
            <a:ext cx="61646" cy="457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5" name="Ovale 34">
            <a:extLst>
              <a:ext uri="{FF2B5EF4-FFF2-40B4-BE49-F238E27FC236}">
                <a16:creationId xmlns:a16="http://schemas.microsoft.com/office/drawing/2014/main" id="{2E310299-2A03-5D4E-A494-EACD972FE7EA}"/>
              </a:ext>
            </a:extLst>
          </p:cNvPr>
          <p:cNvSpPr/>
          <p:nvPr/>
        </p:nvSpPr>
        <p:spPr>
          <a:xfrm>
            <a:off x="10019066" y="3680375"/>
            <a:ext cx="61646" cy="457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Ovale 35">
            <a:extLst>
              <a:ext uri="{FF2B5EF4-FFF2-40B4-BE49-F238E27FC236}">
                <a16:creationId xmlns:a16="http://schemas.microsoft.com/office/drawing/2014/main" id="{E14FAC1D-86D2-E49E-C4EF-CEB6CA5FFE60}"/>
              </a:ext>
            </a:extLst>
          </p:cNvPr>
          <p:cNvSpPr/>
          <p:nvPr/>
        </p:nvSpPr>
        <p:spPr>
          <a:xfrm>
            <a:off x="10927113" y="3036152"/>
            <a:ext cx="61646" cy="457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Ovale 36">
            <a:extLst>
              <a:ext uri="{FF2B5EF4-FFF2-40B4-BE49-F238E27FC236}">
                <a16:creationId xmlns:a16="http://schemas.microsoft.com/office/drawing/2014/main" id="{8AAFB03A-DC55-2642-CDB9-1BA29CA072E8}"/>
              </a:ext>
            </a:extLst>
          </p:cNvPr>
          <p:cNvSpPr/>
          <p:nvPr/>
        </p:nvSpPr>
        <p:spPr>
          <a:xfrm>
            <a:off x="11354717" y="2737473"/>
            <a:ext cx="61646" cy="457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39" name="Connettore diritto 38">
            <a:extLst>
              <a:ext uri="{FF2B5EF4-FFF2-40B4-BE49-F238E27FC236}">
                <a16:creationId xmlns:a16="http://schemas.microsoft.com/office/drawing/2014/main" id="{7FEC7270-789A-BBD2-E41B-953335C2AEAE}"/>
              </a:ext>
            </a:extLst>
          </p:cNvPr>
          <p:cNvCxnSpPr/>
          <p:nvPr/>
        </p:nvCxnSpPr>
        <p:spPr>
          <a:xfrm flipV="1">
            <a:off x="8909469" y="2635484"/>
            <a:ext cx="2601859" cy="1993059"/>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41" name="CasellaDiTesto 40">
            <a:extLst>
              <a:ext uri="{FF2B5EF4-FFF2-40B4-BE49-F238E27FC236}">
                <a16:creationId xmlns:a16="http://schemas.microsoft.com/office/drawing/2014/main" id="{02F0634E-A4B7-18BA-3A14-62CF2B2E7C22}"/>
              </a:ext>
            </a:extLst>
          </p:cNvPr>
          <p:cNvSpPr txBox="1"/>
          <p:nvPr/>
        </p:nvSpPr>
        <p:spPr>
          <a:xfrm>
            <a:off x="9301528" y="4741837"/>
            <a:ext cx="2209800" cy="307777"/>
          </a:xfrm>
          <a:prstGeom prst="rect">
            <a:avLst/>
          </a:prstGeom>
          <a:noFill/>
        </p:spPr>
        <p:txBody>
          <a:bodyPr wrap="square" rtlCol="0">
            <a:spAutoFit/>
          </a:bodyPr>
          <a:lstStyle/>
          <a:p>
            <a:pPr algn="ctr"/>
            <a:r>
              <a:rPr lang="it-IT" sz="1400" dirty="0"/>
              <a:t>Target </a:t>
            </a:r>
            <a:r>
              <a:rPr lang="it-IT" sz="1400" dirty="0" err="1"/>
              <a:t>reflectance</a:t>
            </a:r>
            <a:endParaRPr lang="it-IT" sz="1400" dirty="0"/>
          </a:p>
        </p:txBody>
      </p:sp>
      <p:sp>
        <p:nvSpPr>
          <p:cNvPr id="42" name="CasellaDiTesto 41">
            <a:extLst>
              <a:ext uri="{FF2B5EF4-FFF2-40B4-BE49-F238E27FC236}">
                <a16:creationId xmlns:a16="http://schemas.microsoft.com/office/drawing/2014/main" id="{5CB36106-01A6-4B9F-9465-FB5924EB516C}"/>
              </a:ext>
            </a:extLst>
          </p:cNvPr>
          <p:cNvSpPr txBox="1"/>
          <p:nvPr/>
        </p:nvSpPr>
        <p:spPr>
          <a:xfrm rot="16200000">
            <a:off x="7632156" y="3439299"/>
            <a:ext cx="2209800" cy="307777"/>
          </a:xfrm>
          <a:prstGeom prst="rect">
            <a:avLst/>
          </a:prstGeom>
          <a:noFill/>
        </p:spPr>
        <p:txBody>
          <a:bodyPr wrap="square" rtlCol="0">
            <a:spAutoFit/>
          </a:bodyPr>
          <a:lstStyle/>
          <a:p>
            <a:pPr algn="ctr"/>
            <a:r>
              <a:rPr lang="it-IT" sz="1400" dirty="0" err="1"/>
              <a:t>Measured</a:t>
            </a:r>
            <a:r>
              <a:rPr lang="it-IT" sz="1400" dirty="0"/>
              <a:t> </a:t>
            </a:r>
            <a:r>
              <a:rPr lang="it-IT" sz="1400" dirty="0" err="1"/>
              <a:t>radiance</a:t>
            </a:r>
            <a:endParaRPr lang="it-IT" sz="1400" dirty="0"/>
          </a:p>
        </p:txBody>
      </p:sp>
      <p:sp>
        <p:nvSpPr>
          <p:cNvPr id="43" name="Ovale 42">
            <a:extLst>
              <a:ext uri="{FF2B5EF4-FFF2-40B4-BE49-F238E27FC236}">
                <a16:creationId xmlns:a16="http://schemas.microsoft.com/office/drawing/2014/main" id="{A15B7F1D-589A-C80B-6C40-8FDC9C491029}"/>
              </a:ext>
            </a:extLst>
          </p:cNvPr>
          <p:cNvSpPr/>
          <p:nvPr/>
        </p:nvSpPr>
        <p:spPr>
          <a:xfrm>
            <a:off x="10454038" y="3408106"/>
            <a:ext cx="61646" cy="457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4" name="CasellaDiTesto 43">
            <a:extLst>
              <a:ext uri="{FF2B5EF4-FFF2-40B4-BE49-F238E27FC236}">
                <a16:creationId xmlns:a16="http://schemas.microsoft.com/office/drawing/2014/main" id="{1213A4B2-E54B-AD0F-C1FC-E4ECBA52731C}"/>
              </a:ext>
            </a:extLst>
          </p:cNvPr>
          <p:cNvSpPr txBox="1"/>
          <p:nvPr/>
        </p:nvSpPr>
        <p:spPr>
          <a:xfrm rot="19365106">
            <a:off x="10375927" y="2322442"/>
            <a:ext cx="2209800" cy="307777"/>
          </a:xfrm>
          <a:prstGeom prst="rect">
            <a:avLst/>
          </a:prstGeom>
          <a:noFill/>
        </p:spPr>
        <p:txBody>
          <a:bodyPr wrap="square" rtlCol="0">
            <a:spAutoFit/>
          </a:bodyPr>
          <a:lstStyle/>
          <a:p>
            <a:pPr algn="ctr"/>
            <a:r>
              <a:rPr lang="it-IT" sz="1400" dirty="0" err="1"/>
              <a:t>Regression</a:t>
            </a:r>
            <a:r>
              <a:rPr lang="it-IT" sz="1400" dirty="0"/>
              <a:t> curve</a:t>
            </a:r>
          </a:p>
        </p:txBody>
      </p:sp>
    </p:spTree>
    <p:extLst>
      <p:ext uri="{BB962C8B-B14F-4D97-AF65-F5344CB8AC3E}">
        <p14:creationId xmlns:p14="http://schemas.microsoft.com/office/powerpoint/2010/main" val="11012527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C34C7C-B8CA-F002-55CE-0728EE4AEAB7}"/>
              </a:ext>
            </a:extLst>
          </p:cNvPr>
          <p:cNvSpPr>
            <a:spLocks noGrp="1"/>
          </p:cNvSpPr>
          <p:nvPr>
            <p:ph type="title"/>
          </p:nvPr>
        </p:nvSpPr>
        <p:spPr/>
        <p:txBody>
          <a:bodyPr/>
          <a:lstStyle/>
          <a:p>
            <a:r>
              <a:rPr lang="it-IT" dirty="0" err="1"/>
              <a:t>Emulated</a:t>
            </a:r>
            <a:r>
              <a:rPr lang="it-IT" dirty="0"/>
              <a:t> targets</a:t>
            </a:r>
          </a:p>
        </p:txBody>
      </p:sp>
      <p:sp>
        <p:nvSpPr>
          <p:cNvPr id="4" name="Segnaposto numero diapositiva 3">
            <a:extLst>
              <a:ext uri="{FF2B5EF4-FFF2-40B4-BE49-F238E27FC236}">
                <a16:creationId xmlns:a16="http://schemas.microsoft.com/office/drawing/2014/main" id="{FD6F2680-329D-DD8E-6369-D7B352F40A0D}"/>
              </a:ext>
            </a:extLst>
          </p:cNvPr>
          <p:cNvSpPr>
            <a:spLocks noGrp="1"/>
          </p:cNvSpPr>
          <p:nvPr>
            <p:ph type="sldNum" sz="quarter" idx="12"/>
          </p:nvPr>
        </p:nvSpPr>
        <p:spPr/>
        <p:txBody>
          <a:bodyPr/>
          <a:lstStyle/>
          <a:p>
            <a:fld id="{A172D096-160C-4799-B4ED-0E005C07B97F}" type="slidenum">
              <a:rPr lang="en-US" smtClean="0"/>
              <a:pPr/>
              <a:t>40</a:t>
            </a:fld>
            <a:endParaRPr lang="en-US" dirty="0"/>
          </a:p>
        </p:txBody>
      </p:sp>
      <p:pic>
        <p:nvPicPr>
          <p:cNvPr id="11" name="Picture 21">
            <a:extLst>
              <a:ext uri="{FF2B5EF4-FFF2-40B4-BE49-F238E27FC236}">
                <a16:creationId xmlns:a16="http://schemas.microsoft.com/office/drawing/2014/main" id="{E5A1C9B5-EED5-498B-D3A2-5033ED36A8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151" y="1802979"/>
            <a:ext cx="3118720" cy="2339041"/>
          </a:xfrm>
          <a:prstGeom prst="rect">
            <a:avLst/>
          </a:prstGeom>
          <a:ln>
            <a:noFill/>
          </a:ln>
          <a:effectLst>
            <a:outerShdw blurRad="292100" dist="139700" dir="2700000" algn="tl" rotWithShape="0">
              <a:srgbClr val="333333">
                <a:alpha val="65000"/>
              </a:srgbClr>
            </a:outerShdw>
          </a:effectLst>
        </p:spPr>
      </p:pic>
      <p:sp>
        <p:nvSpPr>
          <p:cNvPr id="13" name="TextBox 22">
            <a:extLst>
              <a:ext uri="{FF2B5EF4-FFF2-40B4-BE49-F238E27FC236}">
                <a16:creationId xmlns:a16="http://schemas.microsoft.com/office/drawing/2014/main" id="{FBFE5D40-664F-0CC6-A50D-7FCB6C6B55AA}"/>
              </a:ext>
            </a:extLst>
          </p:cNvPr>
          <p:cNvSpPr txBox="1"/>
          <p:nvPr/>
        </p:nvSpPr>
        <p:spPr>
          <a:xfrm>
            <a:off x="8762671" y="4294310"/>
            <a:ext cx="3514931" cy="646331"/>
          </a:xfrm>
          <a:prstGeom prst="rect">
            <a:avLst/>
          </a:prstGeom>
          <a:noFill/>
        </p:spPr>
        <p:txBody>
          <a:bodyPr wrap="square" rtlCol="0">
            <a:spAutoFit/>
          </a:bodyPr>
          <a:lstStyle/>
          <a:p>
            <a:pPr algn="ctr"/>
            <a:r>
              <a:rPr lang="en-US" dirty="0">
                <a:solidFill>
                  <a:srgbClr val="FF0000"/>
                </a:solidFill>
                <a:latin typeface="Times New Roman" panose="02020603050405020304" pitchFamily="18" charset="0"/>
                <a:cs typeface="Times New Roman" panose="02020603050405020304" pitchFamily="18" charset="0"/>
              </a:rPr>
              <a:t>Radiometric Compensation</a:t>
            </a:r>
          </a:p>
          <a:p>
            <a:pPr algn="ctr"/>
            <a:r>
              <a:rPr lang="en-US" dirty="0">
                <a:solidFill>
                  <a:srgbClr val="FF0000"/>
                </a:solidFill>
                <a:latin typeface="Times New Roman" panose="02020603050405020304" pitchFamily="18" charset="0"/>
                <a:cs typeface="Times New Roman" panose="02020603050405020304" pitchFamily="18" charset="0"/>
              </a:rPr>
              <a:t>Output of  Monte Carlo Simulation</a:t>
            </a:r>
          </a:p>
        </p:txBody>
      </p:sp>
      <p:sp>
        <p:nvSpPr>
          <p:cNvPr id="34" name="CasellaDiTesto 33">
            <a:extLst>
              <a:ext uri="{FF2B5EF4-FFF2-40B4-BE49-F238E27FC236}">
                <a16:creationId xmlns:a16="http://schemas.microsoft.com/office/drawing/2014/main" id="{C3C0D548-33C1-C27D-5CFF-78DF6F603DD8}"/>
              </a:ext>
            </a:extLst>
          </p:cNvPr>
          <p:cNvSpPr txBox="1"/>
          <p:nvPr/>
        </p:nvSpPr>
        <p:spPr>
          <a:xfrm>
            <a:off x="178568" y="5007786"/>
            <a:ext cx="11810284" cy="646331"/>
          </a:xfrm>
          <a:prstGeom prst="rect">
            <a:avLst/>
          </a:prstGeom>
          <a:noFill/>
        </p:spPr>
        <p:txBody>
          <a:bodyPr wrap="square" rtlCol="0">
            <a:spAutoFit/>
          </a:bodyPr>
          <a:lstStyle/>
          <a:p>
            <a:r>
              <a:rPr lang="it-IT" dirty="0" err="1"/>
              <a:t>Reflected</a:t>
            </a:r>
            <a:r>
              <a:rPr lang="it-IT" dirty="0"/>
              <a:t> </a:t>
            </a:r>
            <a:r>
              <a:rPr lang="it-IT" dirty="0" err="1"/>
              <a:t>spectral</a:t>
            </a:r>
            <a:r>
              <a:rPr lang="it-IT" dirty="0"/>
              <a:t> </a:t>
            </a:r>
            <a:r>
              <a:rPr lang="it-IT" dirty="0" err="1"/>
              <a:t>radiance</a:t>
            </a:r>
            <a:r>
              <a:rPr lang="it-IT" dirty="0"/>
              <a:t> by the </a:t>
            </a:r>
            <a:r>
              <a:rPr lang="it-IT" dirty="0" err="1"/>
              <a:t>emulated</a:t>
            </a:r>
            <a:r>
              <a:rPr lang="it-IT" dirty="0"/>
              <a:t> targets </a:t>
            </a:r>
            <a:r>
              <a:rPr lang="it-IT" dirty="0" err="1"/>
              <a:t>is</a:t>
            </a:r>
            <a:r>
              <a:rPr lang="it-IT" dirty="0"/>
              <a:t> </a:t>
            </a:r>
            <a:r>
              <a:rPr lang="it-IT" dirty="0" err="1"/>
              <a:t>evaluated</a:t>
            </a:r>
            <a:r>
              <a:rPr lang="it-IT" dirty="0"/>
              <a:t> </a:t>
            </a:r>
            <a:r>
              <a:rPr lang="it-IT" dirty="0" err="1"/>
              <a:t>using</a:t>
            </a:r>
            <a:r>
              <a:rPr lang="it-IT" dirty="0"/>
              <a:t> the </a:t>
            </a:r>
            <a:r>
              <a:rPr lang="it-IT" dirty="0" err="1"/>
              <a:t>same</a:t>
            </a:r>
            <a:r>
              <a:rPr lang="it-IT" dirty="0"/>
              <a:t> data and models </a:t>
            </a:r>
            <a:r>
              <a:rPr lang="it-IT" dirty="0" err="1"/>
              <a:t>used</a:t>
            </a:r>
            <a:r>
              <a:rPr lang="it-IT" dirty="0"/>
              <a:t> </a:t>
            </a:r>
            <a:r>
              <a:rPr lang="it-IT" dirty="0" err="1"/>
              <a:t>previously</a:t>
            </a:r>
            <a:r>
              <a:rPr lang="it-IT" dirty="0"/>
              <a:t> and the target </a:t>
            </a:r>
            <a:r>
              <a:rPr lang="it-IT" dirty="0" err="1"/>
              <a:t>spectral</a:t>
            </a:r>
            <a:r>
              <a:rPr lang="it-IT" dirty="0"/>
              <a:t> </a:t>
            </a:r>
            <a:r>
              <a:rPr lang="it-IT" dirty="0" err="1"/>
              <a:t>reflectance</a:t>
            </a:r>
            <a:endParaRPr lang="it-IT" dirty="0"/>
          </a:p>
        </p:txBody>
      </p:sp>
      <p:pic>
        <p:nvPicPr>
          <p:cNvPr id="5" name="Picture 6">
            <a:extLst>
              <a:ext uri="{FF2B5EF4-FFF2-40B4-BE49-F238E27FC236}">
                <a16:creationId xmlns:a16="http://schemas.microsoft.com/office/drawing/2014/main" id="{3B8A77B1-9FAD-60B5-EAD7-19FCBD97FE10}"/>
              </a:ext>
            </a:extLst>
          </p:cNvPr>
          <p:cNvPicPr>
            <a:picLocks noChangeAspect="1"/>
          </p:cNvPicPr>
          <p:nvPr/>
        </p:nvPicPr>
        <p:blipFill rotWithShape="1">
          <a:blip r:embed="rId3">
            <a:extLst>
              <a:ext uri="{28A0092B-C50C-407E-A947-70E740481C1C}">
                <a14:useLocalDpi xmlns:a14="http://schemas.microsoft.com/office/drawing/2010/main" val="0"/>
              </a:ext>
            </a:extLst>
          </a:blip>
          <a:srcRect r="4540"/>
          <a:stretch/>
        </p:blipFill>
        <p:spPr>
          <a:xfrm>
            <a:off x="2202055" y="3211628"/>
            <a:ext cx="1797921" cy="1412573"/>
          </a:xfrm>
          <a:prstGeom prst="rect">
            <a:avLst/>
          </a:prstGeom>
        </p:spPr>
      </p:pic>
      <p:cxnSp>
        <p:nvCxnSpPr>
          <p:cNvPr id="7" name="Connettore 2 6">
            <a:extLst>
              <a:ext uri="{FF2B5EF4-FFF2-40B4-BE49-F238E27FC236}">
                <a16:creationId xmlns:a16="http://schemas.microsoft.com/office/drawing/2014/main" id="{8EA05AFB-0D06-3F59-CD13-99A7202E9B2B}"/>
              </a:ext>
            </a:extLst>
          </p:cNvPr>
          <p:cNvCxnSpPr>
            <a:cxnSpLocks/>
            <a:stCxn id="31" idx="0"/>
          </p:cNvCxnSpPr>
          <p:nvPr/>
        </p:nvCxnSpPr>
        <p:spPr>
          <a:xfrm flipH="1" flipV="1">
            <a:off x="4432996" y="2768823"/>
            <a:ext cx="999786" cy="4884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CasellaDiTesto 7">
                <a:extLst>
                  <a:ext uri="{FF2B5EF4-FFF2-40B4-BE49-F238E27FC236}">
                    <a16:creationId xmlns:a16="http://schemas.microsoft.com/office/drawing/2014/main" id="{72B919EB-8169-00AD-073C-BCC514BFCAA0}"/>
                  </a:ext>
                </a:extLst>
              </p:cNvPr>
              <p:cNvSpPr txBox="1"/>
              <p:nvPr/>
            </p:nvSpPr>
            <p:spPr>
              <a:xfrm>
                <a:off x="3010366" y="2122235"/>
                <a:ext cx="94853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it-IT" sz="1800" b="0" i="1" smtClean="0">
                              <a:latin typeface="Cambria Math" panose="02040503050406030204" pitchFamily="18" charset="0"/>
                              <a:ea typeface="Cambria Math" panose="02040503050406030204" pitchFamily="18" charset="0"/>
                            </a:rPr>
                          </m:ctrlPr>
                        </m:sSubPr>
                        <m:e>
                          <m:r>
                            <a:rPr lang="it-IT" sz="1800" b="0" i="1" smtClean="0">
                              <a:latin typeface="Cambria Math" panose="02040503050406030204" pitchFamily="18" charset="0"/>
                              <a:ea typeface="Cambria Math" panose="02040503050406030204" pitchFamily="18" charset="0"/>
                            </a:rPr>
                            <m:t>𝐿</m:t>
                          </m:r>
                        </m:e>
                        <m:sub>
                          <m:r>
                            <a:rPr lang="it-IT" sz="1800" b="0" i="1" smtClean="0">
                              <a:latin typeface="Cambria Math" panose="02040503050406030204" pitchFamily="18" charset="0"/>
                              <a:ea typeface="Cambria Math" panose="02040503050406030204" pitchFamily="18" charset="0"/>
                            </a:rPr>
                            <m:t>𝑖</m:t>
                          </m:r>
                        </m:sub>
                      </m:sSub>
                      <m:d>
                        <m:dPr>
                          <m:ctrlPr>
                            <a:rPr lang="it-IT" sz="1800" i="1">
                              <a:latin typeface="Cambria Math" panose="02040503050406030204" pitchFamily="18" charset="0"/>
                              <a:ea typeface="Cambria Math" panose="02040503050406030204" pitchFamily="18" charset="0"/>
                            </a:rPr>
                          </m:ctrlPr>
                        </m:dPr>
                        <m:e>
                          <m:r>
                            <a:rPr lang="it-IT" sz="1800" b="0" i="1" smtClean="0">
                              <a:latin typeface="Cambria Math" panose="02040503050406030204" pitchFamily="18" charset="0"/>
                              <a:ea typeface="Cambria Math" panose="02040503050406030204" pitchFamily="18" charset="0"/>
                            </a:rPr>
                            <m:t>𝜆</m:t>
                          </m:r>
                        </m:e>
                      </m:d>
                    </m:oMath>
                  </m:oMathPara>
                </a14:m>
                <a:endParaRPr lang="it-IT" dirty="0"/>
              </a:p>
            </p:txBody>
          </p:sp>
        </mc:Choice>
        <mc:Fallback xmlns="">
          <p:sp>
            <p:nvSpPr>
              <p:cNvPr id="8" name="CasellaDiTesto 7">
                <a:extLst>
                  <a:ext uri="{FF2B5EF4-FFF2-40B4-BE49-F238E27FC236}">
                    <a16:creationId xmlns:a16="http://schemas.microsoft.com/office/drawing/2014/main" id="{72B919EB-8169-00AD-073C-BCC514BFCAA0}"/>
                  </a:ext>
                </a:extLst>
              </p:cNvPr>
              <p:cNvSpPr txBox="1">
                <a:spLocks noRot="1" noChangeAspect="1" noMove="1" noResize="1" noEditPoints="1" noAdjustHandles="1" noChangeArrowheads="1" noChangeShapeType="1" noTextEdit="1"/>
              </p:cNvSpPr>
              <p:nvPr/>
            </p:nvSpPr>
            <p:spPr>
              <a:xfrm>
                <a:off x="3010366" y="2122235"/>
                <a:ext cx="948530" cy="369332"/>
              </a:xfrm>
              <a:prstGeom prst="rect">
                <a:avLst/>
              </a:prstGeom>
              <a:blipFill>
                <a:blip r:embed="rId4"/>
                <a:stretch>
                  <a:fillRect/>
                </a:stretch>
              </a:blipFill>
            </p:spPr>
            <p:txBody>
              <a:bodyPr/>
              <a:lstStyle/>
              <a:p>
                <a:r>
                  <a:rPr lang="it-IT">
                    <a:noFill/>
                  </a:rPr>
                  <a:t> </a:t>
                </a:r>
              </a:p>
            </p:txBody>
          </p:sp>
        </mc:Fallback>
      </mc:AlternateContent>
      <p:pic>
        <p:nvPicPr>
          <p:cNvPr id="9" name="Picture 21">
            <a:extLst>
              <a:ext uri="{FF2B5EF4-FFF2-40B4-BE49-F238E27FC236}">
                <a16:creationId xmlns:a16="http://schemas.microsoft.com/office/drawing/2014/main" id="{149B3EDC-239C-9F32-6366-41330B7C39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8568" y="3206664"/>
            <a:ext cx="1890049" cy="1417537"/>
          </a:xfrm>
          <a:prstGeom prst="rect">
            <a:avLst/>
          </a:prstGeom>
        </p:spPr>
      </p:pic>
      <p:cxnSp>
        <p:nvCxnSpPr>
          <p:cNvPr id="10" name="Connettore 2 9">
            <a:extLst>
              <a:ext uri="{FF2B5EF4-FFF2-40B4-BE49-F238E27FC236}">
                <a16:creationId xmlns:a16="http://schemas.microsoft.com/office/drawing/2014/main" id="{73D9A3B8-FE07-974E-7BDB-C012278F013A}"/>
              </a:ext>
            </a:extLst>
          </p:cNvPr>
          <p:cNvCxnSpPr>
            <a:cxnSpLocks/>
            <a:stCxn id="9" idx="0"/>
            <a:endCxn id="25" idx="2"/>
          </p:cNvCxnSpPr>
          <p:nvPr/>
        </p:nvCxnSpPr>
        <p:spPr>
          <a:xfrm flipH="1" flipV="1">
            <a:off x="1066460" y="2378936"/>
            <a:ext cx="57133" cy="8277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ttangolo con angoli arrotondati 13">
            <a:extLst>
              <a:ext uri="{FF2B5EF4-FFF2-40B4-BE49-F238E27FC236}">
                <a16:creationId xmlns:a16="http://schemas.microsoft.com/office/drawing/2014/main" id="{D08F80BA-8399-CD46-4FC2-8A25789ABB89}"/>
              </a:ext>
            </a:extLst>
          </p:cNvPr>
          <p:cNvSpPr/>
          <p:nvPr/>
        </p:nvSpPr>
        <p:spPr>
          <a:xfrm>
            <a:off x="1904074" y="2225048"/>
            <a:ext cx="1269724" cy="64633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it-IT" sz="1400" dirty="0" err="1">
                <a:solidFill>
                  <a:schemeClr val="tx1"/>
                </a:solidFill>
              </a:rPr>
              <a:t>Atmosphere</a:t>
            </a:r>
            <a:r>
              <a:rPr lang="it-IT" sz="1400" dirty="0">
                <a:solidFill>
                  <a:schemeClr val="tx1"/>
                </a:solidFill>
              </a:rPr>
              <a:t> transmission</a:t>
            </a:r>
          </a:p>
        </p:txBody>
      </p:sp>
      <p:sp>
        <p:nvSpPr>
          <p:cNvPr id="15" name="Rettangolo con angoli arrotondati 14">
            <a:extLst>
              <a:ext uri="{FF2B5EF4-FFF2-40B4-BE49-F238E27FC236}">
                <a16:creationId xmlns:a16="http://schemas.microsoft.com/office/drawing/2014/main" id="{6AF39626-A14B-8E0F-2E1D-53752858B73F}"/>
              </a:ext>
            </a:extLst>
          </p:cNvPr>
          <p:cNvSpPr/>
          <p:nvPr/>
        </p:nvSpPr>
        <p:spPr>
          <a:xfrm>
            <a:off x="3769933" y="2225048"/>
            <a:ext cx="948530" cy="64633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1400" dirty="0">
                <a:solidFill>
                  <a:schemeClr val="tx1"/>
                </a:solidFill>
              </a:rPr>
              <a:t>Target </a:t>
            </a:r>
            <a:r>
              <a:rPr lang="it-IT" sz="1400" dirty="0" err="1">
                <a:solidFill>
                  <a:schemeClr val="tx1"/>
                </a:solidFill>
              </a:rPr>
              <a:t>reflection</a:t>
            </a:r>
            <a:endParaRPr lang="it-IT" sz="1400" dirty="0">
              <a:solidFill>
                <a:schemeClr val="tx1"/>
              </a:solidFill>
            </a:endParaRPr>
          </a:p>
        </p:txBody>
      </p:sp>
      <p:cxnSp>
        <p:nvCxnSpPr>
          <p:cNvPr id="17" name="Connettore 2 16">
            <a:extLst>
              <a:ext uri="{FF2B5EF4-FFF2-40B4-BE49-F238E27FC236}">
                <a16:creationId xmlns:a16="http://schemas.microsoft.com/office/drawing/2014/main" id="{23C7757B-68FC-7B09-1A42-4BB45B5D2F62}"/>
              </a:ext>
            </a:extLst>
          </p:cNvPr>
          <p:cNvCxnSpPr>
            <a:cxnSpLocks/>
            <a:endCxn id="14" idx="1"/>
          </p:cNvCxnSpPr>
          <p:nvPr/>
        </p:nvCxnSpPr>
        <p:spPr>
          <a:xfrm>
            <a:off x="807379" y="2548214"/>
            <a:ext cx="109669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Connettore 2 17">
            <a:extLst>
              <a:ext uri="{FF2B5EF4-FFF2-40B4-BE49-F238E27FC236}">
                <a16:creationId xmlns:a16="http://schemas.microsoft.com/office/drawing/2014/main" id="{5BED7083-1813-7D31-07B2-DC42C658A025}"/>
              </a:ext>
            </a:extLst>
          </p:cNvPr>
          <p:cNvCxnSpPr>
            <a:cxnSpLocks/>
            <a:stCxn id="14" idx="3"/>
          </p:cNvCxnSpPr>
          <p:nvPr/>
        </p:nvCxnSpPr>
        <p:spPr>
          <a:xfrm>
            <a:off x="3173798" y="2548214"/>
            <a:ext cx="641724" cy="17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Connettore 2 20">
            <a:extLst>
              <a:ext uri="{FF2B5EF4-FFF2-40B4-BE49-F238E27FC236}">
                <a16:creationId xmlns:a16="http://schemas.microsoft.com/office/drawing/2014/main" id="{DD6EBDE4-06CA-4BFC-736A-18C1DD0E4BF2}"/>
              </a:ext>
            </a:extLst>
          </p:cNvPr>
          <p:cNvCxnSpPr>
            <a:cxnSpLocks/>
            <a:stCxn id="15" idx="3"/>
            <a:endCxn id="93" idx="1"/>
          </p:cNvCxnSpPr>
          <p:nvPr/>
        </p:nvCxnSpPr>
        <p:spPr>
          <a:xfrm>
            <a:off x="4718463" y="2548214"/>
            <a:ext cx="800748" cy="234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5" name="CasellaDiTesto 24">
            <a:extLst>
              <a:ext uri="{FF2B5EF4-FFF2-40B4-BE49-F238E27FC236}">
                <a16:creationId xmlns:a16="http://schemas.microsoft.com/office/drawing/2014/main" id="{7BDE3722-3C3D-D99A-B596-D247EDF55CBC}"/>
              </a:ext>
            </a:extLst>
          </p:cNvPr>
          <p:cNvSpPr txBox="1"/>
          <p:nvPr/>
        </p:nvSpPr>
        <p:spPr>
          <a:xfrm>
            <a:off x="280195" y="2071159"/>
            <a:ext cx="1572530" cy="307777"/>
          </a:xfrm>
          <a:prstGeom prst="rect">
            <a:avLst/>
          </a:prstGeom>
          <a:noFill/>
        </p:spPr>
        <p:txBody>
          <a:bodyPr wrap="square" rtlCol="0">
            <a:spAutoFit/>
          </a:bodyPr>
          <a:lstStyle/>
          <a:p>
            <a:r>
              <a:rPr lang="it-IT" sz="1400" dirty="0"/>
              <a:t>Solar </a:t>
            </a:r>
            <a:r>
              <a:rPr lang="it-IT" sz="1400" dirty="0" err="1"/>
              <a:t>radiance</a:t>
            </a:r>
            <a:endParaRPr lang="it-IT" sz="1400" dirty="0"/>
          </a:p>
        </p:txBody>
      </p:sp>
      <p:cxnSp>
        <p:nvCxnSpPr>
          <p:cNvPr id="28" name="Connettore 2 27">
            <a:extLst>
              <a:ext uri="{FF2B5EF4-FFF2-40B4-BE49-F238E27FC236}">
                <a16:creationId xmlns:a16="http://schemas.microsoft.com/office/drawing/2014/main" id="{4919E71C-ADCE-51E8-985F-C5DD16766B65}"/>
              </a:ext>
            </a:extLst>
          </p:cNvPr>
          <p:cNvCxnSpPr>
            <a:cxnSpLocks/>
            <a:stCxn id="5" idx="0"/>
          </p:cNvCxnSpPr>
          <p:nvPr/>
        </p:nvCxnSpPr>
        <p:spPr>
          <a:xfrm flipH="1" flipV="1">
            <a:off x="2895254" y="2834764"/>
            <a:ext cx="205762" cy="3768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1" name="Picture 7">
            <a:extLst>
              <a:ext uri="{FF2B5EF4-FFF2-40B4-BE49-F238E27FC236}">
                <a16:creationId xmlns:a16="http://schemas.microsoft.com/office/drawing/2014/main" id="{FEF1A69A-53EB-9A4A-2A67-359D001FB79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92543" y="3257310"/>
            <a:ext cx="2480477" cy="1366891"/>
          </a:xfrm>
          <a:prstGeom prst="rect">
            <a:avLst/>
          </a:prstGeom>
          <a:ln>
            <a:noFill/>
          </a:ln>
          <a:effectLst>
            <a:outerShdw blurRad="292100" dist="139700" dir="2700000" algn="tl" rotWithShape="0">
              <a:srgbClr val="333333">
                <a:alpha val="65000"/>
              </a:srgbClr>
            </a:outerShdw>
          </a:effectLst>
        </p:spPr>
      </p:pic>
      <mc:AlternateContent xmlns:mc="http://schemas.openxmlformats.org/markup-compatibility/2006" xmlns:a14="http://schemas.microsoft.com/office/drawing/2010/main">
        <mc:Choice Requires="a14">
          <p:sp>
            <p:nvSpPr>
              <p:cNvPr id="35" name="CasellaDiTesto 34">
                <a:extLst>
                  <a:ext uri="{FF2B5EF4-FFF2-40B4-BE49-F238E27FC236}">
                    <a16:creationId xmlns:a16="http://schemas.microsoft.com/office/drawing/2014/main" id="{8A6C8743-B759-2116-C08E-4301B1DAFDD7}"/>
                  </a:ext>
                </a:extLst>
              </p:cNvPr>
              <p:cNvSpPr txBox="1"/>
              <p:nvPr/>
            </p:nvSpPr>
            <p:spPr>
              <a:xfrm>
                <a:off x="4723455" y="2137337"/>
                <a:ext cx="94853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it-IT" sz="1800" b="0" i="1" smtClean="0">
                              <a:latin typeface="Cambria Math" panose="02040503050406030204" pitchFamily="18" charset="0"/>
                              <a:ea typeface="Cambria Math" panose="02040503050406030204" pitchFamily="18" charset="0"/>
                            </a:rPr>
                          </m:ctrlPr>
                        </m:sSubPr>
                        <m:e>
                          <m:r>
                            <a:rPr lang="it-IT" sz="1800" b="0" i="1" smtClean="0">
                              <a:latin typeface="Cambria Math" panose="02040503050406030204" pitchFamily="18" charset="0"/>
                              <a:ea typeface="Cambria Math" panose="02040503050406030204" pitchFamily="18" charset="0"/>
                            </a:rPr>
                            <m:t>𝐿</m:t>
                          </m:r>
                        </m:e>
                        <m:sub>
                          <m:r>
                            <a:rPr lang="it-IT" sz="1800" b="0" i="1" smtClean="0">
                              <a:latin typeface="Cambria Math" panose="02040503050406030204" pitchFamily="18" charset="0"/>
                              <a:ea typeface="Cambria Math" panose="02040503050406030204" pitchFamily="18" charset="0"/>
                            </a:rPr>
                            <m:t>𝑆</m:t>
                          </m:r>
                        </m:sub>
                      </m:sSub>
                      <m:d>
                        <m:dPr>
                          <m:ctrlPr>
                            <a:rPr lang="it-IT" sz="1800" i="1">
                              <a:latin typeface="Cambria Math" panose="02040503050406030204" pitchFamily="18" charset="0"/>
                              <a:ea typeface="Cambria Math" panose="02040503050406030204" pitchFamily="18" charset="0"/>
                            </a:rPr>
                          </m:ctrlPr>
                        </m:dPr>
                        <m:e>
                          <m:r>
                            <a:rPr lang="it-IT" sz="1800" b="0" i="1" smtClean="0">
                              <a:latin typeface="Cambria Math" panose="02040503050406030204" pitchFamily="18" charset="0"/>
                              <a:ea typeface="Cambria Math" panose="02040503050406030204" pitchFamily="18" charset="0"/>
                            </a:rPr>
                            <m:t>𝜆</m:t>
                          </m:r>
                        </m:e>
                      </m:d>
                    </m:oMath>
                  </m:oMathPara>
                </a14:m>
                <a:endParaRPr lang="it-IT" dirty="0"/>
              </a:p>
            </p:txBody>
          </p:sp>
        </mc:Choice>
        <mc:Fallback xmlns="">
          <p:sp>
            <p:nvSpPr>
              <p:cNvPr id="35" name="CasellaDiTesto 34">
                <a:extLst>
                  <a:ext uri="{FF2B5EF4-FFF2-40B4-BE49-F238E27FC236}">
                    <a16:creationId xmlns:a16="http://schemas.microsoft.com/office/drawing/2014/main" id="{8A6C8743-B759-2116-C08E-4301B1DAFDD7}"/>
                  </a:ext>
                </a:extLst>
              </p:cNvPr>
              <p:cNvSpPr txBox="1">
                <a:spLocks noRot="1" noChangeAspect="1" noMove="1" noResize="1" noEditPoints="1" noAdjustHandles="1" noChangeArrowheads="1" noChangeShapeType="1" noTextEdit="1"/>
              </p:cNvSpPr>
              <p:nvPr/>
            </p:nvSpPr>
            <p:spPr>
              <a:xfrm>
                <a:off x="4723455" y="2137337"/>
                <a:ext cx="948530" cy="369332"/>
              </a:xfrm>
              <a:prstGeom prst="rect">
                <a:avLst/>
              </a:prstGeom>
              <a:blipFill>
                <a:blip r:embed="rId7"/>
                <a:stretch>
                  <a:fillRect/>
                </a:stretch>
              </a:blipFill>
            </p:spPr>
            <p:txBody>
              <a:bodyPr/>
              <a:lstStyle/>
              <a:p>
                <a:r>
                  <a:rPr lang="it-IT">
                    <a:noFill/>
                  </a:rPr>
                  <a:t> </a:t>
                </a:r>
              </a:p>
            </p:txBody>
          </p:sp>
        </mc:Fallback>
      </mc:AlternateContent>
      <p:pic>
        <p:nvPicPr>
          <p:cNvPr id="56" name="Immagine 55">
            <a:extLst>
              <a:ext uri="{FF2B5EF4-FFF2-40B4-BE49-F238E27FC236}">
                <a16:creationId xmlns:a16="http://schemas.microsoft.com/office/drawing/2014/main" id="{372B1A6E-2762-E884-CCC6-8D7BFBD5E612}"/>
              </a:ext>
            </a:extLst>
          </p:cNvPr>
          <p:cNvPicPr>
            <a:picLocks noChangeAspect="1"/>
          </p:cNvPicPr>
          <p:nvPr/>
        </p:nvPicPr>
        <p:blipFill>
          <a:blip r:embed="rId8"/>
          <a:stretch>
            <a:fillRect/>
          </a:stretch>
        </p:blipFill>
        <p:spPr>
          <a:xfrm>
            <a:off x="9953457" y="33090"/>
            <a:ext cx="1727549" cy="1583351"/>
          </a:xfrm>
          <a:prstGeom prst="rect">
            <a:avLst/>
          </a:prstGeom>
        </p:spPr>
      </p:pic>
      <p:sp>
        <p:nvSpPr>
          <p:cNvPr id="78" name="Rettangolo con angoli arrotondati 77">
            <a:extLst>
              <a:ext uri="{FF2B5EF4-FFF2-40B4-BE49-F238E27FC236}">
                <a16:creationId xmlns:a16="http://schemas.microsoft.com/office/drawing/2014/main" id="{222CC478-7B0E-0965-9302-F84B628E2DC8}"/>
              </a:ext>
            </a:extLst>
          </p:cNvPr>
          <p:cNvSpPr/>
          <p:nvPr/>
        </p:nvSpPr>
        <p:spPr>
          <a:xfrm>
            <a:off x="78129" y="1735511"/>
            <a:ext cx="8709735" cy="3185962"/>
          </a:xfrm>
          <a:prstGeom prst="roundRect">
            <a:avLst>
              <a:gd name="adj" fmla="val 5790"/>
            </a:avLst>
          </a:prstGeom>
          <a:noFill/>
          <a:ln w="28575">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t-IT"/>
          </a:p>
        </p:txBody>
      </p:sp>
      <p:sp>
        <p:nvSpPr>
          <p:cNvPr id="80" name="Ovale 79">
            <a:extLst>
              <a:ext uri="{FF2B5EF4-FFF2-40B4-BE49-F238E27FC236}">
                <a16:creationId xmlns:a16="http://schemas.microsoft.com/office/drawing/2014/main" id="{A731F3A1-F91C-176D-FE44-560CC8CA31C9}"/>
              </a:ext>
            </a:extLst>
          </p:cNvPr>
          <p:cNvSpPr/>
          <p:nvPr/>
        </p:nvSpPr>
        <p:spPr>
          <a:xfrm>
            <a:off x="4769812" y="2074196"/>
            <a:ext cx="734101" cy="46541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1" name="Ovale 80">
            <a:extLst>
              <a:ext uri="{FF2B5EF4-FFF2-40B4-BE49-F238E27FC236}">
                <a16:creationId xmlns:a16="http://schemas.microsoft.com/office/drawing/2014/main" id="{833B174C-90DC-7F43-DA43-C8062D34B760}"/>
              </a:ext>
            </a:extLst>
          </p:cNvPr>
          <p:cNvSpPr/>
          <p:nvPr/>
        </p:nvSpPr>
        <p:spPr>
          <a:xfrm>
            <a:off x="10921228" y="938474"/>
            <a:ext cx="582509" cy="31252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3" name="Rettangolo con angoli arrotondati 92">
            <a:extLst>
              <a:ext uri="{FF2B5EF4-FFF2-40B4-BE49-F238E27FC236}">
                <a16:creationId xmlns:a16="http://schemas.microsoft.com/office/drawing/2014/main" id="{13942AD6-AD4A-143A-F433-E410AF4474CB}"/>
              </a:ext>
            </a:extLst>
          </p:cNvPr>
          <p:cNvSpPr/>
          <p:nvPr/>
        </p:nvSpPr>
        <p:spPr>
          <a:xfrm>
            <a:off x="5519211" y="2227394"/>
            <a:ext cx="948530" cy="64633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it-IT" sz="1400" dirty="0">
                <a:solidFill>
                  <a:schemeClr val="tx1"/>
                </a:solidFill>
              </a:rPr>
              <a:t>Camera </a:t>
            </a:r>
            <a:r>
              <a:rPr lang="it-IT" sz="1400" dirty="0" err="1">
                <a:solidFill>
                  <a:schemeClr val="tx1"/>
                </a:solidFill>
              </a:rPr>
              <a:t>sensor</a:t>
            </a:r>
            <a:endParaRPr lang="it-IT" sz="1400" dirty="0">
              <a:solidFill>
                <a:schemeClr val="tx1"/>
              </a:solidFill>
            </a:endParaRPr>
          </a:p>
        </p:txBody>
      </p:sp>
      <p:sp>
        <p:nvSpPr>
          <p:cNvPr id="94" name="Rettangolo con angoli arrotondati 93">
            <a:extLst>
              <a:ext uri="{FF2B5EF4-FFF2-40B4-BE49-F238E27FC236}">
                <a16:creationId xmlns:a16="http://schemas.microsoft.com/office/drawing/2014/main" id="{1BEE35F2-D441-DBB5-571A-C93B5BDA3083}"/>
              </a:ext>
            </a:extLst>
          </p:cNvPr>
          <p:cNvSpPr/>
          <p:nvPr/>
        </p:nvSpPr>
        <p:spPr>
          <a:xfrm>
            <a:off x="6823036" y="2225048"/>
            <a:ext cx="1273568" cy="64633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1400" dirty="0" err="1">
                <a:solidFill>
                  <a:schemeClr val="tx1"/>
                </a:solidFill>
              </a:rPr>
              <a:t>Digitalization</a:t>
            </a:r>
            <a:endParaRPr lang="it-IT" sz="1400" dirty="0">
              <a:solidFill>
                <a:schemeClr val="tx1"/>
              </a:solidFill>
            </a:endParaRPr>
          </a:p>
        </p:txBody>
      </p:sp>
      <p:cxnSp>
        <p:nvCxnSpPr>
          <p:cNvPr id="103" name="Connettore 2 102">
            <a:extLst>
              <a:ext uri="{FF2B5EF4-FFF2-40B4-BE49-F238E27FC236}">
                <a16:creationId xmlns:a16="http://schemas.microsoft.com/office/drawing/2014/main" id="{CCD3D598-78D8-BC42-6119-6B5BEB7BD05D}"/>
              </a:ext>
            </a:extLst>
          </p:cNvPr>
          <p:cNvCxnSpPr>
            <a:stCxn id="93" idx="3"/>
            <a:endCxn id="94" idx="1"/>
          </p:cNvCxnSpPr>
          <p:nvPr/>
        </p:nvCxnSpPr>
        <p:spPr>
          <a:xfrm flipV="1">
            <a:off x="6467741" y="2548214"/>
            <a:ext cx="355295" cy="234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6" name="Connettore 2 105">
            <a:extLst>
              <a:ext uri="{FF2B5EF4-FFF2-40B4-BE49-F238E27FC236}">
                <a16:creationId xmlns:a16="http://schemas.microsoft.com/office/drawing/2014/main" id="{5611D8BC-761A-033E-8E6E-69D73DC2E7DC}"/>
              </a:ext>
            </a:extLst>
          </p:cNvPr>
          <p:cNvCxnSpPr>
            <a:stCxn id="94" idx="3"/>
          </p:cNvCxnSpPr>
          <p:nvPr/>
        </p:nvCxnSpPr>
        <p:spPr>
          <a:xfrm flipV="1">
            <a:off x="8096604" y="2548213"/>
            <a:ext cx="360534"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8" name="CasellaDiTesto 107">
                <a:extLst>
                  <a:ext uri="{FF2B5EF4-FFF2-40B4-BE49-F238E27FC236}">
                    <a16:creationId xmlns:a16="http://schemas.microsoft.com/office/drawing/2014/main" id="{6C79EDF6-5A18-5F4E-84AB-D679FBBB511C}"/>
                  </a:ext>
                </a:extLst>
              </p:cNvPr>
              <p:cNvSpPr txBox="1"/>
              <p:nvPr/>
            </p:nvSpPr>
            <p:spPr>
              <a:xfrm>
                <a:off x="8021025" y="2171281"/>
                <a:ext cx="741646"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it-IT" sz="1800" b="0" i="1" dirty="0" smtClean="0">
                          <a:latin typeface="Cambria Math" panose="02040503050406030204" pitchFamily="18" charset="0"/>
                          <a:ea typeface="Cambria Math" panose="02040503050406030204" pitchFamily="18" charset="0"/>
                        </a:rPr>
                        <m:t>𝐵𝐼𝑅</m:t>
                      </m:r>
                    </m:oMath>
                  </m:oMathPara>
                </a14:m>
                <a:endParaRPr lang="it-IT" dirty="0"/>
              </a:p>
            </p:txBody>
          </p:sp>
        </mc:Choice>
        <mc:Fallback xmlns="">
          <p:sp>
            <p:nvSpPr>
              <p:cNvPr id="108" name="CasellaDiTesto 107">
                <a:extLst>
                  <a:ext uri="{FF2B5EF4-FFF2-40B4-BE49-F238E27FC236}">
                    <a16:creationId xmlns:a16="http://schemas.microsoft.com/office/drawing/2014/main" id="{6C79EDF6-5A18-5F4E-84AB-D679FBBB511C}"/>
                  </a:ext>
                </a:extLst>
              </p:cNvPr>
              <p:cNvSpPr txBox="1">
                <a:spLocks noRot="1" noChangeAspect="1" noMove="1" noResize="1" noEditPoints="1" noAdjustHandles="1" noChangeArrowheads="1" noChangeShapeType="1" noTextEdit="1"/>
              </p:cNvSpPr>
              <p:nvPr/>
            </p:nvSpPr>
            <p:spPr>
              <a:xfrm>
                <a:off x="8021025" y="2171281"/>
                <a:ext cx="741646" cy="369332"/>
              </a:xfrm>
              <a:prstGeom prst="rect">
                <a:avLst/>
              </a:prstGeom>
              <a:blipFill>
                <a:blip r:embed="rId9"/>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09" name="CasellaDiTesto 108">
                <a:extLst>
                  <a:ext uri="{FF2B5EF4-FFF2-40B4-BE49-F238E27FC236}">
                    <a16:creationId xmlns:a16="http://schemas.microsoft.com/office/drawing/2014/main" id="{82D42CC4-B543-0758-801C-E4E0DC558943}"/>
                  </a:ext>
                </a:extLst>
              </p:cNvPr>
              <p:cNvSpPr txBox="1"/>
              <p:nvPr/>
            </p:nvSpPr>
            <p:spPr>
              <a:xfrm rot="16200000">
                <a:off x="8317417" y="2791636"/>
                <a:ext cx="1646580" cy="307777"/>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r>
                        <a:rPr lang="it-IT" sz="1400" b="0" i="1" dirty="0" smtClean="0">
                          <a:latin typeface="Cambria Math" panose="02040503050406030204" pitchFamily="18" charset="0"/>
                          <a:ea typeface="Cambria Math" panose="02040503050406030204" pitchFamily="18" charset="0"/>
                        </a:rPr>
                        <m:t>𝐵𝐼𝑅</m:t>
                      </m:r>
                    </m:oMath>
                  </m:oMathPara>
                </a14:m>
                <a:endParaRPr lang="it-IT" sz="1400" dirty="0"/>
              </a:p>
            </p:txBody>
          </p:sp>
        </mc:Choice>
        <mc:Fallback xmlns="">
          <p:sp>
            <p:nvSpPr>
              <p:cNvPr id="109" name="CasellaDiTesto 108">
                <a:extLst>
                  <a:ext uri="{FF2B5EF4-FFF2-40B4-BE49-F238E27FC236}">
                    <a16:creationId xmlns:a16="http://schemas.microsoft.com/office/drawing/2014/main" id="{82D42CC4-B543-0758-801C-E4E0DC558943}"/>
                  </a:ext>
                </a:extLst>
              </p:cNvPr>
              <p:cNvSpPr txBox="1">
                <a:spLocks noRot="1" noChangeAspect="1" noMove="1" noResize="1" noEditPoints="1" noAdjustHandles="1" noChangeArrowheads="1" noChangeShapeType="1" noTextEdit="1"/>
              </p:cNvSpPr>
              <p:nvPr/>
            </p:nvSpPr>
            <p:spPr>
              <a:xfrm rot="16200000">
                <a:off x="8317417" y="2791636"/>
                <a:ext cx="1646580" cy="307777"/>
              </a:xfrm>
              <a:prstGeom prst="rect">
                <a:avLst/>
              </a:prstGeom>
              <a:blipFill>
                <a:blip r:embed="rId10"/>
                <a:stretch>
                  <a:fillRect/>
                </a:stretch>
              </a:blipFill>
            </p:spPr>
            <p:txBody>
              <a:bodyPr/>
              <a:lstStyle/>
              <a:p>
                <a:r>
                  <a:rPr lang="it-IT">
                    <a:noFill/>
                  </a:rPr>
                  <a:t> </a:t>
                </a:r>
              </a:p>
            </p:txBody>
          </p:sp>
        </mc:Fallback>
      </mc:AlternateContent>
      <p:sp>
        <p:nvSpPr>
          <p:cNvPr id="110" name="Ovale 109">
            <a:extLst>
              <a:ext uri="{FF2B5EF4-FFF2-40B4-BE49-F238E27FC236}">
                <a16:creationId xmlns:a16="http://schemas.microsoft.com/office/drawing/2014/main" id="{E141F330-AAA7-C48B-BB64-5B43F6B711A4}"/>
              </a:ext>
            </a:extLst>
          </p:cNvPr>
          <p:cNvSpPr/>
          <p:nvPr/>
        </p:nvSpPr>
        <p:spPr>
          <a:xfrm>
            <a:off x="8084848" y="2163680"/>
            <a:ext cx="677823" cy="375925"/>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1" name="Ovale 110">
            <a:extLst>
              <a:ext uri="{FF2B5EF4-FFF2-40B4-BE49-F238E27FC236}">
                <a16:creationId xmlns:a16="http://schemas.microsoft.com/office/drawing/2014/main" id="{190CBE04-E1FC-C708-5E09-2CC6D37E90E6}"/>
              </a:ext>
            </a:extLst>
          </p:cNvPr>
          <p:cNvSpPr/>
          <p:nvPr/>
        </p:nvSpPr>
        <p:spPr>
          <a:xfrm rot="16200000">
            <a:off x="8818178" y="2784536"/>
            <a:ext cx="677823" cy="375925"/>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2" name="Ovale 111">
            <a:extLst>
              <a:ext uri="{FF2B5EF4-FFF2-40B4-BE49-F238E27FC236}">
                <a16:creationId xmlns:a16="http://schemas.microsoft.com/office/drawing/2014/main" id="{D713395B-CF8F-B391-DE7E-74E80B8D1952}"/>
              </a:ext>
            </a:extLst>
          </p:cNvPr>
          <p:cNvSpPr/>
          <p:nvPr/>
        </p:nvSpPr>
        <p:spPr>
          <a:xfrm>
            <a:off x="9953457" y="589114"/>
            <a:ext cx="582509" cy="312522"/>
          </a:xfrm>
          <a:prstGeom prst="ellipse">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3" name="Ovale 112">
            <a:extLst>
              <a:ext uri="{FF2B5EF4-FFF2-40B4-BE49-F238E27FC236}">
                <a16:creationId xmlns:a16="http://schemas.microsoft.com/office/drawing/2014/main" id="{7266EC08-0E61-570A-9E1B-C147753452C8}"/>
              </a:ext>
            </a:extLst>
          </p:cNvPr>
          <p:cNvSpPr/>
          <p:nvPr/>
        </p:nvSpPr>
        <p:spPr>
          <a:xfrm>
            <a:off x="3138810" y="2137337"/>
            <a:ext cx="676712" cy="354230"/>
          </a:xfrm>
          <a:prstGeom prst="ellipse">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9" name="CasellaDiTesto 118">
            <a:extLst>
              <a:ext uri="{FF2B5EF4-FFF2-40B4-BE49-F238E27FC236}">
                <a16:creationId xmlns:a16="http://schemas.microsoft.com/office/drawing/2014/main" id="{543B44ED-306C-72B5-EC63-49F7C43DEE6E}"/>
              </a:ext>
            </a:extLst>
          </p:cNvPr>
          <p:cNvSpPr txBox="1"/>
          <p:nvPr/>
        </p:nvSpPr>
        <p:spPr>
          <a:xfrm>
            <a:off x="178568" y="5784275"/>
            <a:ext cx="11810284"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r>
              <a:rPr lang="it-IT" sz="1400" b="0" i="0" dirty="0">
                <a:solidFill>
                  <a:srgbClr val="222222"/>
                </a:solidFill>
                <a:effectLst/>
                <a:latin typeface="Arial" panose="020B0604020202020204" pitchFamily="34" charset="0"/>
              </a:rPr>
              <a:t>F. </a:t>
            </a:r>
            <a:r>
              <a:rPr lang="it-IT" sz="1400" b="0" i="0" dirty="0" err="1">
                <a:solidFill>
                  <a:srgbClr val="222222"/>
                </a:solidFill>
                <a:effectLst/>
                <a:latin typeface="Arial" panose="020B0604020202020204" pitchFamily="34" charset="0"/>
              </a:rPr>
              <a:t>Khalesi</a:t>
            </a:r>
            <a:r>
              <a:rPr lang="it-IT" sz="1400" b="0" i="0" dirty="0">
                <a:solidFill>
                  <a:srgbClr val="222222"/>
                </a:solidFill>
                <a:effectLst/>
                <a:latin typeface="Arial" panose="020B0604020202020204" pitchFamily="34" charset="0"/>
              </a:rPr>
              <a:t>, R. Martínez-Peña, S. </a:t>
            </a:r>
            <a:r>
              <a:rPr lang="it-IT" sz="1400" b="0" i="0" dirty="0" err="1">
                <a:solidFill>
                  <a:srgbClr val="222222"/>
                </a:solidFill>
                <a:effectLst/>
                <a:latin typeface="Arial" panose="020B0604020202020204" pitchFamily="34" charset="0"/>
              </a:rPr>
              <a:t>Vélez</a:t>
            </a:r>
            <a:r>
              <a:rPr lang="it-IT" sz="1400" b="0" i="0" dirty="0">
                <a:solidFill>
                  <a:srgbClr val="222222"/>
                </a:solidFill>
                <a:effectLst/>
                <a:latin typeface="Arial" panose="020B0604020202020204" pitchFamily="34" charset="0"/>
              </a:rPr>
              <a:t> Martín, J. Valente, F. Picariello, L. De Vito, P. Daponte, "</a:t>
            </a:r>
            <a:r>
              <a:rPr lang="it-IT" sz="1400" b="0" i="0" dirty="0" err="1">
                <a:solidFill>
                  <a:srgbClr val="222222"/>
                </a:solidFill>
                <a:effectLst/>
                <a:latin typeface="Arial" panose="020B0604020202020204" pitchFamily="34" charset="0"/>
              </a:rPr>
              <a:t>Radiometric</a:t>
            </a:r>
            <a:r>
              <a:rPr lang="it-IT" sz="1400" b="0" i="0" dirty="0">
                <a:solidFill>
                  <a:srgbClr val="222222"/>
                </a:solidFill>
                <a:effectLst/>
                <a:latin typeface="Arial" panose="020B0604020202020204" pitchFamily="34" charset="0"/>
              </a:rPr>
              <a:t> </a:t>
            </a:r>
            <a:r>
              <a:rPr lang="it-IT" sz="1400" b="0" i="0" dirty="0" err="1">
                <a:solidFill>
                  <a:srgbClr val="222222"/>
                </a:solidFill>
                <a:effectLst/>
                <a:latin typeface="Arial" panose="020B0604020202020204" pitchFamily="34" charset="0"/>
              </a:rPr>
              <a:t>Compensation</a:t>
            </a:r>
            <a:r>
              <a:rPr lang="it-IT" sz="1400" b="0" i="0" dirty="0">
                <a:solidFill>
                  <a:srgbClr val="222222"/>
                </a:solidFill>
                <a:effectLst/>
                <a:latin typeface="Arial" panose="020B0604020202020204" pitchFamily="34" charset="0"/>
              </a:rPr>
              <a:t> Method for NDVI Measurement Using </a:t>
            </a:r>
            <a:r>
              <a:rPr lang="it-IT" sz="1400" b="0" i="0" dirty="0" err="1">
                <a:solidFill>
                  <a:srgbClr val="222222"/>
                </a:solidFill>
                <a:effectLst/>
                <a:latin typeface="Arial" panose="020B0604020202020204" pitchFamily="34" charset="0"/>
              </a:rPr>
              <a:t>Emulated</a:t>
            </a:r>
            <a:r>
              <a:rPr lang="it-IT" sz="1400" b="0" i="0" dirty="0">
                <a:solidFill>
                  <a:srgbClr val="222222"/>
                </a:solidFill>
                <a:effectLst/>
                <a:latin typeface="Arial" panose="020B0604020202020204" pitchFamily="34" charset="0"/>
              </a:rPr>
              <a:t> Targets, " </a:t>
            </a:r>
            <a:r>
              <a:rPr lang="it-IT" sz="1400" b="0" i="0" dirty="0" err="1">
                <a:solidFill>
                  <a:srgbClr val="222222"/>
                </a:solidFill>
                <a:effectLst/>
                <a:latin typeface="Arial" panose="020B0604020202020204" pitchFamily="34" charset="0"/>
              </a:rPr>
              <a:t>submitted</a:t>
            </a:r>
            <a:r>
              <a:rPr lang="it-IT" sz="1400" b="0" i="0" dirty="0">
                <a:solidFill>
                  <a:srgbClr val="222222"/>
                </a:solidFill>
                <a:effectLst/>
                <a:latin typeface="Arial" panose="020B0604020202020204" pitchFamily="34" charset="0"/>
              </a:rPr>
              <a:t> for </a:t>
            </a:r>
            <a:r>
              <a:rPr lang="it-IT" sz="1400" b="0" i="0" dirty="0" err="1">
                <a:solidFill>
                  <a:srgbClr val="222222"/>
                </a:solidFill>
                <a:effectLst/>
                <a:latin typeface="Arial" panose="020B0604020202020204" pitchFamily="34" charset="0"/>
              </a:rPr>
              <a:t>publication</a:t>
            </a:r>
            <a:r>
              <a:rPr lang="it-IT" sz="1400" b="0" i="0" dirty="0">
                <a:solidFill>
                  <a:srgbClr val="222222"/>
                </a:solidFill>
                <a:effectLst/>
                <a:latin typeface="Arial" panose="020B0604020202020204" pitchFamily="34" charset="0"/>
              </a:rPr>
              <a:t> to IEEE </a:t>
            </a:r>
            <a:r>
              <a:rPr lang="it-IT" sz="1400" b="0" i="0" dirty="0" err="1">
                <a:solidFill>
                  <a:srgbClr val="222222"/>
                </a:solidFill>
                <a:effectLst/>
                <a:latin typeface="Arial" panose="020B0604020202020204" pitchFamily="34" charset="0"/>
              </a:rPr>
              <a:t>Transactions</a:t>
            </a:r>
            <a:r>
              <a:rPr lang="it-IT" sz="1400" b="0" i="0" dirty="0">
                <a:solidFill>
                  <a:srgbClr val="222222"/>
                </a:solidFill>
                <a:effectLst/>
                <a:latin typeface="Arial" panose="020B0604020202020204" pitchFamily="34" charset="0"/>
              </a:rPr>
              <a:t> on </a:t>
            </a:r>
            <a:r>
              <a:rPr lang="it-IT" sz="1400" b="0" i="0" dirty="0" err="1">
                <a:solidFill>
                  <a:srgbClr val="222222"/>
                </a:solidFill>
                <a:effectLst/>
                <a:latin typeface="Arial" panose="020B0604020202020204" pitchFamily="34" charset="0"/>
              </a:rPr>
              <a:t>Instrumentation</a:t>
            </a:r>
            <a:r>
              <a:rPr lang="it-IT" sz="1400" b="0" i="0" dirty="0">
                <a:solidFill>
                  <a:srgbClr val="222222"/>
                </a:solidFill>
                <a:effectLst/>
                <a:latin typeface="Arial" panose="020B0604020202020204" pitchFamily="34" charset="0"/>
              </a:rPr>
              <a:t> and Measurement</a:t>
            </a:r>
            <a:endParaRPr lang="it-IT" sz="1400" dirty="0"/>
          </a:p>
        </p:txBody>
      </p:sp>
    </p:spTree>
    <p:extLst>
      <p:ext uri="{BB962C8B-B14F-4D97-AF65-F5344CB8AC3E}">
        <p14:creationId xmlns:p14="http://schemas.microsoft.com/office/powerpoint/2010/main" val="20250248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D9F02C4-6934-E55A-CAEE-0E1269C1D2B4}"/>
              </a:ext>
            </a:extLst>
          </p:cNvPr>
          <p:cNvSpPr>
            <a:spLocks noGrp="1"/>
          </p:cNvSpPr>
          <p:nvPr>
            <p:ph type="title"/>
          </p:nvPr>
        </p:nvSpPr>
        <p:spPr/>
        <p:txBody>
          <a:bodyPr/>
          <a:lstStyle/>
          <a:p>
            <a:r>
              <a:rPr lang="it-IT" dirty="0" err="1"/>
              <a:t>Compensated</a:t>
            </a:r>
            <a:r>
              <a:rPr lang="it-IT" dirty="0"/>
              <a:t> vs non-</a:t>
            </a:r>
            <a:r>
              <a:rPr lang="it-IT" dirty="0" err="1"/>
              <a:t>compensated</a:t>
            </a:r>
            <a:r>
              <a:rPr lang="it-IT" dirty="0"/>
              <a:t> NDVI</a:t>
            </a:r>
          </a:p>
        </p:txBody>
      </p:sp>
      <p:sp>
        <p:nvSpPr>
          <p:cNvPr id="3" name="Segnaposto testo 2">
            <a:extLst>
              <a:ext uri="{FF2B5EF4-FFF2-40B4-BE49-F238E27FC236}">
                <a16:creationId xmlns:a16="http://schemas.microsoft.com/office/drawing/2014/main" id="{C8435630-D16F-1461-0C69-EEF19B3B3B4E}"/>
              </a:ext>
            </a:extLst>
          </p:cNvPr>
          <p:cNvSpPr>
            <a:spLocks noGrp="1"/>
          </p:cNvSpPr>
          <p:nvPr>
            <p:ph type="body" idx="1"/>
          </p:nvPr>
        </p:nvSpPr>
        <p:spPr>
          <a:xfrm>
            <a:off x="108682" y="1829192"/>
            <a:ext cx="5431137" cy="3199616"/>
          </a:xfrm>
        </p:spPr>
        <p:txBody>
          <a:bodyPr/>
          <a:lstStyle/>
          <a:p>
            <a:r>
              <a:rPr lang="en-US" sz="2800" noProof="0" dirty="0">
                <a:solidFill>
                  <a:schemeClr val="tx1"/>
                </a:solidFill>
              </a:rPr>
              <a:t>Radiometric compensation is effective in aligning distributions with the same health state even acquired in different atmospheric conditions</a:t>
            </a:r>
          </a:p>
          <a:p>
            <a:r>
              <a:rPr lang="en-US" sz="2800" b="1" noProof="0" dirty="0">
                <a:solidFill>
                  <a:srgbClr val="FF0000"/>
                </a:solidFill>
              </a:rPr>
              <a:t>Healthy and Dry leave conditions are now separable</a:t>
            </a:r>
          </a:p>
        </p:txBody>
      </p:sp>
      <p:sp>
        <p:nvSpPr>
          <p:cNvPr id="4" name="Segnaposto numero diapositiva 3">
            <a:extLst>
              <a:ext uri="{FF2B5EF4-FFF2-40B4-BE49-F238E27FC236}">
                <a16:creationId xmlns:a16="http://schemas.microsoft.com/office/drawing/2014/main" id="{934E444C-946B-1B6E-EBDA-EE9B31D94F87}"/>
              </a:ext>
            </a:extLst>
          </p:cNvPr>
          <p:cNvSpPr>
            <a:spLocks noGrp="1"/>
          </p:cNvSpPr>
          <p:nvPr>
            <p:ph type="sldNum" sz="quarter" idx="12"/>
          </p:nvPr>
        </p:nvSpPr>
        <p:spPr/>
        <p:txBody>
          <a:bodyPr/>
          <a:lstStyle/>
          <a:p>
            <a:fld id="{A172D096-160C-4799-B4ED-0E005C07B97F}" type="slidenum">
              <a:rPr lang="en-US" smtClean="0"/>
              <a:pPr/>
              <a:t>41</a:t>
            </a:fld>
            <a:endParaRPr lang="en-US" dirty="0"/>
          </a:p>
        </p:txBody>
      </p:sp>
      <p:grpSp>
        <p:nvGrpSpPr>
          <p:cNvPr id="8" name="Gruppo 7">
            <a:extLst>
              <a:ext uri="{FF2B5EF4-FFF2-40B4-BE49-F238E27FC236}">
                <a16:creationId xmlns:a16="http://schemas.microsoft.com/office/drawing/2014/main" id="{F6847DF3-0A33-B5AF-BFD9-B16EBDF319A1}"/>
              </a:ext>
            </a:extLst>
          </p:cNvPr>
          <p:cNvGrpSpPr/>
          <p:nvPr/>
        </p:nvGrpSpPr>
        <p:grpSpPr>
          <a:xfrm>
            <a:off x="6142619" y="1775908"/>
            <a:ext cx="3335766" cy="4021792"/>
            <a:chOff x="6142619" y="1775908"/>
            <a:chExt cx="3335766" cy="4021792"/>
          </a:xfrm>
        </p:grpSpPr>
        <p:sp>
          <p:nvSpPr>
            <p:cNvPr id="14" name="TextBox 13">
              <a:extLst>
                <a:ext uri="{FF2B5EF4-FFF2-40B4-BE49-F238E27FC236}">
                  <a16:creationId xmlns:a16="http://schemas.microsoft.com/office/drawing/2014/main" id="{F50DFDE7-63D8-B241-93BC-4362A844FA6D}"/>
                </a:ext>
              </a:extLst>
            </p:cNvPr>
            <p:cNvSpPr txBox="1"/>
            <p:nvPr/>
          </p:nvSpPr>
          <p:spPr>
            <a:xfrm>
              <a:off x="6142619" y="5151369"/>
              <a:ext cx="3335766" cy="646331"/>
            </a:xfrm>
            <a:prstGeom prst="rect">
              <a:avLst/>
            </a:prstGeom>
            <a:noFill/>
          </p:spPr>
          <p:txBody>
            <a:bodyPr wrap="square">
              <a:spAutoFit/>
            </a:bodyPr>
            <a:lstStyle/>
            <a:p>
              <a:pPr algn="ctr"/>
              <a:r>
                <a:rPr lang="en-US" dirty="0">
                  <a:solidFill>
                    <a:srgbClr val="FF0000"/>
                  </a:solidFill>
                  <a:latin typeface="Times New Roman" panose="02020603050405020304" pitchFamily="18" charset="0"/>
                  <a:cs typeface="Times New Roman" panose="02020603050405020304" pitchFamily="18" charset="0"/>
                </a:rPr>
                <a:t>NDVI Values, </a:t>
              </a:r>
            </a:p>
            <a:p>
              <a:pPr algn="ctr"/>
              <a:r>
                <a:rPr lang="en-US" dirty="0">
                  <a:solidFill>
                    <a:srgbClr val="FF0000"/>
                  </a:solidFill>
                  <a:latin typeface="Times New Roman" panose="02020603050405020304" pitchFamily="18" charset="0"/>
                  <a:cs typeface="Times New Roman" panose="02020603050405020304" pitchFamily="18" charset="0"/>
                </a:rPr>
                <a:t>Non Compensated, </a:t>
              </a:r>
            </a:p>
          </p:txBody>
        </p:sp>
        <p:pic>
          <p:nvPicPr>
            <p:cNvPr id="19" name="Picture 18">
              <a:extLst>
                <a:ext uri="{FF2B5EF4-FFF2-40B4-BE49-F238E27FC236}">
                  <a16:creationId xmlns:a16="http://schemas.microsoft.com/office/drawing/2014/main" id="{6301545C-25A9-720E-EFBA-CBABFD89F3C2}"/>
                </a:ext>
              </a:extLst>
            </p:cNvPr>
            <p:cNvPicPr>
              <a:picLocks noChangeAspect="1"/>
            </p:cNvPicPr>
            <p:nvPr/>
          </p:nvPicPr>
          <p:blipFill rotWithShape="1">
            <a:blip r:embed="rId2">
              <a:extLst>
                <a:ext uri="{28A0092B-C50C-407E-A947-70E740481C1C}">
                  <a14:useLocalDpi xmlns:a14="http://schemas.microsoft.com/office/drawing/2010/main" val="0"/>
                </a:ext>
              </a:extLst>
            </a:blip>
            <a:srcRect r="50546"/>
            <a:stretch>
              <a:fillRect/>
            </a:stretch>
          </p:blipFill>
          <p:spPr>
            <a:xfrm>
              <a:off x="6446194" y="1775908"/>
              <a:ext cx="2670097" cy="3199617"/>
            </a:xfrm>
            <a:prstGeom prst="rect">
              <a:avLst/>
            </a:prstGeom>
            <a:ln>
              <a:noFill/>
            </a:ln>
            <a:effectLst>
              <a:outerShdw blurRad="292100" dist="139700" dir="2700000" algn="tl" rotWithShape="0">
                <a:srgbClr val="333333">
                  <a:alpha val="65000"/>
                </a:srgbClr>
              </a:outerShdw>
            </a:effectLst>
          </p:spPr>
        </p:pic>
      </p:grpSp>
      <p:grpSp>
        <p:nvGrpSpPr>
          <p:cNvPr id="9" name="Gruppo 8">
            <a:extLst>
              <a:ext uri="{FF2B5EF4-FFF2-40B4-BE49-F238E27FC236}">
                <a16:creationId xmlns:a16="http://schemas.microsoft.com/office/drawing/2014/main" id="{BC93B495-FD8E-E131-128B-FBB6B24EF085}"/>
              </a:ext>
            </a:extLst>
          </p:cNvPr>
          <p:cNvGrpSpPr/>
          <p:nvPr/>
        </p:nvGrpSpPr>
        <p:grpSpPr>
          <a:xfrm>
            <a:off x="9306163" y="1306519"/>
            <a:ext cx="2701291" cy="4491182"/>
            <a:chOff x="9306163" y="1306519"/>
            <a:chExt cx="2701291" cy="4491182"/>
          </a:xfrm>
        </p:grpSpPr>
        <p:pic>
          <p:nvPicPr>
            <p:cNvPr id="5" name="Picture 18">
              <a:extLst>
                <a:ext uri="{FF2B5EF4-FFF2-40B4-BE49-F238E27FC236}">
                  <a16:creationId xmlns:a16="http://schemas.microsoft.com/office/drawing/2014/main" id="{8226C534-C35F-28DE-260D-B62DD8102413}"/>
                </a:ext>
              </a:extLst>
            </p:cNvPr>
            <p:cNvPicPr>
              <a:picLocks noChangeAspect="1"/>
            </p:cNvPicPr>
            <p:nvPr/>
          </p:nvPicPr>
          <p:blipFill rotWithShape="1">
            <a:blip r:embed="rId2">
              <a:extLst>
                <a:ext uri="{28A0092B-C50C-407E-A947-70E740481C1C}">
                  <a14:useLocalDpi xmlns:a14="http://schemas.microsoft.com/office/drawing/2010/main" val="0"/>
                </a:ext>
              </a:extLst>
            </a:blip>
            <a:srcRect l="49938" r="3221"/>
            <a:stretch>
              <a:fillRect/>
            </a:stretch>
          </p:blipFill>
          <p:spPr>
            <a:xfrm>
              <a:off x="9478385" y="1829191"/>
              <a:ext cx="2529069" cy="3199617"/>
            </a:xfrm>
            <a:prstGeom prst="rect">
              <a:avLst/>
            </a:prstGeom>
            <a:ln>
              <a:noFill/>
            </a:ln>
            <a:effectLst>
              <a:outerShdw blurRad="292100" dist="139700" dir="2700000" algn="tl" rotWithShape="0">
                <a:srgbClr val="333333">
                  <a:alpha val="65000"/>
                </a:srgbClr>
              </a:outerShdw>
            </a:effectLst>
          </p:spPr>
        </p:pic>
        <p:cxnSp>
          <p:nvCxnSpPr>
            <p:cNvPr id="20" name="Straight Connector 19">
              <a:extLst>
                <a:ext uri="{FF2B5EF4-FFF2-40B4-BE49-F238E27FC236}">
                  <a16:creationId xmlns:a16="http://schemas.microsoft.com/office/drawing/2014/main" id="{1377FC01-FCE3-D886-938C-747BED4FB525}"/>
                </a:ext>
              </a:extLst>
            </p:cNvPr>
            <p:cNvCxnSpPr>
              <a:cxnSpLocks/>
            </p:cNvCxnSpPr>
            <p:nvPr/>
          </p:nvCxnSpPr>
          <p:spPr>
            <a:xfrm flipV="1">
              <a:off x="9900458" y="2939354"/>
              <a:ext cx="1957412" cy="8741"/>
            </a:xfrm>
            <a:prstGeom prst="line">
              <a:avLst/>
            </a:prstGeom>
            <a:ln w="76200">
              <a:solidFill>
                <a:srgbClr val="E43A56"/>
              </a:solidFill>
              <a:headEnd type="triangle" w="med" len="med"/>
              <a:tailEnd type="triangle" w="med" len="med"/>
            </a:ln>
          </p:spPr>
          <p:style>
            <a:lnRef idx="3">
              <a:schemeClr val="accent4"/>
            </a:lnRef>
            <a:fillRef idx="0">
              <a:schemeClr val="accent4"/>
            </a:fillRef>
            <a:effectRef idx="2">
              <a:schemeClr val="accent4"/>
            </a:effectRef>
            <a:fontRef idx="minor">
              <a:schemeClr val="tx1"/>
            </a:fontRef>
          </p:style>
        </p:cxnSp>
        <p:sp>
          <p:nvSpPr>
            <p:cNvPr id="21" name="TextBox 20">
              <a:extLst>
                <a:ext uri="{FF2B5EF4-FFF2-40B4-BE49-F238E27FC236}">
                  <a16:creationId xmlns:a16="http://schemas.microsoft.com/office/drawing/2014/main" id="{0643CA96-5C9E-A954-C0D2-B0252B891E4D}"/>
                </a:ext>
              </a:extLst>
            </p:cNvPr>
            <p:cNvSpPr txBox="1"/>
            <p:nvPr/>
          </p:nvSpPr>
          <p:spPr>
            <a:xfrm>
              <a:off x="9306163" y="1306519"/>
              <a:ext cx="1671729" cy="400110"/>
            </a:xfrm>
            <a:prstGeom prst="rect">
              <a:avLst/>
            </a:prstGeom>
            <a:noFill/>
          </p:spPr>
          <p:txBody>
            <a:bodyPr wrap="square" rtlCol="0">
              <a:spAutoFit/>
            </a:bodyPr>
            <a:lstStyle/>
            <a:p>
              <a:pPr algn="ctr"/>
              <a:r>
                <a:rPr lang="en-US" sz="2000" b="1" dirty="0">
                  <a:solidFill>
                    <a:srgbClr val="BC1A35"/>
                  </a:solidFill>
                  <a:latin typeface="Times New Roman" panose="02020603050405020304" pitchFamily="18" charset="0"/>
                  <a:cs typeface="Times New Roman" panose="02020603050405020304" pitchFamily="18" charset="0"/>
                </a:rPr>
                <a:t>Threshold</a:t>
              </a:r>
            </a:p>
          </p:txBody>
        </p:sp>
        <p:sp>
          <p:nvSpPr>
            <p:cNvPr id="7" name="CasellaDiTesto 6">
              <a:extLst>
                <a:ext uri="{FF2B5EF4-FFF2-40B4-BE49-F238E27FC236}">
                  <a16:creationId xmlns:a16="http://schemas.microsoft.com/office/drawing/2014/main" id="{DF4FC551-0060-2768-FF89-78CF06959EBD}"/>
                </a:ext>
              </a:extLst>
            </p:cNvPr>
            <p:cNvSpPr txBox="1"/>
            <p:nvPr/>
          </p:nvSpPr>
          <p:spPr>
            <a:xfrm>
              <a:off x="9942819" y="5151370"/>
              <a:ext cx="1600200" cy="646331"/>
            </a:xfrm>
            <a:prstGeom prst="rect">
              <a:avLst/>
            </a:prstGeom>
            <a:noFill/>
          </p:spPr>
          <p:txBody>
            <a:bodyPr wrap="square">
              <a:spAutoFit/>
            </a:bodyPr>
            <a:lstStyle/>
            <a:p>
              <a:r>
                <a:rPr lang="en-US" dirty="0">
                  <a:solidFill>
                    <a:srgbClr val="FF0000"/>
                  </a:solidFill>
                  <a:latin typeface="Times New Roman" panose="02020603050405020304" pitchFamily="18" charset="0"/>
                  <a:cs typeface="Times New Roman" panose="02020603050405020304" pitchFamily="18" charset="0"/>
                </a:rPr>
                <a:t>NDVI Values,</a:t>
              </a:r>
            </a:p>
            <a:p>
              <a:r>
                <a:rPr lang="en-US" dirty="0">
                  <a:solidFill>
                    <a:srgbClr val="FF0000"/>
                  </a:solidFill>
                  <a:latin typeface="Times New Roman" panose="02020603050405020304" pitchFamily="18" charset="0"/>
                  <a:cs typeface="Times New Roman" panose="02020603050405020304" pitchFamily="18" charset="0"/>
                </a:rPr>
                <a:t>Compensated</a:t>
              </a:r>
              <a:endParaRPr lang="it-IT" dirty="0"/>
            </a:p>
          </p:txBody>
        </p:sp>
      </p:grpSp>
    </p:spTree>
    <p:extLst>
      <p:ext uri="{BB962C8B-B14F-4D97-AF65-F5344CB8AC3E}">
        <p14:creationId xmlns:p14="http://schemas.microsoft.com/office/powerpoint/2010/main" val="4233282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7">
            <a:extLst>
              <a:ext uri="{FF2B5EF4-FFF2-40B4-BE49-F238E27FC236}">
                <a16:creationId xmlns:a16="http://schemas.microsoft.com/office/drawing/2014/main" id="{7210E154-2A6C-4A28-C220-2176D1A1CCC2}"/>
              </a:ext>
            </a:extLst>
          </p:cNvPr>
          <p:cNvSpPr>
            <a:spLocks noGrp="1"/>
          </p:cNvSpPr>
          <p:nvPr>
            <p:ph type="title"/>
          </p:nvPr>
        </p:nvSpPr>
        <p:spPr>
          <a:xfrm>
            <a:off x="1145407" y="103984"/>
            <a:ext cx="8824313" cy="460135"/>
          </a:xfrm>
        </p:spPr>
        <p:txBody>
          <a:bodyPr>
            <a:normAutofit/>
          </a:bodyPr>
          <a:lstStyle/>
          <a:p>
            <a:pPr>
              <a:spcBef>
                <a:spcPts val="0"/>
              </a:spcBef>
              <a:buSzPts val="3600"/>
            </a:pPr>
            <a:r>
              <a:rPr lang="en-US" sz="2800" dirty="0">
                <a:latin typeface="Roboto" panose="02000000000000000000" pitchFamily="2" charset="0"/>
                <a:ea typeface="Roboto" panose="02000000000000000000" pitchFamily="2" charset="0"/>
              </a:rPr>
              <a:t>Experimental validation in cooperation with CSIC (Spain)</a:t>
            </a:r>
            <a:endParaRPr lang="it-IT" sz="2800" dirty="0">
              <a:latin typeface="Roboto" panose="02000000000000000000" pitchFamily="2" charset="0"/>
              <a:ea typeface="Roboto" panose="02000000000000000000" pitchFamily="2" charset="0"/>
            </a:endParaRPr>
          </a:p>
        </p:txBody>
      </p:sp>
      <p:sp>
        <p:nvSpPr>
          <p:cNvPr id="14" name="Date Placeholder 13">
            <a:extLst>
              <a:ext uri="{FF2B5EF4-FFF2-40B4-BE49-F238E27FC236}">
                <a16:creationId xmlns:a16="http://schemas.microsoft.com/office/drawing/2014/main" id="{85CBCCF1-0415-336D-67D7-D22D26C91CEA}"/>
              </a:ext>
            </a:extLst>
          </p:cNvPr>
          <p:cNvSpPr>
            <a:spLocks noGrp="1"/>
          </p:cNvSpPr>
          <p:nvPr>
            <p:ph type="dt" sz="half" idx="10"/>
          </p:nvPr>
        </p:nvSpPr>
        <p:spPr>
          <a:xfrm>
            <a:off x="356158" y="6111140"/>
            <a:ext cx="2472271" cy="365125"/>
          </a:xfrm>
        </p:spPr>
        <p:txBody>
          <a:bodyPr/>
          <a:lstStyle/>
          <a:p>
            <a:fld id="{414FD9B0-65C6-4D6E-B344-88058FF6BB70}" type="datetime1">
              <a:rPr lang="en-US" sz="1600" smtClean="0"/>
              <a:t>10/18/2025</a:t>
            </a:fld>
            <a:endParaRPr lang="en-US" dirty="0"/>
          </a:p>
        </p:txBody>
      </p:sp>
      <p:sp>
        <p:nvSpPr>
          <p:cNvPr id="4" name="Slide Number Placeholder 3">
            <a:extLst>
              <a:ext uri="{FF2B5EF4-FFF2-40B4-BE49-F238E27FC236}">
                <a16:creationId xmlns:a16="http://schemas.microsoft.com/office/drawing/2014/main" id="{26E5F79E-A35A-8016-DB7E-85A8E7A4E539}"/>
              </a:ext>
            </a:extLst>
          </p:cNvPr>
          <p:cNvSpPr>
            <a:spLocks noGrp="1"/>
          </p:cNvSpPr>
          <p:nvPr>
            <p:ph type="sldNum" sz="quarter" idx="12"/>
          </p:nvPr>
        </p:nvSpPr>
        <p:spPr>
          <a:xfrm>
            <a:off x="10734733" y="5746015"/>
            <a:ext cx="1312025" cy="365125"/>
          </a:xfrm>
        </p:spPr>
        <p:txBody>
          <a:bodyPr/>
          <a:lstStyle/>
          <a:p>
            <a:fld id="{A172D096-160C-4799-B4ED-0E005C07B97F}" type="slidenum">
              <a:rPr lang="en-US" sz="1600" smtClean="0"/>
              <a:t>42</a:t>
            </a:fld>
            <a:endParaRPr lang="en-US" dirty="0"/>
          </a:p>
        </p:txBody>
      </p:sp>
      <p:sp>
        <p:nvSpPr>
          <p:cNvPr id="25" name="Google Shape;282;p20">
            <a:extLst>
              <a:ext uri="{FF2B5EF4-FFF2-40B4-BE49-F238E27FC236}">
                <a16:creationId xmlns:a16="http://schemas.microsoft.com/office/drawing/2014/main" id="{C09A10D6-2233-4A62-BBF6-037227FC0D50}"/>
              </a:ext>
            </a:extLst>
          </p:cNvPr>
          <p:cNvSpPr txBox="1"/>
          <p:nvPr/>
        </p:nvSpPr>
        <p:spPr>
          <a:xfrm>
            <a:off x="9066171" y="-182880"/>
            <a:ext cx="1054967" cy="2021421"/>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30" name="Picture 29">
            <a:extLst>
              <a:ext uri="{FF2B5EF4-FFF2-40B4-BE49-F238E27FC236}">
                <a16:creationId xmlns:a16="http://schemas.microsoft.com/office/drawing/2014/main" id="{ECA3C0D3-5E17-1AB3-1D0D-6707A34BE93F}"/>
              </a:ext>
            </a:extLst>
          </p:cNvPr>
          <p:cNvPicPr>
            <a:picLocks noChangeAspect="1"/>
          </p:cNvPicPr>
          <p:nvPr/>
        </p:nvPicPr>
        <p:blipFill rotWithShape="1">
          <a:blip r:embed="rId2">
            <a:extLst>
              <a:ext uri="{28A0092B-C50C-407E-A947-70E740481C1C}">
                <a14:useLocalDpi xmlns:a14="http://schemas.microsoft.com/office/drawing/2010/main" val="0"/>
              </a:ext>
            </a:extLst>
          </a:blip>
          <a:srcRect l="10684" t="32730" r="24428" b="22594"/>
          <a:stretch/>
        </p:blipFill>
        <p:spPr>
          <a:xfrm>
            <a:off x="10057873" y="-52669"/>
            <a:ext cx="1977440" cy="1361465"/>
          </a:xfrm>
          <a:prstGeom prst="ellipse">
            <a:avLst/>
          </a:prstGeom>
          <a:ln>
            <a:noFill/>
          </a:ln>
          <a:effectLst>
            <a:softEdge rad="0"/>
          </a:effectLst>
        </p:spPr>
      </p:pic>
      <p:sp>
        <p:nvSpPr>
          <p:cNvPr id="15" name="CasellaDiTesto 14">
            <a:extLst>
              <a:ext uri="{FF2B5EF4-FFF2-40B4-BE49-F238E27FC236}">
                <a16:creationId xmlns:a16="http://schemas.microsoft.com/office/drawing/2014/main" id="{CEB45012-C8F1-98C6-D09F-D5D1F3227832}"/>
              </a:ext>
            </a:extLst>
          </p:cNvPr>
          <p:cNvSpPr txBox="1"/>
          <p:nvPr/>
        </p:nvSpPr>
        <p:spPr>
          <a:xfrm>
            <a:off x="5665345" y="3288431"/>
            <a:ext cx="3965349" cy="2800767"/>
          </a:xfrm>
          <a:prstGeom prst="rect">
            <a:avLst/>
          </a:prstGeom>
          <a:noFill/>
        </p:spPr>
        <p:txBody>
          <a:bodyPr wrap="square" rtlCol="0">
            <a:spAutoFit/>
          </a:bodyPr>
          <a:lstStyle/>
          <a:p>
            <a:pPr marL="342900" indent="-342900">
              <a:buAutoNum type="alphaLcParenBoth"/>
              <a:tabLst>
                <a:tab pos="358775" algn="l"/>
              </a:tabLst>
            </a:pPr>
            <a:r>
              <a:rPr lang="it-IT" sz="1600" dirty="0" err="1"/>
              <a:t>Pistachio</a:t>
            </a:r>
            <a:r>
              <a:rPr lang="it-IT" sz="1600" dirty="0"/>
              <a:t> field (</a:t>
            </a:r>
            <a:r>
              <a:rPr lang="it-IT" sz="1600" dirty="0" err="1"/>
              <a:t>Sept</a:t>
            </a:r>
            <a:r>
              <a:rPr lang="it-IT" sz="1600" dirty="0"/>
              <a:t> 9, 2024),</a:t>
            </a:r>
          </a:p>
          <a:p>
            <a:pPr marL="342900" indent="-342900">
              <a:buAutoNum type="alphaLcParenBoth"/>
              <a:tabLst>
                <a:tab pos="358775" algn="l"/>
              </a:tabLst>
            </a:pPr>
            <a:r>
              <a:rPr lang="it-IT" sz="1600" dirty="0"/>
              <a:t>AIRINOV </a:t>
            </a:r>
            <a:r>
              <a:rPr lang="it-IT" sz="1600" dirty="0" err="1"/>
              <a:t>calibration</a:t>
            </a:r>
            <a:r>
              <a:rPr lang="it-IT" sz="1600" dirty="0"/>
              <a:t> target, </a:t>
            </a:r>
          </a:p>
          <a:p>
            <a:pPr>
              <a:tabLst>
                <a:tab pos="358775" algn="l"/>
              </a:tabLst>
            </a:pPr>
            <a:r>
              <a:rPr lang="it-IT" sz="1600" dirty="0"/>
              <a:t>(c) </a:t>
            </a:r>
            <a:r>
              <a:rPr lang="it-IT" sz="1600" b="1" dirty="0"/>
              <a:t>DJI </a:t>
            </a:r>
            <a:r>
              <a:rPr lang="it-IT" sz="1600" b="1" dirty="0" err="1"/>
              <a:t>Mavic</a:t>
            </a:r>
            <a:r>
              <a:rPr lang="it-IT" sz="1600" b="1" dirty="0"/>
              <a:t> 3 </a:t>
            </a:r>
            <a:r>
              <a:rPr lang="it-IT" sz="1600" b="1" dirty="0" err="1"/>
              <a:t>Multispectral</a:t>
            </a:r>
            <a:r>
              <a:rPr lang="it-IT" sz="1600" b="1" dirty="0"/>
              <a:t> UAV</a:t>
            </a:r>
            <a:r>
              <a:rPr lang="it-IT" sz="1600" dirty="0"/>
              <a:t>,</a:t>
            </a:r>
          </a:p>
          <a:p>
            <a:pPr marL="269875" indent="-269875">
              <a:tabLst>
                <a:tab pos="358775" algn="l"/>
              </a:tabLst>
            </a:pPr>
            <a:r>
              <a:rPr lang="it-IT" sz="1600" dirty="0"/>
              <a:t>(d) Image processing software (</a:t>
            </a:r>
            <a:r>
              <a:rPr lang="it-IT" sz="1600" dirty="0" err="1"/>
              <a:t>Agisoft</a:t>
            </a:r>
            <a:r>
              <a:rPr lang="it-IT" sz="1600" dirty="0"/>
              <a:t> </a:t>
            </a:r>
            <a:r>
              <a:rPr lang="it-IT" sz="1600" dirty="0" err="1"/>
              <a:t>Metashape</a:t>
            </a:r>
            <a:r>
              <a:rPr lang="it-IT" sz="1600" dirty="0"/>
              <a:t>, R, QGIS), </a:t>
            </a:r>
          </a:p>
          <a:p>
            <a:pPr>
              <a:tabLst>
                <a:tab pos="358775" algn="l"/>
              </a:tabLst>
            </a:pPr>
            <a:r>
              <a:rPr lang="it-IT" sz="1600" dirty="0"/>
              <a:t>(e) CSV files,</a:t>
            </a:r>
          </a:p>
          <a:p>
            <a:pPr>
              <a:tabLst>
                <a:tab pos="358775" algn="l"/>
              </a:tabLst>
            </a:pPr>
            <a:r>
              <a:rPr lang="it-IT" sz="1600" dirty="0"/>
              <a:t>(f) </a:t>
            </a:r>
            <a:r>
              <a:rPr lang="it-IT" sz="1600" dirty="0" err="1"/>
              <a:t>Orthomosaic</a:t>
            </a:r>
            <a:r>
              <a:rPr lang="it-IT" sz="1600" dirty="0"/>
              <a:t> TIFF output,</a:t>
            </a:r>
          </a:p>
          <a:p>
            <a:pPr>
              <a:tabLst>
                <a:tab pos="358775" algn="l"/>
              </a:tabLst>
            </a:pPr>
            <a:r>
              <a:rPr lang="it-IT" sz="1600" dirty="0"/>
              <a:t>(g) </a:t>
            </a:r>
            <a:r>
              <a:rPr lang="it-IT" sz="1600" dirty="0" err="1"/>
              <a:t>FieldScout</a:t>
            </a:r>
            <a:r>
              <a:rPr lang="it-IT" sz="1600" dirty="0"/>
              <a:t> CM 1000 NDVI </a:t>
            </a:r>
            <a:r>
              <a:rPr lang="it-IT" sz="1600" dirty="0" err="1"/>
              <a:t>Meter</a:t>
            </a:r>
            <a:endParaRPr lang="it-IT" sz="1600" dirty="0"/>
          </a:p>
          <a:p>
            <a:pPr marL="355600" indent="-355600">
              <a:tabLst>
                <a:tab pos="358775" algn="l"/>
              </a:tabLst>
            </a:pPr>
            <a:r>
              <a:rPr lang="it-IT" sz="1600" dirty="0"/>
              <a:t>(h) Excel file of </a:t>
            </a:r>
            <a:r>
              <a:rPr lang="it-IT" sz="1600" dirty="0" err="1"/>
              <a:t>reference</a:t>
            </a:r>
            <a:r>
              <a:rPr lang="it-IT" sz="1600" dirty="0"/>
              <a:t> NDVI </a:t>
            </a:r>
            <a:r>
              <a:rPr lang="it-IT" sz="1600" dirty="0" err="1"/>
              <a:t>values</a:t>
            </a:r>
            <a:r>
              <a:rPr lang="it-IT" sz="1600" dirty="0"/>
              <a:t>.</a:t>
            </a:r>
          </a:p>
          <a:p>
            <a:pPr marL="355600" indent="-355600">
              <a:tabLst>
                <a:tab pos="358775" algn="l"/>
              </a:tabLst>
            </a:pPr>
            <a:r>
              <a:rPr lang="it-IT" sz="1600" dirty="0"/>
              <a:t>(i) NDVI </a:t>
            </a:r>
            <a:r>
              <a:rPr lang="it-IT" sz="1600" dirty="0" err="1"/>
              <a:t>compensation</a:t>
            </a:r>
            <a:r>
              <a:rPr lang="it-IT" sz="1600" dirty="0"/>
              <a:t> </a:t>
            </a:r>
            <a:r>
              <a:rPr lang="it-IT" sz="1600" dirty="0" err="1"/>
              <a:t>method</a:t>
            </a:r>
            <a:r>
              <a:rPr lang="it-IT" sz="1600" dirty="0"/>
              <a:t> by </a:t>
            </a:r>
            <a:r>
              <a:rPr lang="it-IT" sz="1600" dirty="0" err="1"/>
              <a:t>emulated</a:t>
            </a:r>
            <a:r>
              <a:rPr lang="it-IT" sz="1600" dirty="0"/>
              <a:t> targets</a:t>
            </a:r>
          </a:p>
        </p:txBody>
      </p:sp>
      <p:pic>
        <p:nvPicPr>
          <p:cNvPr id="16" name="Immagine 15">
            <a:extLst>
              <a:ext uri="{FF2B5EF4-FFF2-40B4-BE49-F238E27FC236}">
                <a16:creationId xmlns:a16="http://schemas.microsoft.com/office/drawing/2014/main" id="{AA530616-385B-4393-4CEE-B0BE4834A491}"/>
              </a:ext>
            </a:extLst>
          </p:cNvPr>
          <p:cNvPicPr>
            <a:picLocks noChangeAspect="1"/>
          </p:cNvPicPr>
          <p:nvPr/>
        </p:nvPicPr>
        <p:blipFill>
          <a:blip r:embed="rId3"/>
          <a:stretch>
            <a:fillRect/>
          </a:stretch>
        </p:blipFill>
        <p:spPr>
          <a:xfrm>
            <a:off x="2495342" y="4913450"/>
            <a:ext cx="2502370" cy="944060"/>
          </a:xfrm>
          <a:prstGeom prst="rect">
            <a:avLst/>
          </a:prstGeom>
        </p:spPr>
      </p:pic>
      <p:sp>
        <p:nvSpPr>
          <p:cNvPr id="17" name="CasellaDiTesto 16">
            <a:extLst>
              <a:ext uri="{FF2B5EF4-FFF2-40B4-BE49-F238E27FC236}">
                <a16:creationId xmlns:a16="http://schemas.microsoft.com/office/drawing/2014/main" id="{6DF8BEC8-AA87-1580-C86B-0E52324DA7AD}"/>
              </a:ext>
            </a:extLst>
          </p:cNvPr>
          <p:cNvSpPr txBox="1"/>
          <p:nvPr/>
        </p:nvSpPr>
        <p:spPr>
          <a:xfrm>
            <a:off x="4181259" y="5193231"/>
            <a:ext cx="625642" cy="365760"/>
          </a:xfrm>
          <a:prstGeom prst="rect">
            <a:avLst/>
          </a:prstGeom>
          <a:noFill/>
        </p:spPr>
        <p:txBody>
          <a:bodyPr wrap="square" rtlCol="0">
            <a:spAutoFit/>
          </a:bodyPr>
          <a:lstStyle/>
          <a:p>
            <a:r>
              <a:rPr lang="it-IT" dirty="0"/>
              <a:t>+</a:t>
            </a:r>
          </a:p>
        </p:txBody>
      </p:sp>
      <p:sp>
        <p:nvSpPr>
          <p:cNvPr id="18" name="CasellaDiTesto 17">
            <a:extLst>
              <a:ext uri="{FF2B5EF4-FFF2-40B4-BE49-F238E27FC236}">
                <a16:creationId xmlns:a16="http://schemas.microsoft.com/office/drawing/2014/main" id="{32FAAFF9-576A-3AD4-8174-B1D924A9670E}"/>
              </a:ext>
            </a:extLst>
          </p:cNvPr>
          <p:cNvSpPr txBox="1"/>
          <p:nvPr/>
        </p:nvSpPr>
        <p:spPr>
          <a:xfrm>
            <a:off x="4607045" y="5391762"/>
            <a:ext cx="567891" cy="369332"/>
          </a:xfrm>
          <a:prstGeom prst="rect">
            <a:avLst/>
          </a:prstGeom>
          <a:noFill/>
        </p:spPr>
        <p:txBody>
          <a:bodyPr wrap="square" rtlCol="0">
            <a:spAutoFit/>
          </a:bodyPr>
          <a:lstStyle/>
          <a:p>
            <a:r>
              <a:rPr lang="it-IT" b="1" dirty="0"/>
              <a:t>(i)</a:t>
            </a:r>
          </a:p>
        </p:txBody>
      </p:sp>
      <p:pic>
        <p:nvPicPr>
          <p:cNvPr id="41" name="Picture 1" descr="svg_img_0.png">
            <a:extLst>
              <a:ext uri="{FF2B5EF4-FFF2-40B4-BE49-F238E27FC236}">
                <a16:creationId xmlns:a16="http://schemas.microsoft.com/office/drawing/2014/main" id="{92A9FB60-2580-1863-B827-143F72C6878D}"/>
              </a:ext>
            </a:extLst>
          </p:cNvPr>
          <p:cNvPicPr>
            <a:picLocks noChangeAspect="1"/>
          </p:cNvPicPr>
          <p:nvPr/>
        </p:nvPicPr>
        <p:blipFill rotWithShape="1">
          <a:blip r:embed="rId4"/>
          <a:srcRect t="12744" b="11831"/>
          <a:stretch/>
        </p:blipFill>
        <p:spPr>
          <a:xfrm>
            <a:off x="5871990" y="875192"/>
            <a:ext cx="2836346" cy="1597530"/>
          </a:xfrm>
          <a:prstGeom prst="rect">
            <a:avLst/>
          </a:prstGeom>
        </p:spPr>
      </p:pic>
      <p:pic>
        <p:nvPicPr>
          <p:cNvPr id="42" name="Picture 2" descr="svg_img_1.png">
            <a:extLst>
              <a:ext uri="{FF2B5EF4-FFF2-40B4-BE49-F238E27FC236}">
                <a16:creationId xmlns:a16="http://schemas.microsoft.com/office/drawing/2014/main" id="{E2D82B34-53AB-1052-DB82-6FC3CB64463B}"/>
              </a:ext>
            </a:extLst>
          </p:cNvPr>
          <p:cNvPicPr>
            <a:picLocks noChangeAspect="1"/>
          </p:cNvPicPr>
          <p:nvPr/>
        </p:nvPicPr>
        <p:blipFill>
          <a:blip r:embed="rId5"/>
          <a:stretch>
            <a:fillRect/>
          </a:stretch>
        </p:blipFill>
        <p:spPr>
          <a:xfrm>
            <a:off x="2930337" y="3686276"/>
            <a:ext cx="1433757" cy="1096905"/>
          </a:xfrm>
          <a:prstGeom prst="rect">
            <a:avLst/>
          </a:prstGeom>
        </p:spPr>
      </p:pic>
      <p:pic>
        <p:nvPicPr>
          <p:cNvPr id="43" name="Picture 3" descr="svg_img_2.jpg">
            <a:extLst>
              <a:ext uri="{FF2B5EF4-FFF2-40B4-BE49-F238E27FC236}">
                <a16:creationId xmlns:a16="http://schemas.microsoft.com/office/drawing/2014/main" id="{04A6119D-CD21-AAB2-4890-7E93C3D7987B}"/>
              </a:ext>
            </a:extLst>
          </p:cNvPr>
          <p:cNvPicPr>
            <a:picLocks noChangeAspect="1"/>
          </p:cNvPicPr>
          <p:nvPr/>
        </p:nvPicPr>
        <p:blipFill>
          <a:blip r:embed="rId6"/>
          <a:stretch>
            <a:fillRect/>
          </a:stretch>
        </p:blipFill>
        <p:spPr>
          <a:xfrm>
            <a:off x="573690" y="2189130"/>
            <a:ext cx="1260518" cy="914949"/>
          </a:xfrm>
          <a:prstGeom prst="rect">
            <a:avLst/>
          </a:prstGeom>
        </p:spPr>
      </p:pic>
      <p:pic>
        <p:nvPicPr>
          <p:cNvPr id="44" name="Picture 4" descr="svg_img_3.png">
            <a:extLst>
              <a:ext uri="{FF2B5EF4-FFF2-40B4-BE49-F238E27FC236}">
                <a16:creationId xmlns:a16="http://schemas.microsoft.com/office/drawing/2014/main" id="{A33C2A81-13C4-2A4D-6788-183442AE5C3A}"/>
              </a:ext>
            </a:extLst>
          </p:cNvPr>
          <p:cNvPicPr>
            <a:picLocks noChangeAspect="1"/>
          </p:cNvPicPr>
          <p:nvPr/>
        </p:nvPicPr>
        <p:blipFill rotWithShape="1">
          <a:blip r:embed="rId7"/>
          <a:srcRect b="14963"/>
          <a:stretch/>
        </p:blipFill>
        <p:spPr>
          <a:xfrm>
            <a:off x="2177519" y="2151121"/>
            <a:ext cx="1070994" cy="910751"/>
          </a:xfrm>
          <a:prstGeom prst="rect">
            <a:avLst/>
          </a:prstGeom>
        </p:spPr>
      </p:pic>
      <p:pic>
        <p:nvPicPr>
          <p:cNvPr id="46" name="Picture 6" descr="svg_img_5.jpg">
            <a:extLst>
              <a:ext uri="{FF2B5EF4-FFF2-40B4-BE49-F238E27FC236}">
                <a16:creationId xmlns:a16="http://schemas.microsoft.com/office/drawing/2014/main" id="{A3003395-E500-9CE2-CF99-6EF7B60100B5}"/>
              </a:ext>
            </a:extLst>
          </p:cNvPr>
          <p:cNvPicPr>
            <a:picLocks noChangeAspect="1"/>
          </p:cNvPicPr>
          <p:nvPr/>
        </p:nvPicPr>
        <p:blipFill>
          <a:blip r:embed="rId8"/>
          <a:stretch>
            <a:fillRect/>
          </a:stretch>
        </p:blipFill>
        <p:spPr>
          <a:xfrm>
            <a:off x="356158" y="3679142"/>
            <a:ext cx="1809639" cy="1725243"/>
          </a:xfrm>
          <a:prstGeom prst="rect">
            <a:avLst/>
          </a:prstGeom>
        </p:spPr>
      </p:pic>
      <p:pic>
        <p:nvPicPr>
          <p:cNvPr id="47" name="Picture 7" descr="svg_img_6.jpg">
            <a:extLst>
              <a:ext uri="{FF2B5EF4-FFF2-40B4-BE49-F238E27FC236}">
                <a16:creationId xmlns:a16="http://schemas.microsoft.com/office/drawing/2014/main" id="{D33D9AD4-B573-A531-57AD-C47427634D81}"/>
              </a:ext>
            </a:extLst>
          </p:cNvPr>
          <p:cNvPicPr>
            <a:picLocks noChangeAspect="1"/>
          </p:cNvPicPr>
          <p:nvPr/>
        </p:nvPicPr>
        <p:blipFill>
          <a:blip r:embed="rId9"/>
          <a:stretch>
            <a:fillRect/>
          </a:stretch>
        </p:blipFill>
        <p:spPr>
          <a:xfrm>
            <a:off x="3550973" y="2142049"/>
            <a:ext cx="1433757" cy="1003684"/>
          </a:xfrm>
          <a:prstGeom prst="rect">
            <a:avLst/>
          </a:prstGeom>
        </p:spPr>
      </p:pic>
      <p:sp>
        <p:nvSpPr>
          <p:cNvPr id="49" name="Rectangle 9">
            <a:extLst>
              <a:ext uri="{FF2B5EF4-FFF2-40B4-BE49-F238E27FC236}">
                <a16:creationId xmlns:a16="http://schemas.microsoft.com/office/drawing/2014/main" id="{634B0B50-24F9-3DED-9FD0-A04D86A46574}"/>
              </a:ext>
            </a:extLst>
          </p:cNvPr>
          <p:cNvSpPr/>
          <p:nvPr/>
        </p:nvSpPr>
        <p:spPr>
          <a:xfrm>
            <a:off x="4762" y="5868"/>
            <a:ext cx="9525" cy="7525"/>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Rectangle 10">
            <a:extLst>
              <a:ext uri="{FF2B5EF4-FFF2-40B4-BE49-F238E27FC236}">
                <a16:creationId xmlns:a16="http://schemas.microsoft.com/office/drawing/2014/main" id="{E85EE6E2-CC42-00BE-8839-0B79FACEAB38}"/>
              </a:ext>
            </a:extLst>
          </p:cNvPr>
          <p:cNvSpPr/>
          <p:nvPr/>
        </p:nvSpPr>
        <p:spPr>
          <a:xfrm>
            <a:off x="4762" y="5143"/>
            <a:ext cx="9525" cy="7365"/>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Rectangle 11">
            <a:extLst>
              <a:ext uri="{FF2B5EF4-FFF2-40B4-BE49-F238E27FC236}">
                <a16:creationId xmlns:a16="http://schemas.microsoft.com/office/drawing/2014/main" id="{0D387F89-8C08-2DB8-406A-9702B0457263}"/>
              </a:ext>
            </a:extLst>
          </p:cNvPr>
          <p:cNvSpPr/>
          <p:nvPr/>
        </p:nvSpPr>
        <p:spPr>
          <a:xfrm>
            <a:off x="4793" y="5587"/>
            <a:ext cx="8858" cy="743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Rectangle 12">
            <a:extLst>
              <a:ext uri="{FF2B5EF4-FFF2-40B4-BE49-F238E27FC236}">
                <a16:creationId xmlns:a16="http://schemas.microsoft.com/office/drawing/2014/main" id="{4B281DC1-6CB2-16FB-8A80-C46F54E7FFBE}"/>
              </a:ext>
            </a:extLst>
          </p:cNvPr>
          <p:cNvSpPr/>
          <p:nvPr/>
        </p:nvSpPr>
        <p:spPr>
          <a:xfrm>
            <a:off x="4762" y="4762"/>
            <a:ext cx="6698" cy="5461"/>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Rectangle 13">
            <a:extLst>
              <a:ext uri="{FF2B5EF4-FFF2-40B4-BE49-F238E27FC236}">
                <a16:creationId xmlns:a16="http://schemas.microsoft.com/office/drawing/2014/main" id="{39E10DFE-1F59-90E9-BB51-8168F2E30605}"/>
              </a:ext>
            </a:extLst>
          </p:cNvPr>
          <p:cNvSpPr/>
          <p:nvPr/>
        </p:nvSpPr>
        <p:spPr>
          <a:xfrm>
            <a:off x="4889" y="4762"/>
            <a:ext cx="9112" cy="9525"/>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Rectangle 14">
            <a:extLst>
              <a:ext uri="{FF2B5EF4-FFF2-40B4-BE49-F238E27FC236}">
                <a16:creationId xmlns:a16="http://schemas.microsoft.com/office/drawing/2014/main" id="{C9AAE267-10C5-3D0F-8021-37184DAA88FE}"/>
              </a:ext>
            </a:extLst>
          </p:cNvPr>
          <p:cNvSpPr/>
          <p:nvPr/>
        </p:nvSpPr>
        <p:spPr>
          <a:xfrm>
            <a:off x="4762" y="4762"/>
            <a:ext cx="9402" cy="939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29">
            <a:extLst>
              <a:ext uri="{FF2B5EF4-FFF2-40B4-BE49-F238E27FC236}">
                <a16:creationId xmlns:a16="http://schemas.microsoft.com/office/drawing/2014/main" id="{61B8E336-6C41-38B1-2FD1-7FE07257BBC4}"/>
              </a:ext>
            </a:extLst>
          </p:cNvPr>
          <p:cNvSpPr txBox="1"/>
          <p:nvPr/>
        </p:nvSpPr>
        <p:spPr>
          <a:xfrm>
            <a:off x="9390731" y="5614103"/>
            <a:ext cx="2445111" cy="584775"/>
          </a:xfrm>
          <a:prstGeom prst="rect">
            <a:avLst/>
          </a:prstGeom>
          <a:noFill/>
        </p:spPr>
        <p:txBody>
          <a:bodyPr wrap="square">
            <a:spAutoFit/>
          </a:bodyPr>
          <a:lstStyle/>
          <a:p>
            <a:pPr algn="ctr"/>
            <a:r>
              <a:rPr lang="en-US" sz="1600" b="1" i="0" dirty="0">
                <a:solidFill>
                  <a:srgbClr val="000000"/>
                </a:solidFill>
                <a:effectLst/>
                <a:latin typeface="Helvetica" panose="020B0604020202020204" pitchFamily="34" charset="0"/>
              </a:rPr>
              <a:t>Reference </a:t>
            </a:r>
          </a:p>
          <a:p>
            <a:pPr algn="ctr"/>
            <a:r>
              <a:rPr lang="en-US" sz="1600" b="1" i="0" dirty="0">
                <a:solidFill>
                  <a:srgbClr val="000000"/>
                </a:solidFill>
                <a:effectLst/>
                <a:latin typeface="Helvetica" panose="020B0604020202020204" pitchFamily="34" charset="0"/>
              </a:rPr>
              <a:t>NDVI Dataset</a:t>
            </a:r>
            <a:endParaRPr lang="en-US" sz="1600" b="0" i="0" dirty="0">
              <a:solidFill>
                <a:srgbClr val="000000"/>
              </a:solidFill>
              <a:effectLst/>
              <a:latin typeface="Helvetica" panose="020B0604020202020204" pitchFamily="34" charset="0"/>
            </a:endParaRPr>
          </a:p>
        </p:txBody>
      </p:sp>
      <p:sp>
        <p:nvSpPr>
          <p:cNvPr id="56" name="TextBox 30">
            <a:extLst>
              <a:ext uri="{FF2B5EF4-FFF2-40B4-BE49-F238E27FC236}">
                <a16:creationId xmlns:a16="http://schemas.microsoft.com/office/drawing/2014/main" id="{F86E1D4C-4291-60F7-9FFA-CAFAEC6820E1}"/>
              </a:ext>
            </a:extLst>
          </p:cNvPr>
          <p:cNvSpPr txBox="1"/>
          <p:nvPr/>
        </p:nvSpPr>
        <p:spPr>
          <a:xfrm>
            <a:off x="-329126" y="6015384"/>
            <a:ext cx="6201116" cy="338554"/>
          </a:xfrm>
          <a:prstGeom prst="rect">
            <a:avLst/>
          </a:prstGeom>
          <a:noFill/>
        </p:spPr>
        <p:txBody>
          <a:bodyPr wrap="square">
            <a:spAutoFit/>
          </a:bodyPr>
          <a:lstStyle/>
          <a:p>
            <a:pPr algn="ctr"/>
            <a:r>
              <a:rPr lang="en-US" sz="1600" b="1" i="0" dirty="0">
                <a:solidFill>
                  <a:srgbClr val="000000"/>
                </a:solidFill>
                <a:effectLst/>
                <a:latin typeface="Helvetica" panose="020B0604020202020204" pitchFamily="34" charset="0"/>
              </a:rPr>
              <a:t>Multispectral Images and  Image Processing</a:t>
            </a:r>
            <a:endParaRPr lang="en-US" sz="1600" b="0" i="0" dirty="0">
              <a:solidFill>
                <a:srgbClr val="000000"/>
              </a:solidFill>
              <a:effectLst/>
              <a:latin typeface="Helvetica" panose="020B0604020202020204" pitchFamily="34" charset="0"/>
            </a:endParaRPr>
          </a:p>
        </p:txBody>
      </p:sp>
      <p:sp>
        <p:nvSpPr>
          <p:cNvPr id="57" name="TextBox 31">
            <a:extLst>
              <a:ext uri="{FF2B5EF4-FFF2-40B4-BE49-F238E27FC236}">
                <a16:creationId xmlns:a16="http://schemas.microsoft.com/office/drawing/2014/main" id="{ACBA6C87-15AD-500B-0807-4C3218F2029D}"/>
              </a:ext>
            </a:extLst>
          </p:cNvPr>
          <p:cNvSpPr txBox="1"/>
          <p:nvPr/>
        </p:nvSpPr>
        <p:spPr>
          <a:xfrm>
            <a:off x="5991023" y="2113250"/>
            <a:ext cx="491382" cy="369332"/>
          </a:xfrm>
          <a:prstGeom prst="rect">
            <a:avLst/>
          </a:prstGeom>
          <a:noFill/>
        </p:spPr>
        <p:txBody>
          <a:bodyPr wrap="square">
            <a:spAutoFit/>
          </a:bodyPr>
          <a:lstStyle/>
          <a:p>
            <a:r>
              <a:rPr b="1" dirty="0"/>
              <a:t>(a)</a:t>
            </a:r>
          </a:p>
        </p:txBody>
      </p:sp>
      <p:sp>
        <p:nvSpPr>
          <p:cNvPr id="58" name="TextBox 32">
            <a:extLst>
              <a:ext uri="{FF2B5EF4-FFF2-40B4-BE49-F238E27FC236}">
                <a16:creationId xmlns:a16="http://schemas.microsoft.com/office/drawing/2014/main" id="{7BED600F-4700-3168-BDD8-D2BF8D5BDAFE}"/>
              </a:ext>
            </a:extLst>
          </p:cNvPr>
          <p:cNvSpPr txBox="1"/>
          <p:nvPr/>
        </p:nvSpPr>
        <p:spPr>
          <a:xfrm>
            <a:off x="857270" y="3266107"/>
            <a:ext cx="511967" cy="378838"/>
          </a:xfrm>
          <a:prstGeom prst="rect">
            <a:avLst/>
          </a:prstGeom>
          <a:noFill/>
        </p:spPr>
        <p:txBody>
          <a:bodyPr wrap="square">
            <a:spAutoFit/>
          </a:bodyPr>
          <a:lstStyle/>
          <a:p>
            <a:r>
              <a:rPr b="1" dirty="0"/>
              <a:t>(b)</a:t>
            </a:r>
          </a:p>
        </p:txBody>
      </p:sp>
      <p:sp>
        <p:nvSpPr>
          <p:cNvPr id="59" name="TextBox 33">
            <a:extLst>
              <a:ext uri="{FF2B5EF4-FFF2-40B4-BE49-F238E27FC236}">
                <a16:creationId xmlns:a16="http://schemas.microsoft.com/office/drawing/2014/main" id="{72E53E2B-B97E-68C0-CB14-58DCCEE06322}"/>
              </a:ext>
            </a:extLst>
          </p:cNvPr>
          <p:cNvSpPr txBox="1"/>
          <p:nvPr/>
        </p:nvSpPr>
        <p:spPr>
          <a:xfrm>
            <a:off x="2495342" y="3273091"/>
            <a:ext cx="578947" cy="378838"/>
          </a:xfrm>
          <a:prstGeom prst="rect">
            <a:avLst/>
          </a:prstGeom>
          <a:noFill/>
        </p:spPr>
        <p:txBody>
          <a:bodyPr wrap="square">
            <a:spAutoFit/>
          </a:bodyPr>
          <a:lstStyle/>
          <a:p>
            <a:r>
              <a:rPr b="1" dirty="0"/>
              <a:t>(c)</a:t>
            </a:r>
          </a:p>
        </p:txBody>
      </p:sp>
      <p:sp>
        <p:nvSpPr>
          <p:cNvPr id="60" name="TextBox 34">
            <a:extLst>
              <a:ext uri="{FF2B5EF4-FFF2-40B4-BE49-F238E27FC236}">
                <a16:creationId xmlns:a16="http://schemas.microsoft.com/office/drawing/2014/main" id="{B090BA17-7C69-4E05-8A25-2DFF0EFE641C}"/>
              </a:ext>
            </a:extLst>
          </p:cNvPr>
          <p:cNvSpPr txBox="1"/>
          <p:nvPr/>
        </p:nvSpPr>
        <p:spPr>
          <a:xfrm>
            <a:off x="4367348" y="3326946"/>
            <a:ext cx="617382" cy="378838"/>
          </a:xfrm>
          <a:prstGeom prst="rect">
            <a:avLst/>
          </a:prstGeom>
          <a:noFill/>
        </p:spPr>
        <p:txBody>
          <a:bodyPr wrap="square">
            <a:spAutoFit/>
          </a:bodyPr>
          <a:lstStyle/>
          <a:p>
            <a:r>
              <a:rPr b="1" dirty="0"/>
              <a:t>(d)</a:t>
            </a:r>
          </a:p>
        </p:txBody>
      </p:sp>
      <p:sp>
        <p:nvSpPr>
          <p:cNvPr id="61" name="TextBox 35">
            <a:extLst>
              <a:ext uri="{FF2B5EF4-FFF2-40B4-BE49-F238E27FC236}">
                <a16:creationId xmlns:a16="http://schemas.microsoft.com/office/drawing/2014/main" id="{F00EB0B4-6FFB-9371-5CC2-B4FE3CD9AD78}"/>
              </a:ext>
            </a:extLst>
          </p:cNvPr>
          <p:cNvSpPr txBox="1"/>
          <p:nvPr/>
        </p:nvSpPr>
        <p:spPr>
          <a:xfrm>
            <a:off x="966260" y="5523916"/>
            <a:ext cx="674889" cy="369332"/>
          </a:xfrm>
          <a:prstGeom prst="rect">
            <a:avLst/>
          </a:prstGeom>
          <a:noFill/>
        </p:spPr>
        <p:txBody>
          <a:bodyPr wrap="square">
            <a:spAutoFit/>
          </a:bodyPr>
          <a:lstStyle/>
          <a:p>
            <a:r>
              <a:rPr b="1" dirty="0"/>
              <a:t>(e)</a:t>
            </a:r>
          </a:p>
        </p:txBody>
      </p:sp>
      <p:sp>
        <p:nvSpPr>
          <p:cNvPr id="62" name="TextBox 36">
            <a:extLst>
              <a:ext uri="{FF2B5EF4-FFF2-40B4-BE49-F238E27FC236}">
                <a16:creationId xmlns:a16="http://schemas.microsoft.com/office/drawing/2014/main" id="{5CEF48F7-5BEC-8917-A826-70D88FED43FD}"/>
              </a:ext>
            </a:extLst>
          </p:cNvPr>
          <p:cNvSpPr txBox="1"/>
          <p:nvPr/>
        </p:nvSpPr>
        <p:spPr>
          <a:xfrm>
            <a:off x="4529814" y="4038106"/>
            <a:ext cx="617382" cy="378838"/>
          </a:xfrm>
          <a:prstGeom prst="rect">
            <a:avLst/>
          </a:prstGeom>
          <a:noFill/>
        </p:spPr>
        <p:txBody>
          <a:bodyPr wrap="square">
            <a:spAutoFit/>
          </a:bodyPr>
          <a:lstStyle/>
          <a:p>
            <a:r>
              <a:rPr b="1" dirty="0"/>
              <a:t>(f)</a:t>
            </a:r>
          </a:p>
        </p:txBody>
      </p:sp>
      <p:sp>
        <p:nvSpPr>
          <p:cNvPr id="65" name="Rectangle: Rounded Corners 40">
            <a:extLst>
              <a:ext uri="{FF2B5EF4-FFF2-40B4-BE49-F238E27FC236}">
                <a16:creationId xmlns:a16="http://schemas.microsoft.com/office/drawing/2014/main" id="{4CFF8781-BB71-083F-0888-10A979A6CD8E}"/>
              </a:ext>
            </a:extLst>
          </p:cNvPr>
          <p:cNvSpPr/>
          <p:nvPr/>
        </p:nvSpPr>
        <p:spPr>
          <a:xfrm>
            <a:off x="5678767" y="768802"/>
            <a:ext cx="3222792" cy="2055384"/>
          </a:xfrm>
          <a:prstGeom prst="round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66" name="Rectangle: Rounded Corners 41">
            <a:extLst>
              <a:ext uri="{FF2B5EF4-FFF2-40B4-BE49-F238E27FC236}">
                <a16:creationId xmlns:a16="http://schemas.microsoft.com/office/drawing/2014/main" id="{BFF8BB77-1256-9FA0-A342-AFF8C2FFB11D}"/>
              </a:ext>
            </a:extLst>
          </p:cNvPr>
          <p:cNvSpPr/>
          <p:nvPr/>
        </p:nvSpPr>
        <p:spPr>
          <a:xfrm>
            <a:off x="145242" y="1918558"/>
            <a:ext cx="5140037" cy="4075842"/>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dirty="0"/>
          </a:p>
        </p:txBody>
      </p:sp>
      <p:grpSp>
        <p:nvGrpSpPr>
          <p:cNvPr id="74" name="Gruppo 73">
            <a:extLst>
              <a:ext uri="{FF2B5EF4-FFF2-40B4-BE49-F238E27FC236}">
                <a16:creationId xmlns:a16="http://schemas.microsoft.com/office/drawing/2014/main" id="{2DC7ADE7-BB04-5328-97A2-F8395C4A48F5}"/>
              </a:ext>
            </a:extLst>
          </p:cNvPr>
          <p:cNvGrpSpPr/>
          <p:nvPr/>
        </p:nvGrpSpPr>
        <p:grpSpPr>
          <a:xfrm>
            <a:off x="9931243" y="2072072"/>
            <a:ext cx="1353235" cy="3384223"/>
            <a:chOff x="7583374" y="3799002"/>
            <a:chExt cx="1353235" cy="3384223"/>
          </a:xfrm>
        </p:grpSpPr>
        <p:pic>
          <p:nvPicPr>
            <p:cNvPr id="45" name="Picture 5" descr="svg_img_4.jpg">
              <a:extLst>
                <a:ext uri="{FF2B5EF4-FFF2-40B4-BE49-F238E27FC236}">
                  <a16:creationId xmlns:a16="http://schemas.microsoft.com/office/drawing/2014/main" id="{70591075-B0E8-CF25-0BEB-26F037D037AA}"/>
                </a:ext>
              </a:extLst>
            </p:cNvPr>
            <p:cNvPicPr>
              <a:picLocks noChangeAspect="1"/>
            </p:cNvPicPr>
            <p:nvPr/>
          </p:nvPicPr>
          <p:blipFill>
            <a:blip r:embed="rId10"/>
            <a:stretch>
              <a:fillRect/>
            </a:stretch>
          </p:blipFill>
          <p:spPr>
            <a:xfrm>
              <a:off x="7689833" y="4075755"/>
              <a:ext cx="1083264" cy="1021858"/>
            </a:xfrm>
            <a:prstGeom prst="rect">
              <a:avLst/>
            </a:prstGeom>
          </p:spPr>
        </p:pic>
        <p:pic>
          <p:nvPicPr>
            <p:cNvPr id="48" name="Picture 8" descr="svg_img_7.jpg">
              <a:extLst>
                <a:ext uri="{FF2B5EF4-FFF2-40B4-BE49-F238E27FC236}">
                  <a16:creationId xmlns:a16="http://schemas.microsoft.com/office/drawing/2014/main" id="{9ED9BAD9-B8CA-BD62-1382-AFCF86DEF35F}"/>
                </a:ext>
              </a:extLst>
            </p:cNvPr>
            <p:cNvPicPr>
              <a:picLocks noChangeAspect="1"/>
            </p:cNvPicPr>
            <p:nvPr/>
          </p:nvPicPr>
          <p:blipFill>
            <a:blip r:embed="rId11"/>
            <a:stretch>
              <a:fillRect/>
            </a:stretch>
          </p:blipFill>
          <p:spPr>
            <a:xfrm>
              <a:off x="7736609" y="5519454"/>
              <a:ext cx="1086880" cy="1203177"/>
            </a:xfrm>
            <a:prstGeom prst="rect">
              <a:avLst/>
            </a:prstGeom>
          </p:spPr>
        </p:pic>
        <p:sp>
          <p:nvSpPr>
            <p:cNvPr id="63" name="TextBox 37">
              <a:extLst>
                <a:ext uri="{FF2B5EF4-FFF2-40B4-BE49-F238E27FC236}">
                  <a16:creationId xmlns:a16="http://schemas.microsoft.com/office/drawing/2014/main" id="{19E61DB1-2445-F435-A0D0-D7C36FE54F7D}"/>
                </a:ext>
              </a:extLst>
            </p:cNvPr>
            <p:cNvSpPr txBox="1"/>
            <p:nvPr/>
          </p:nvSpPr>
          <p:spPr>
            <a:xfrm>
              <a:off x="8016976" y="5140616"/>
              <a:ext cx="526145" cy="369332"/>
            </a:xfrm>
            <a:prstGeom prst="rect">
              <a:avLst/>
            </a:prstGeom>
            <a:noFill/>
          </p:spPr>
          <p:txBody>
            <a:bodyPr wrap="square">
              <a:spAutoFit/>
            </a:bodyPr>
            <a:lstStyle/>
            <a:p>
              <a:r>
                <a:rPr b="1" dirty="0"/>
                <a:t>(g)</a:t>
              </a:r>
            </a:p>
          </p:txBody>
        </p:sp>
        <p:sp>
          <p:nvSpPr>
            <p:cNvPr id="64" name="TextBox 38">
              <a:extLst>
                <a:ext uri="{FF2B5EF4-FFF2-40B4-BE49-F238E27FC236}">
                  <a16:creationId xmlns:a16="http://schemas.microsoft.com/office/drawing/2014/main" id="{B5E021F7-AA9F-AA87-B97B-54832B5116E2}"/>
                </a:ext>
              </a:extLst>
            </p:cNvPr>
            <p:cNvSpPr txBox="1"/>
            <p:nvPr/>
          </p:nvSpPr>
          <p:spPr>
            <a:xfrm>
              <a:off x="8056016" y="6722631"/>
              <a:ext cx="526145" cy="378838"/>
            </a:xfrm>
            <a:prstGeom prst="rect">
              <a:avLst/>
            </a:prstGeom>
            <a:noFill/>
          </p:spPr>
          <p:txBody>
            <a:bodyPr wrap="square">
              <a:spAutoFit/>
            </a:bodyPr>
            <a:lstStyle/>
            <a:p>
              <a:r>
                <a:rPr b="1" dirty="0"/>
                <a:t>(h)</a:t>
              </a:r>
            </a:p>
          </p:txBody>
        </p:sp>
        <p:sp>
          <p:nvSpPr>
            <p:cNvPr id="67" name="Rectangle: Rounded Corners 42">
              <a:extLst>
                <a:ext uri="{FF2B5EF4-FFF2-40B4-BE49-F238E27FC236}">
                  <a16:creationId xmlns:a16="http://schemas.microsoft.com/office/drawing/2014/main" id="{5E73BC83-816E-8360-5C70-AF72DA61879A}"/>
                </a:ext>
              </a:extLst>
            </p:cNvPr>
            <p:cNvSpPr/>
            <p:nvPr/>
          </p:nvSpPr>
          <p:spPr>
            <a:xfrm>
              <a:off x="7583374" y="3799002"/>
              <a:ext cx="1353235" cy="3384223"/>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dirty="0"/>
            </a:p>
          </p:txBody>
        </p:sp>
      </p:grpSp>
      <p:cxnSp>
        <p:nvCxnSpPr>
          <p:cNvPr id="68" name="Connector: Elbow 50">
            <a:extLst>
              <a:ext uri="{FF2B5EF4-FFF2-40B4-BE49-F238E27FC236}">
                <a16:creationId xmlns:a16="http://schemas.microsoft.com/office/drawing/2014/main" id="{41497D4F-9AF5-8306-3FAD-95C5D76F1B79}"/>
              </a:ext>
            </a:extLst>
          </p:cNvPr>
          <p:cNvCxnSpPr>
            <a:cxnSpLocks/>
            <a:endCxn id="66" idx="0"/>
          </p:cNvCxnSpPr>
          <p:nvPr/>
        </p:nvCxnSpPr>
        <p:spPr>
          <a:xfrm rot="10800000" flipV="1">
            <a:off x="2715262" y="1605576"/>
            <a:ext cx="2943223" cy="312982"/>
          </a:xfrm>
          <a:prstGeom prst="bentConnector2">
            <a:avLst/>
          </a:prstGeom>
          <a:ln w="28575">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69" name="Connector: Elbow 53">
            <a:extLst>
              <a:ext uri="{FF2B5EF4-FFF2-40B4-BE49-F238E27FC236}">
                <a16:creationId xmlns:a16="http://schemas.microsoft.com/office/drawing/2014/main" id="{3FA403DC-A4FC-12CF-7E6C-5889F6E6913D}"/>
              </a:ext>
            </a:extLst>
          </p:cNvPr>
          <p:cNvCxnSpPr>
            <a:cxnSpLocks/>
            <a:endCxn id="67" idx="0"/>
          </p:cNvCxnSpPr>
          <p:nvPr/>
        </p:nvCxnSpPr>
        <p:spPr>
          <a:xfrm>
            <a:off x="8928639" y="1617766"/>
            <a:ext cx="1679222" cy="454306"/>
          </a:xfrm>
          <a:prstGeom prst="bentConnector2">
            <a:avLst/>
          </a:prstGeom>
          <a:ln w="28575">
            <a:tailEnd type="triangle"/>
          </a:ln>
        </p:spPr>
        <p:style>
          <a:lnRef idx="2">
            <a:schemeClr val="accent1"/>
          </a:lnRef>
          <a:fillRef idx="0">
            <a:schemeClr val="accent1"/>
          </a:fillRef>
          <a:effectRef idx="1">
            <a:schemeClr val="accent1"/>
          </a:effectRef>
          <a:fontRef idx="minor">
            <a:schemeClr val="tx1"/>
          </a:fontRef>
        </p:style>
      </p:cxnSp>
      <p:sp>
        <p:nvSpPr>
          <p:cNvPr id="2" name="CasellaDiTesto 1">
            <a:extLst>
              <a:ext uri="{FF2B5EF4-FFF2-40B4-BE49-F238E27FC236}">
                <a16:creationId xmlns:a16="http://schemas.microsoft.com/office/drawing/2014/main" id="{84F80D92-2CB4-A280-5A16-FFBE51BFC8CA}"/>
              </a:ext>
            </a:extLst>
          </p:cNvPr>
          <p:cNvSpPr txBox="1"/>
          <p:nvPr/>
        </p:nvSpPr>
        <p:spPr>
          <a:xfrm>
            <a:off x="225029" y="6321704"/>
            <a:ext cx="11810284"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r>
              <a:rPr lang="it-IT" sz="1400" b="0" i="0" dirty="0">
                <a:solidFill>
                  <a:srgbClr val="222222"/>
                </a:solidFill>
                <a:effectLst/>
                <a:latin typeface="Arial" panose="020B0604020202020204" pitchFamily="34" charset="0"/>
              </a:rPr>
              <a:t>F. </a:t>
            </a:r>
            <a:r>
              <a:rPr lang="it-IT" sz="1400" b="0" i="0" dirty="0" err="1">
                <a:solidFill>
                  <a:srgbClr val="222222"/>
                </a:solidFill>
                <a:effectLst/>
                <a:latin typeface="Arial" panose="020B0604020202020204" pitchFamily="34" charset="0"/>
              </a:rPr>
              <a:t>Khalesi</a:t>
            </a:r>
            <a:r>
              <a:rPr lang="it-IT" sz="1400" b="0" i="0" dirty="0">
                <a:solidFill>
                  <a:srgbClr val="222222"/>
                </a:solidFill>
                <a:effectLst/>
                <a:latin typeface="Arial" panose="020B0604020202020204" pitchFamily="34" charset="0"/>
              </a:rPr>
              <a:t>, R. Martínez-Peña, S. </a:t>
            </a:r>
            <a:r>
              <a:rPr lang="it-IT" sz="1400" b="0" i="0" dirty="0" err="1">
                <a:solidFill>
                  <a:srgbClr val="222222"/>
                </a:solidFill>
                <a:effectLst/>
                <a:latin typeface="Arial" panose="020B0604020202020204" pitchFamily="34" charset="0"/>
              </a:rPr>
              <a:t>Vélez</a:t>
            </a:r>
            <a:r>
              <a:rPr lang="it-IT" sz="1400" b="0" i="0" dirty="0">
                <a:solidFill>
                  <a:srgbClr val="222222"/>
                </a:solidFill>
                <a:effectLst/>
                <a:latin typeface="Arial" panose="020B0604020202020204" pitchFamily="34" charset="0"/>
              </a:rPr>
              <a:t> Martín, J. Valente, F. Picariello, L. De Vito, P. Daponte, "</a:t>
            </a:r>
            <a:r>
              <a:rPr lang="it-IT" sz="1400" b="0" i="0" dirty="0" err="1">
                <a:solidFill>
                  <a:srgbClr val="222222"/>
                </a:solidFill>
                <a:effectLst/>
                <a:latin typeface="Arial" panose="020B0604020202020204" pitchFamily="34" charset="0"/>
              </a:rPr>
              <a:t>Radiometric</a:t>
            </a:r>
            <a:r>
              <a:rPr lang="it-IT" sz="1400" b="0" i="0" dirty="0">
                <a:solidFill>
                  <a:srgbClr val="222222"/>
                </a:solidFill>
                <a:effectLst/>
                <a:latin typeface="Arial" panose="020B0604020202020204" pitchFamily="34" charset="0"/>
              </a:rPr>
              <a:t> </a:t>
            </a:r>
            <a:r>
              <a:rPr lang="it-IT" sz="1400" b="0" i="0" dirty="0" err="1">
                <a:solidFill>
                  <a:srgbClr val="222222"/>
                </a:solidFill>
                <a:effectLst/>
                <a:latin typeface="Arial" panose="020B0604020202020204" pitchFamily="34" charset="0"/>
              </a:rPr>
              <a:t>Compensation</a:t>
            </a:r>
            <a:r>
              <a:rPr lang="it-IT" sz="1400" b="0" i="0" dirty="0">
                <a:solidFill>
                  <a:srgbClr val="222222"/>
                </a:solidFill>
                <a:effectLst/>
                <a:latin typeface="Arial" panose="020B0604020202020204" pitchFamily="34" charset="0"/>
              </a:rPr>
              <a:t> Method for NDVI Measurement Using </a:t>
            </a:r>
            <a:r>
              <a:rPr lang="it-IT" sz="1400" b="0" i="0" dirty="0" err="1">
                <a:solidFill>
                  <a:srgbClr val="222222"/>
                </a:solidFill>
                <a:effectLst/>
                <a:latin typeface="Arial" panose="020B0604020202020204" pitchFamily="34" charset="0"/>
              </a:rPr>
              <a:t>Emulated</a:t>
            </a:r>
            <a:r>
              <a:rPr lang="it-IT" sz="1400" b="0" i="0" dirty="0">
                <a:solidFill>
                  <a:srgbClr val="222222"/>
                </a:solidFill>
                <a:effectLst/>
                <a:latin typeface="Arial" panose="020B0604020202020204" pitchFamily="34" charset="0"/>
              </a:rPr>
              <a:t> Targets, " </a:t>
            </a:r>
            <a:r>
              <a:rPr lang="it-IT" sz="1400" b="0" i="0" dirty="0" err="1">
                <a:solidFill>
                  <a:srgbClr val="222222"/>
                </a:solidFill>
                <a:effectLst/>
                <a:latin typeface="Arial" panose="020B0604020202020204" pitchFamily="34" charset="0"/>
              </a:rPr>
              <a:t>submitted</a:t>
            </a:r>
            <a:r>
              <a:rPr lang="it-IT" sz="1400" b="0" i="0" dirty="0">
                <a:solidFill>
                  <a:srgbClr val="222222"/>
                </a:solidFill>
                <a:effectLst/>
                <a:latin typeface="Arial" panose="020B0604020202020204" pitchFamily="34" charset="0"/>
              </a:rPr>
              <a:t> for </a:t>
            </a:r>
            <a:r>
              <a:rPr lang="it-IT" sz="1400" b="0" i="0" dirty="0" err="1">
                <a:solidFill>
                  <a:srgbClr val="222222"/>
                </a:solidFill>
                <a:effectLst/>
                <a:latin typeface="Arial" panose="020B0604020202020204" pitchFamily="34" charset="0"/>
              </a:rPr>
              <a:t>publication</a:t>
            </a:r>
            <a:r>
              <a:rPr lang="it-IT" sz="1400" b="0" i="0" dirty="0">
                <a:solidFill>
                  <a:srgbClr val="222222"/>
                </a:solidFill>
                <a:effectLst/>
                <a:latin typeface="Arial" panose="020B0604020202020204" pitchFamily="34" charset="0"/>
              </a:rPr>
              <a:t> to IEEE </a:t>
            </a:r>
            <a:r>
              <a:rPr lang="it-IT" sz="1400" b="0" i="0" dirty="0" err="1">
                <a:solidFill>
                  <a:srgbClr val="222222"/>
                </a:solidFill>
                <a:effectLst/>
                <a:latin typeface="Arial" panose="020B0604020202020204" pitchFamily="34" charset="0"/>
              </a:rPr>
              <a:t>Transactions</a:t>
            </a:r>
            <a:r>
              <a:rPr lang="it-IT" sz="1400" b="0" i="0" dirty="0">
                <a:solidFill>
                  <a:srgbClr val="222222"/>
                </a:solidFill>
                <a:effectLst/>
                <a:latin typeface="Arial" panose="020B0604020202020204" pitchFamily="34" charset="0"/>
              </a:rPr>
              <a:t> on </a:t>
            </a:r>
            <a:r>
              <a:rPr lang="it-IT" sz="1400" b="0" i="0" dirty="0" err="1">
                <a:solidFill>
                  <a:srgbClr val="222222"/>
                </a:solidFill>
                <a:effectLst/>
                <a:latin typeface="Arial" panose="020B0604020202020204" pitchFamily="34" charset="0"/>
              </a:rPr>
              <a:t>Instrumentation</a:t>
            </a:r>
            <a:r>
              <a:rPr lang="it-IT" sz="1400" b="0" i="0" dirty="0">
                <a:solidFill>
                  <a:srgbClr val="222222"/>
                </a:solidFill>
                <a:effectLst/>
                <a:latin typeface="Arial" panose="020B0604020202020204" pitchFamily="34" charset="0"/>
              </a:rPr>
              <a:t> and Measurement</a:t>
            </a:r>
            <a:endParaRPr lang="it-IT" sz="1400" dirty="0"/>
          </a:p>
        </p:txBody>
      </p:sp>
    </p:spTree>
    <p:extLst>
      <p:ext uri="{BB962C8B-B14F-4D97-AF65-F5344CB8AC3E}">
        <p14:creationId xmlns:p14="http://schemas.microsoft.com/office/powerpoint/2010/main" val="10455391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B436B-CE89-8395-F26F-A82736F618EF}"/>
            </a:ext>
          </a:extLst>
        </p:cNvPr>
        <p:cNvGrpSpPr/>
        <p:nvPr/>
      </p:nvGrpSpPr>
      <p:grpSpPr>
        <a:xfrm>
          <a:off x="0" y="0"/>
          <a:ext cx="0" cy="0"/>
          <a:chOff x="0" y="0"/>
          <a:chExt cx="0" cy="0"/>
        </a:xfrm>
      </p:grpSpPr>
      <p:sp>
        <p:nvSpPr>
          <p:cNvPr id="24" name="Date Placeholder 23">
            <a:extLst>
              <a:ext uri="{FF2B5EF4-FFF2-40B4-BE49-F238E27FC236}">
                <a16:creationId xmlns:a16="http://schemas.microsoft.com/office/drawing/2014/main" id="{259798FD-088D-2D50-578D-DFD925ECD2F2}"/>
              </a:ext>
            </a:extLst>
          </p:cNvPr>
          <p:cNvSpPr>
            <a:spLocks noGrp="1"/>
          </p:cNvSpPr>
          <p:nvPr>
            <p:ph type="dt" sz="half" idx="10"/>
          </p:nvPr>
        </p:nvSpPr>
        <p:spPr>
          <a:xfrm>
            <a:off x="491903" y="6459785"/>
            <a:ext cx="2472271" cy="365125"/>
          </a:xfrm>
        </p:spPr>
        <p:txBody>
          <a:bodyPr/>
          <a:lstStyle/>
          <a:p>
            <a:fld id="{1E34FFA4-FFD5-425E-98E5-8F88BE522997}" type="datetime1">
              <a:rPr lang="en-US" sz="1600" smtClean="0"/>
              <a:t>10/18/2025</a:t>
            </a:fld>
            <a:endParaRPr lang="en-US" dirty="0"/>
          </a:p>
        </p:txBody>
      </p:sp>
      <p:sp>
        <p:nvSpPr>
          <p:cNvPr id="15" name="Slide Number Placeholder 14">
            <a:extLst>
              <a:ext uri="{FF2B5EF4-FFF2-40B4-BE49-F238E27FC236}">
                <a16:creationId xmlns:a16="http://schemas.microsoft.com/office/drawing/2014/main" id="{2CBC7FD9-11B6-4400-C756-48F15C77037D}"/>
              </a:ext>
            </a:extLst>
          </p:cNvPr>
          <p:cNvSpPr>
            <a:spLocks noGrp="1"/>
          </p:cNvSpPr>
          <p:nvPr>
            <p:ph type="sldNum" sz="quarter" idx="12"/>
          </p:nvPr>
        </p:nvSpPr>
        <p:spPr>
          <a:xfrm>
            <a:off x="10456334" y="6459784"/>
            <a:ext cx="1312025" cy="365125"/>
          </a:xfrm>
        </p:spPr>
        <p:txBody>
          <a:bodyPr/>
          <a:lstStyle/>
          <a:p>
            <a:fld id="{A172D096-160C-4799-B4ED-0E005C07B97F}" type="slidenum">
              <a:rPr lang="en-US" sz="1600" smtClean="0"/>
              <a:t>43</a:t>
            </a:fld>
            <a:endParaRPr lang="en-US" dirty="0"/>
          </a:p>
        </p:txBody>
      </p:sp>
      <p:pic>
        <p:nvPicPr>
          <p:cNvPr id="12" name="Picture 11">
            <a:extLst>
              <a:ext uri="{FF2B5EF4-FFF2-40B4-BE49-F238E27FC236}">
                <a16:creationId xmlns:a16="http://schemas.microsoft.com/office/drawing/2014/main" id="{5B127050-0363-82B8-CE8C-637BBC72E29B}"/>
              </a:ext>
            </a:extLst>
          </p:cNvPr>
          <p:cNvPicPr>
            <a:picLocks noChangeAspect="1"/>
          </p:cNvPicPr>
          <p:nvPr/>
        </p:nvPicPr>
        <p:blipFill rotWithShape="1">
          <a:blip r:embed="rId3">
            <a:extLst>
              <a:ext uri="{28A0092B-C50C-407E-A947-70E740481C1C}">
                <a14:useLocalDpi xmlns:a14="http://schemas.microsoft.com/office/drawing/2010/main" val="0"/>
              </a:ext>
            </a:extLst>
          </a:blip>
          <a:srcRect l="57576" t="8980" r="11970" b="73636"/>
          <a:stretch/>
        </p:blipFill>
        <p:spPr>
          <a:xfrm>
            <a:off x="9676098" y="-67418"/>
            <a:ext cx="2003616" cy="1715535"/>
          </a:xfrm>
          <a:prstGeom prst="rect">
            <a:avLst/>
          </a:prstGeom>
          <a:ln>
            <a:noFill/>
          </a:ln>
          <a:effectLst>
            <a:softEdge rad="112500"/>
          </a:effectLst>
        </p:spPr>
      </p:pic>
      <p:sp>
        <p:nvSpPr>
          <p:cNvPr id="25" name="TextBox 24">
            <a:extLst>
              <a:ext uri="{FF2B5EF4-FFF2-40B4-BE49-F238E27FC236}">
                <a16:creationId xmlns:a16="http://schemas.microsoft.com/office/drawing/2014/main" id="{00ED81D5-C678-1E51-8E25-03A54A149E0D}"/>
              </a:ext>
            </a:extLst>
          </p:cNvPr>
          <p:cNvSpPr txBox="1"/>
          <p:nvPr/>
        </p:nvSpPr>
        <p:spPr>
          <a:xfrm>
            <a:off x="155975" y="1542944"/>
            <a:ext cx="3422504" cy="707886"/>
          </a:xfrm>
          <a:prstGeom prst="rect">
            <a:avLst/>
          </a:prstGeom>
          <a:noFill/>
        </p:spPr>
        <p:txBody>
          <a:bodyPr wrap="square" rtlCol="0">
            <a:spAutoFit/>
          </a:bodyPr>
          <a:lstStyle/>
          <a:p>
            <a:r>
              <a:rPr lang="en-US" sz="4000" b="1" i="1" dirty="0">
                <a:effectLst>
                  <a:outerShdw blurRad="38100" dist="38100" dir="2700000" algn="tl">
                    <a:srgbClr val="000000">
                      <a:alpha val="43137"/>
                    </a:srgbClr>
                  </a:outerShdw>
                </a:effectLst>
              </a:rPr>
              <a:t>Find Tree (ROI)</a:t>
            </a:r>
          </a:p>
        </p:txBody>
      </p:sp>
      <p:pic>
        <p:nvPicPr>
          <p:cNvPr id="14" name="Picture 13" descr="A computer with a logo on the screen&#10;&#10;AI-generated content may be incorrect.">
            <a:extLst>
              <a:ext uri="{FF2B5EF4-FFF2-40B4-BE49-F238E27FC236}">
                <a16:creationId xmlns:a16="http://schemas.microsoft.com/office/drawing/2014/main" id="{187EB759-AE08-CFDC-C081-6CA4C3E38D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9467" y="1745473"/>
            <a:ext cx="1785848" cy="1250094"/>
          </a:xfrm>
          <a:prstGeom prst="rect">
            <a:avLst/>
          </a:prstGeom>
        </p:spPr>
      </p:pic>
      <p:grpSp>
        <p:nvGrpSpPr>
          <p:cNvPr id="16" name="Group 15">
            <a:extLst>
              <a:ext uri="{FF2B5EF4-FFF2-40B4-BE49-F238E27FC236}">
                <a16:creationId xmlns:a16="http://schemas.microsoft.com/office/drawing/2014/main" id="{C110CC17-2CD6-49A5-26C8-5121FB13A2CC}"/>
              </a:ext>
            </a:extLst>
          </p:cNvPr>
          <p:cNvGrpSpPr/>
          <p:nvPr/>
        </p:nvGrpSpPr>
        <p:grpSpPr>
          <a:xfrm>
            <a:off x="4328433" y="102982"/>
            <a:ext cx="2571713" cy="1438898"/>
            <a:chOff x="-83761" y="0"/>
            <a:chExt cx="2166150" cy="1438898"/>
          </a:xfrm>
        </p:grpSpPr>
        <p:sp>
          <p:nvSpPr>
            <p:cNvPr id="32" name="Rectangle: Rounded Corners 31">
              <a:extLst>
                <a:ext uri="{FF2B5EF4-FFF2-40B4-BE49-F238E27FC236}">
                  <a16:creationId xmlns:a16="http://schemas.microsoft.com/office/drawing/2014/main" id="{2CA176B7-3B5B-FA2D-56CD-0B4EDBA6D4DF}"/>
                </a:ext>
              </a:extLst>
            </p:cNvPr>
            <p:cNvSpPr/>
            <p:nvPr/>
          </p:nvSpPr>
          <p:spPr>
            <a:xfrm>
              <a:off x="0" y="0"/>
              <a:ext cx="2082389" cy="1438898"/>
            </a:xfrm>
            <a:prstGeom prst="roundRect">
              <a:avLst>
                <a:gd name="adj" fmla="val 100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US"/>
            </a:p>
          </p:txBody>
        </p:sp>
        <p:sp>
          <p:nvSpPr>
            <p:cNvPr id="33" name="Rectangle: Rounded Corners 4">
              <a:extLst>
                <a:ext uri="{FF2B5EF4-FFF2-40B4-BE49-F238E27FC236}">
                  <a16:creationId xmlns:a16="http://schemas.microsoft.com/office/drawing/2014/main" id="{760EFC07-8A45-7A80-1D10-41640BA46E78}"/>
                </a:ext>
              </a:extLst>
            </p:cNvPr>
            <p:cNvSpPr txBox="1"/>
            <p:nvPr/>
          </p:nvSpPr>
          <p:spPr>
            <a:xfrm>
              <a:off x="-83761" y="42144"/>
              <a:ext cx="2124007" cy="13546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Font typeface="+mj-lt"/>
                <a:buNone/>
              </a:pPr>
              <a:r>
                <a:rPr lang="en-US" sz="2400" kern="1200" dirty="0">
                  <a:effectLst/>
                  <a:latin typeface="Calibri" panose="020F0502020204030204" pitchFamily="34" charset="0"/>
                  <a:ea typeface="Calibri" panose="020F0502020204030204" pitchFamily="34" charset="0"/>
                  <a:cs typeface="Arial" panose="020B0604020202020204" pitchFamily="34" charset="0"/>
                </a:rPr>
                <a:t>Flight Planning: The Mavic 3 </a:t>
              </a:r>
              <a:endParaRPr lang="en-US" sz="2400" kern="1200" dirty="0"/>
            </a:p>
          </p:txBody>
        </p:sp>
      </p:grpSp>
      <p:grpSp>
        <p:nvGrpSpPr>
          <p:cNvPr id="17" name="Group 16">
            <a:extLst>
              <a:ext uri="{FF2B5EF4-FFF2-40B4-BE49-F238E27FC236}">
                <a16:creationId xmlns:a16="http://schemas.microsoft.com/office/drawing/2014/main" id="{4517ACAD-D12D-8FB8-F46C-7A169E613BB7}"/>
              </a:ext>
            </a:extLst>
          </p:cNvPr>
          <p:cNvGrpSpPr/>
          <p:nvPr/>
        </p:nvGrpSpPr>
        <p:grpSpPr>
          <a:xfrm>
            <a:off x="7109316" y="91787"/>
            <a:ext cx="2472270" cy="1450093"/>
            <a:chOff x="-145655" y="1308905"/>
            <a:chExt cx="2204814" cy="1450093"/>
          </a:xfrm>
        </p:grpSpPr>
        <p:sp>
          <p:nvSpPr>
            <p:cNvPr id="30" name="Rectangle: Rounded Corners 29">
              <a:extLst>
                <a:ext uri="{FF2B5EF4-FFF2-40B4-BE49-F238E27FC236}">
                  <a16:creationId xmlns:a16="http://schemas.microsoft.com/office/drawing/2014/main" id="{69B7259F-B920-6A29-0D58-215EC4C10019}"/>
                </a:ext>
              </a:extLst>
            </p:cNvPr>
            <p:cNvSpPr/>
            <p:nvPr/>
          </p:nvSpPr>
          <p:spPr>
            <a:xfrm>
              <a:off x="-145655" y="1320100"/>
              <a:ext cx="2185591" cy="1438898"/>
            </a:xfrm>
            <a:prstGeom prst="roundRect">
              <a:avLst>
                <a:gd name="adj" fmla="val 100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US"/>
            </a:p>
          </p:txBody>
        </p:sp>
        <p:sp>
          <p:nvSpPr>
            <p:cNvPr id="31" name="Rectangle: Rounded Corners 6">
              <a:extLst>
                <a:ext uri="{FF2B5EF4-FFF2-40B4-BE49-F238E27FC236}">
                  <a16:creationId xmlns:a16="http://schemas.microsoft.com/office/drawing/2014/main" id="{EB9FA400-346F-FFF7-5C95-84C29DECCD26}"/>
                </a:ext>
              </a:extLst>
            </p:cNvPr>
            <p:cNvSpPr txBox="1"/>
            <p:nvPr/>
          </p:nvSpPr>
          <p:spPr>
            <a:xfrm>
              <a:off x="-42144" y="1308905"/>
              <a:ext cx="2101303" cy="13546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effectLst/>
                  <a:latin typeface="Calibri" panose="020F0502020204030204" pitchFamily="34" charset="0"/>
                  <a:ea typeface="Calibri" panose="020F0502020204030204" pitchFamily="34" charset="0"/>
                  <a:cs typeface="Arial" panose="020B0604020202020204" pitchFamily="34" charset="0"/>
                </a:rPr>
                <a:t>Calibration Target Placement</a:t>
              </a:r>
            </a:p>
          </p:txBody>
        </p:sp>
      </p:grpSp>
      <p:grpSp>
        <p:nvGrpSpPr>
          <p:cNvPr id="18" name="Group 17">
            <a:extLst>
              <a:ext uri="{FF2B5EF4-FFF2-40B4-BE49-F238E27FC236}">
                <a16:creationId xmlns:a16="http://schemas.microsoft.com/office/drawing/2014/main" id="{AD518E42-E0F6-CC82-4772-39C278C2F2AF}"/>
              </a:ext>
            </a:extLst>
          </p:cNvPr>
          <p:cNvGrpSpPr/>
          <p:nvPr/>
        </p:nvGrpSpPr>
        <p:grpSpPr>
          <a:xfrm>
            <a:off x="3804406" y="1636299"/>
            <a:ext cx="6355767" cy="1438898"/>
            <a:chOff x="2431167" y="21426"/>
            <a:chExt cx="6355767" cy="1438898"/>
          </a:xfrm>
        </p:grpSpPr>
        <p:sp>
          <p:nvSpPr>
            <p:cNvPr id="27" name="Rectangle: Rounded Corners 26">
              <a:extLst>
                <a:ext uri="{FF2B5EF4-FFF2-40B4-BE49-F238E27FC236}">
                  <a16:creationId xmlns:a16="http://schemas.microsoft.com/office/drawing/2014/main" id="{02AA34C5-2E74-FC12-E393-E87D4071CFAE}"/>
                </a:ext>
              </a:extLst>
            </p:cNvPr>
            <p:cNvSpPr/>
            <p:nvPr/>
          </p:nvSpPr>
          <p:spPr>
            <a:xfrm>
              <a:off x="2431167" y="21426"/>
              <a:ext cx="6355767" cy="1438898"/>
            </a:xfrm>
            <a:prstGeom prst="roundRect">
              <a:avLst>
                <a:gd name="adj" fmla="val 100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US"/>
            </a:p>
          </p:txBody>
        </p:sp>
        <p:sp>
          <p:nvSpPr>
            <p:cNvPr id="28" name="Rectangle: Rounded Corners 8">
              <a:extLst>
                <a:ext uri="{FF2B5EF4-FFF2-40B4-BE49-F238E27FC236}">
                  <a16:creationId xmlns:a16="http://schemas.microsoft.com/office/drawing/2014/main" id="{76F09568-7FEA-E818-FEEA-51D847846167}"/>
                </a:ext>
              </a:extLst>
            </p:cNvPr>
            <p:cNvSpPr txBox="1"/>
            <p:nvPr/>
          </p:nvSpPr>
          <p:spPr>
            <a:xfrm>
              <a:off x="2473311" y="63570"/>
              <a:ext cx="6271479" cy="13546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effectLst/>
                  <a:latin typeface="Calibri" panose="020F0502020204030204" pitchFamily="34" charset="0"/>
                  <a:ea typeface="Calibri" panose="020F0502020204030204" pitchFamily="34" charset="0"/>
                  <a:cs typeface="Arial" panose="020B0604020202020204" pitchFamily="34" charset="0"/>
                </a:rPr>
                <a:t>Image Import in </a:t>
              </a:r>
              <a:r>
                <a:rPr lang="en-US" sz="2400" i="1" kern="1200" dirty="0" err="1">
                  <a:effectLst/>
                  <a:latin typeface="Calibri" panose="020F0502020204030204" pitchFamily="34" charset="0"/>
                  <a:ea typeface="Calibri" panose="020F0502020204030204" pitchFamily="34" charset="0"/>
                  <a:cs typeface="Arial" panose="020B0604020202020204" pitchFamily="34" charset="0"/>
                </a:rPr>
                <a:t>Metashape</a:t>
              </a:r>
              <a:r>
                <a:rPr lang="en-US" sz="2400" kern="1200" dirty="0">
                  <a:effectLst/>
                  <a:latin typeface="Calibri" panose="020F0502020204030204" pitchFamily="34" charset="0"/>
                  <a:ea typeface="Calibri" panose="020F0502020204030204" pitchFamily="34" charset="0"/>
                  <a:cs typeface="Arial" panose="020B0604020202020204" pitchFamily="34" charset="0"/>
                </a:rPr>
                <a:t> and Preprocessing:</a:t>
              </a:r>
            </a:p>
          </p:txBody>
        </p:sp>
      </p:grpSp>
      <p:grpSp>
        <p:nvGrpSpPr>
          <p:cNvPr id="19" name="Group 18">
            <a:extLst>
              <a:ext uri="{FF2B5EF4-FFF2-40B4-BE49-F238E27FC236}">
                <a16:creationId xmlns:a16="http://schemas.microsoft.com/office/drawing/2014/main" id="{28DA941D-C0BA-437C-A050-BE5618433D3A}"/>
              </a:ext>
            </a:extLst>
          </p:cNvPr>
          <p:cNvGrpSpPr/>
          <p:nvPr/>
        </p:nvGrpSpPr>
        <p:grpSpPr>
          <a:xfrm>
            <a:off x="1255274" y="3334157"/>
            <a:ext cx="3880475" cy="2746932"/>
            <a:chOff x="3410241" y="1585310"/>
            <a:chExt cx="2975486" cy="2746932"/>
          </a:xfrm>
        </p:grpSpPr>
        <p:sp>
          <p:nvSpPr>
            <p:cNvPr id="23" name="Rectangle: Rounded Corners 22">
              <a:extLst>
                <a:ext uri="{FF2B5EF4-FFF2-40B4-BE49-F238E27FC236}">
                  <a16:creationId xmlns:a16="http://schemas.microsoft.com/office/drawing/2014/main" id="{4C40DAB3-5DE4-3447-1D2C-D11AE2BE4349}"/>
                </a:ext>
              </a:extLst>
            </p:cNvPr>
            <p:cNvSpPr/>
            <p:nvPr/>
          </p:nvSpPr>
          <p:spPr>
            <a:xfrm>
              <a:off x="3410241" y="1585310"/>
              <a:ext cx="2975486" cy="2746932"/>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US"/>
            </a:p>
          </p:txBody>
        </p:sp>
        <p:sp>
          <p:nvSpPr>
            <p:cNvPr id="26" name="Rectangle: Rounded Corners 10">
              <a:extLst>
                <a:ext uri="{FF2B5EF4-FFF2-40B4-BE49-F238E27FC236}">
                  <a16:creationId xmlns:a16="http://schemas.microsoft.com/office/drawing/2014/main" id="{D1DC82D3-400B-2116-782E-F80DBBC3FEDB}"/>
                </a:ext>
              </a:extLst>
            </p:cNvPr>
            <p:cNvSpPr txBox="1"/>
            <p:nvPr/>
          </p:nvSpPr>
          <p:spPr>
            <a:xfrm>
              <a:off x="3490696" y="1665765"/>
              <a:ext cx="2814576" cy="25860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effectLst/>
                  <a:latin typeface="Calibri" panose="020F0502020204030204" pitchFamily="34" charset="0"/>
                  <a:ea typeface="Calibri" panose="020F0502020204030204" pitchFamily="34" charset="0"/>
                  <a:cs typeface="Arial" panose="020B0604020202020204" pitchFamily="34" charset="0"/>
                </a:rPr>
                <a:t>Uncorrected version, </a:t>
              </a:r>
              <a:r>
                <a:rPr lang="en-US" sz="2400" kern="1200" dirty="0">
                  <a:effectLst/>
                  <a:latin typeface="Calibri" panose="020F0502020204030204" pitchFamily="34" charset="0"/>
                  <a:ea typeface="Calibri" panose="020F0502020204030204" pitchFamily="34" charset="0"/>
                  <a:cs typeface="Arial" panose="020B0604020202020204" pitchFamily="34" charset="0"/>
                </a:rPr>
                <a:t>the images were used directly without any modifications.</a:t>
              </a:r>
            </a:p>
          </p:txBody>
        </p:sp>
      </p:grpSp>
      <p:grpSp>
        <p:nvGrpSpPr>
          <p:cNvPr id="20" name="Group 19">
            <a:extLst>
              <a:ext uri="{FF2B5EF4-FFF2-40B4-BE49-F238E27FC236}">
                <a16:creationId xmlns:a16="http://schemas.microsoft.com/office/drawing/2014/main" id="{B1CA6A0F-183B-0573-FA06-71973E720242}"/>
              </a:ext>
            </a:extLst>
          </p:cNvPr>
          <p:cNvGrpSpPr/>
          <p:nvPr/>
        </p:nvGrpSpPr>
        <p:grpSpPr>
          <a:xfrm>
            <a:off x="5501489" y="3334157"/>
            <a:ext cx="6355767" cy="2716264"/>
            <a:chOff x="6892170" y="1556275"/>
            <a:chExt cx="3292092" cy="2746932"/>
          </a:xfrm>
        </p:grpSpPr>
        <p:sp>
          <p:nvSpPr>
            <p:cNvPr id="21" name="Rectangle: Rounded Corners 20">
              <a:extLst>
                <a:ext uri="{FF2B5EF4-FFF2-40B4-BE49-F238E27FC236}">
                  <a16:creationId xmlns:a16="http://schemas.microsoft.com/office/drawing/2014/main" id="{520660D3-C7CE-0A72-A91A-1BCD0779958B}"/>
                </a:ext>
              </a:extLst>
            </p:cNvPr>
            <p:cNvSpPr/>
            <p:nvPr/>
          </p:nvSpPr>
          <p:spPr>
            <a:xfrm>
              <a:off x="6892170" y="1556275"/>
              <a:ext cx="3292092" cy="2746932"/>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US"/>
            </a:p>
          </p:txBody>
        </p:sp>
        <p:sp>
          <p:nvSpPr>
            <p:cNvPr id="22" name="Rectangle: Rounded Corners 12">
              <a:extLst>
                <a:ext uri="{FF2B5EF4-FFF2-40B4-BE49-F238E27FC236}">
                  <a16:creationId xmlns:a16="http://schemas.microsoft.com/office/drawing/2014/main" id="{004EEC3C-6708-D636-76A9-D27AF8E28427}"/>
                </a:ext>
              </a:extLst>
            </p:cNvPr>
            <p:cNvSpPr txBox="1"/>
            <p:nvPr/>
          </p:nvSpPr>
          <p:spPr>
            <a:xfrm>
              <a:off x="6952746" y="1686517"/>
              <a:ext cx="3131182" cy="25860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effectLst/>
                  <a:latin typeface="Calibri" panose="020F0502020204030204" pitchFamily="34" charset="0"/>
                  <a:ea typeface="Calibri" panose="020F0502020204030204" pitchFamily="34" charset="0"/>
                  <a:cs typeface="Arial" panose="020B0604020202020204" pitchFamily="34" charset="0"/>
                </a:rPr>
                <a:t>Corrected version</a:t>
              </a:r>
              <a:r>
                <a:rPr lang="en-US" sz="2400" kern="1200" dirty="0">
                  <a:effectLst/>
                  <a:latin typeface="Calibri" panose="020F0502020204030204" pitchFamily="34" charset="0"/>
                  <a:ea typeface="Calibri" panose="020F0502020204030204" pitchFamily="34" charset="0"/>
                  <a:cs typeface="Arial" panose="020B0604020202020204" pitchFamily="34" charset="0"/>
                </a:rPr>
                <a:t>, the images were used after scaling them based on coefficients (using the reference panel, irradiance data from the sun sensor, a vignetting compensation modeled by a third-order polynomial in </a:t>
              </a:r>
              <a:r>
                <a:rPr lang="en-US" sz="2400" i="1" kern="1200" dirty="0" err="1">
                  <a:effectLst/>
                  <a:latin typeface="Calibri" panose="020F0502020204030204" pitchFamily="34" charset="0"/>
                  <a:ea typeface="Calibri" panose="020F0502020204030204" pitchFamily="34" charset="0"/>
                  <a:cs typeface="Arial" panose="020B0604020202020204" pitchFamily="34" charset="0"/>
                </a:rPr>
                <a:t>Agrisoft</a:t>
              </a:r>
              <a:r>
                <a:rPr lang="en-US" sz="2400" i="1" kern="1200" dirty="0">
                  <a:effectLst/>
                  <a:latin typeface="Calibri" panose="020F0502020204030204" pitchFamily="34" charset="0"/>
                  <a:ea typeface="Calibri" panose="020F0502020204030204" pitchFamily="34" charset="0"/>
                  <a:cs typeface="Arial" panose="020B0604020202020204" pitchFamily="34" charset="0"/>
                </a:rPr>
                <a:t> </a:t>
              </a:r>
              <a:r>
                <a:rPr lang="en-US" sz="2400" i="1" kern="1200" dirty="0" err="1">
                  <a:effectLst/>
                  <a:latin typeface="Calibri" panose="020F0502020204030204" pitchFamily="34" charset="0"/>
                  <a:ea typeface="Calibri" panose="020F0502020204030204" pitchFamily="34" charset="0"/>
                  <a:cs typeface="Arial" panose="020B0604020202020204" pitchFamily="34" charset="0"/>
                </a:rPr>
                <a:t>Metashape</a:t>
              </a:r>
              <a:r>
                <a:rPr lang="en-US" sz="2400" i="1" kern="1200" dirty="0">
                  <a:effectLst/>
                  <a:latin typeface="Calibri" panose="020F0502020204030204" pitchFamily="34" charset="0"/>
                  <a:ea typeface="Calibri" panose="020F0502020204030204" pitchFamily="34" charset="0"/>
                  <a:cs typeface="Arial" panose="020B0604020202020204" pitchFamily="34" charset="0"/>
                </a:rPr>
                <a:t> </a:t>
              </a:r>
              <a:r>
                <a:rPr lang="en-US" sz="2400" kern="1200" dirty="0">
                  <a:effectLst/>
                  <a:latin typeface="Calibri" panose="020F0502020204030204" pitchFamily="34" charset="0"/>
                  <a:ea typeface="Calibri" panose="020F0502020204030204" pitchFamily="34" charset="0"/>
                  <a:cs typeface="Arial" panose="020B0604020202020204" pitchFamily="34" charset="0"/>
                </a:rPr>
                <a:t>and camera’s white paper) </a:t>
              </a:r>
            </a:p>
          </p:txBody>
        </p:sp>
      </p:grpSp>
      <p:pic>
        <p:nvPicPr>
          <p:cNvPr id="34" name="Picture 3" descr="svg_img_2.jpg">
            <a:extLst>
              <a:ext uri="{FF2B5EF4-FFF2-40B4-BE49-F238E27FC236}">
                <a16:creationId xmlns:a16="http://schemas.microsoft.com/office/drawing/2014/main" id="{81D19DD8-C3C4-EFEC-AEA2-0314050BA19A}"/>
              </a:ext>
            </a:extLst>
          </p:cNvPr>
          <p:cNvPicPr>
            <a:picLocks noChangeAspect="1"/>
          </p:cNvPicPr>
          <p:nvPr/>
        </p:nvPicPr>
        <p:blipFill>
          <a:blip r:embed="rId5"/>
          <a:stretch>
            <a:fillRect/>
          </a:stretch>
        </p:blipFill>
        <p:spPr>
          <a:xfrm>
            <a:off x="164801" y="26524"/>
            <a:ext cx="1260518" cy="914949"/>
          </a:xfrm>
          <a:prstGeom prst="rect">
            <a:avLst/>
          </a:prstGeom>
        </p:spPr>
      </p:pic>
      <p:pic>
        <p:nvPicPr>
          <p:cNvPr id="35" name="Picture 4" descr="svg_img_3.png">
            <a:extLst>
              <a:ext uri="{FF2B5EF4-FFF2-40B4-BE49-F238E27FC236}">
                <a16:creationId xmlns:a16="http://schemas.microsoft.com/office/drawing/2014/main" id="{AA930E33-76B6-F35A-5D6C-AAE8E5BA9F8E}"/>
              </a:ext>
            </a:extLst>
          </p:cNvPr>
          <p:cNvPicPr>
            <a:picLocks noChangeAspect="1"/>
          </p:cNvPicPr>
          <p:nvPr/>
        </p:nvPicPr>
        <p:blipFill rotWithShape="1">
          <a:blip r:embed="rId6"/>
          <a:srcRect b="14963"/>
          <a:stretch/>
        </p:blipFill>
        <p:spPr>
          <a:xfrm>
            <a:off x="1522338" y="27648"/>
            <a:ext cx="1070994" cy="910751"/>
          </a:xfrm>
          <a:prstGeom prst="rect">
            <a:avLst/>
          </a:prstGeom>
        </p:spPr>
      </p:pic>
      <p:pic>
        <p:nvPicPr>
          <p:cNvPr id="36" name="Picture 7" descr="svg_img_6.jpg">
            <a:extLst>
              <a:ext uri="{FF2B5EF4-FFF2-40B4-BE49-F238E27FC236}">
                <a16:creationId xmlns:a16="http://schemas.microsoft.com/office/drawing/2014/main" id="{9A8D4EF8-AF8A-95E4-9B6C-027429D25C36}"/>
              </a:ext>
            </a:extLst>
          </p:cNvPr>
          <p:cNvPicPr>
            <a:picLocks noChangeAspect="1"/>
          </p:cNvPicPr>
          <p:nvPr/>
        </p:nvPicPr>
        <p:blipFill>
          <a:blip r:embed="rId7"/>
          <a:stretch>
            <a:fillRect/>
          </a:stretch>
        </p:blipFill>
        <p:spPr>
          <a:xfrm>
            <a:off x="2635662" y="25348"/>
            <a:ext cx="1433757" cy="1003684"/>
          </a:xfrm>
          <a:prstGeom prst="rect">
            <a:avLst/>
          </a:prstGeom>
        </p:spPr>
      </p:pic>
      <p:sp>
        <p:nvSpPr>
          <p:cNvPr id="37" name="TextBox 32">
            <a:extLst>
              <a:ext uri="{FF2B5EF4-FFF2-40B4-BE49-F238E27FC236}">
                <a16:creationId xmlns:a16="http://schemas.microsoft.com/office/drawing/2014/main" id="{FF01475E-80F0-6044-A3BE-F2D66D5454CC}"/>
              </a:ext>
            </a:extLst>
          </p:cNvPr>
          <p:cNvSpPr txBox="1"/>
          <p:nvPr/>
        </p:nvSpPr>
        <p:spPr>
          <a:xfrm>
            <a:off x="580276" y="997757"/>
            <a:ext cx="511967" cy="378838"/>
          </a:xfrm>
          <a:prstGeom prst="rect">
            <a:avLst/>
          </a:prstGeom>
          <a:noFill/>
        </p:spPr>
        <p:txBody>
          <a:bodyPr wrap="square">
            <a:spAutoFit/>
          </a:bodyPr>
          <a:lstStyle/>
          <a:p>
            <a:r>
              <a:rPr b="1" dirty="0"/>
              <a:t>(b)</a:t>
            </a:r>
          </a:p>
        </p:txBody>
      </p:sp>
      <p:sp>
        <p:nvSpPr>
          <p:cNvPr id="38" name="TextBox 33">
            <a:extLst>
              <a:ext uri="{FF2B5EF4-FFF2-40B4-BE49-F238E27FC236}">
                <a16:creationId xmlns:a16="http://schemas.microsoft.com/office/drawing/2014/main" id="{F3FF2AF7-827E-3E8E-2A21-D663DF95FF88}"/>
              </a:ext>
            </a:extLst>
          </p:cNvPr>
          <p:cNvSpPr txBox="1"/>
          <p:nvPr/>
        </p:nvSpPr>
        <p:spPr>
          <a:xfrm>
            <a:off x="1768361" y="1075170"/>
            <a:ext cx="578947" cy="378838"/>
          </a:xfrm>
          <a:prstGeom prst="rect">
            <a:avLst/>
          </a:prstGeom>
          <a:noFill/>
        </p:spPr>
        <p:txBody>
          <a:bodyPr wrap="square">
            <a:spAutoFit/>
          </a:bodyPr>
          <a:lstStyle/>
          <a:p>
            <a:r>
              <a:rPr b="1" dirty="0"/>
              <a:t>(c)</a:t>
            </a:r>
          </a:p>
        </p:txBody>
      </p:sp>
      <p:sp>
        <p:nvSpPr>
          <p:cNvPr id="39" name="TextBox 34">
            <a:extLst>
              <a:ext uri="{FF2B5EF4-FFF2-40B4-BE49-F238E27FC236}">
                <a16:creationId xmlns:a16="http://schemas.microsoft.com/office/drawing/2014/main" id="{5ABFE2F5-5E85-793C-F506-2CC60191FC5B}"/>
              </a:ext>
            </a:extLst>
          </p:cNvPr>
          <p:cNvSpPr txBox="1"/>
          <p:nvPr/>
        </p:nvSpPr>
        <p:spPr>
          <a:xfrm>
            <a:off x="3066618" y="1051253"/>
            <a:ext cx="617382" cy="378838"/>
          </a:xfrm>
          <a:prstGeom prst="rect">
            <a:avLst/>
          </a:prstGeom>
          <a:noFill/>
        </p:spPr>
        <p:txBody>
          <a:bodyPr wrap="square">
            <a:spAutoFit/>
          </a:bodyPr>
          <a:lstStyle/>
          <a:p>
            <a:r>
              <a:rPr b="1" dirty="0"/>
              <a:t>(d)</a:t>
            </a:r>
          </a:p>
        </p:txBody>
      </p:sp>
      <p:sp>
        <p:nvSpPr>
          <p:cNvPr id="2" name="CasellaDiTesto 1">
            <a:extLst>
              <a:ext uri="{FF2B5EF4-FFF2-40B4-BE49-F238E27FC236}">
                <a16:creationId xmlns:a16="http://schemas.microsoft.com/office/drawing/2014/main" id="{A77E1507-971F-A39B-413D-0F40B4C8309F}"/>
              </a:ext>
            </a:extLst>
          </p:cNvPr>
          <p:cNvSpPr txBox="1"/>
          <p:nvPr/>
        </p:nvSpPr>
        <p:spPr>
          <a:xfrm>
            <a:off x="305031" y="6301689"/>
            <a:ext cx="11810284"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r>
              <a:rPr lang="it-IT" sz="1400" b="0" i="0" dirty="0">
                <a:solidFill>
                  <a:srgbClr val="222222"/>
                </a:solidFill>
                <a:effectLst/>
                <a:latin typeface="Arial" panose="020B0604020202020204" pitchFamily="34" charset="0"/>
              </a:rPr>
              <a:t>F. </a:t>
            </a:r>
            <a:r>
              <a:rPr lang="it-IT" sz="1400" b="0" i="0" dirty="0" err="1">
                <a:solidFill>
                  <a:srgbClr val="222222"/>
                </a:solidFill>
                <a:effectLst/>
                <a:latin typeface="Arial" panose="020B0604020202020204" pitchFamily="34" charset="0"/>
              </a:rPr>
              <a:t>Khalesi</a:t>
            </a:r>
            <a:r>
              <a:rPr lang="it-IT" sz="1400" b="0" i="0" dirty="0">
                <a:solidFill>
                  <a:srgbClr val="222222"/>
                </a:solidFill>
                <a:effectLst/>
                <a:latin typeface="Arial" panose="020B0604020202020204" pitchFamily="34" charset="0"/>
              </a:rPr>
              <a:t>, R. Martínez-Peña, S. </a:t>
            </a:r>
            <a:r>
              <a:rPr lang="it-IT" sz="1400" b="0" i="0" dirty="0" err="1">
                <a:solidFill>
                  <a:srgbClr val="222222"/>
                </a:solidFill>
                <a:effectLst/>
                <a:latin typeface="Arial" panose="020B0604020202020204" pitchFamily="34" charset="0"/>
              </a:rPr>
              <a:t>Vélez</a:t>
            </a:r>
            <a:r>
              <a:rPr lang="it-IT" sz="1400" b="0" i="0" dirty="0">
                <a:solidFill>
                  <a:srgbClr val="222222"/>
                </a:solidFill>
                <a:effectLst/>
                <a:latin typeface="Arial" panose="020B0604020202020204" pitchFamily="34" charset="0"/>
              </a:rPr>
              <a:t> Martín, J. Valente, F. Picariello, L. De Vito, P. Daponte, "</a:t>
            </a:r>
            <a:r>
              <a:rPr lang="it-IT" sz="1400" b="0" i="0" dirty="0" err="1">
                <a:solidFill>
                  <a:srgbClr val="222222"/>
                </a:solidFill>
                <a:effectLst/>
                <a:latin typeface="Arial" panose="020B0604020202020204" pitchFamily="34" charset="0"/>
              </a:rPr>
              <a:t>Radiometric</a:t>
            </a:r>
            <a:r>
              <a:rPr lang="it-IT" sz="1400" b="0" i="0" dirty="0">
                <a:solidFill>
                  <a:srgbClr val="222222"/>
                </a:solidFill>
                <a:effectLst/>
                <a:latin typeface="Arial" panose="020B0604020202020204" pitchFamily="34" charset="0"/>
              </a:rPr>
              <a:t> </a:t>
            </a:r>
            <a:r>
              <a:rPr lang="it-IT" sz="1400" b="0" i="0" dirty="0" err="1">
                <a:solidFill>
                  <a:srgbClr val="222222"/>
                </a:solidFill>
                <a:effectLst/>
                <a:latin typeface="Arial" panose="020B0604020202020204" pitchFamily="34" charset="0"/>
              </a:rPr>
              <a:t>Compensation</a:t>
            </a:r>
            <a:r>
              <a:rPr lang="it-IT" sz="1400" b="0" i="0" dirty="0">
                <a:solidFill>
                  <a:srgbClr val="222222"/>
                </a:solidFill>
                <a:effectLst/>
                <a:latin typeface="Arial" panose="020B0604020202020204" pitchFamily="34" charset="0"/>
              </a:rPr>
              <a:t> Method for NDVI Measurement Using </a:t>
            </a:r>
            <a:r>
              <a:rPr lang="it-IT" sz="1400" b="0" i="0" dirty="0" err="1">
                <a:solidFill>
                  <a:srgbClr val="222222"/>
                </a:solidFill>
                <a:effectLst/>
                <a:latin typeface="Arial" panose="020B0604020202020204" pitchFamily="34" charset="0"/>
              </a:rPr>
              <a:t>Emulated</a:t>
            </a:r>
            <a:r>
              <a:rPr lang="it-IT" sz="1400" b="0" i="0" dirty="0">
                <a:solidFill>
                  <a:srgbClr val="222222"/>
                </a:solidFill>
                <a:effectLst/>
                <a:latin typeface="Arial" panose="020B0604020202020204" pitchFamily="34" charset="0"/>
              </a:rPr>
              <a:t> Targets, " </a:t>
            </a:r>
            <a:r>
              <a:rPr lang="it-IT" sz="1400" b="0" i="0" dirty="0" err="1">
                <a:solidFill>
                  <a:srgbClr val="222222"/>
                </a:solidFill>
                <a:effectLst/>
                <a:latin typeface="Arial" panose="020B0604020202020204" pitchFamily="34" charset="0"/>
              </a:rPr>
              <a:t>submitted</a:t>
            </a:r>
            <a:r>
              <a:rPr lang="it-IT" sz="1400" b="0" i="0" dirty="0">
                <a:solidFill>
                  <a:srgbClr val="222222"/>
                </a:solidFill>
                <a:effectLst/>
                <a:latin typeface="Arial" panose="020B0604020202020204" pitchFamily="34" charset="0"/>
              </a:rPr>
              <a:t> for </a:t>
            </a:r>
            <a:r>
              <a:rPr lang="it-IT" sz="1400" b="0" i="0" dirty="0" err="1">
                <a:solidFill>
                  <a:srgbClr val="222222"/>
                </a:solidFill>
                <a:effectLst/>
                <a:latin typeface="Arial" panose="020B0604020202020204" pitchFamily="34" charset="0"/>
              </a:rPr>
              <a:t>publication</a:t>
            </a:r>
            <a:r>
              <a:rPr lang="it-IT" sz="1400" b="0" i="0" dirty="0">
                <a:solidFill>
                  <a:srgbClr val="222222"/>
                </a:solidFill>
                <a:effectLst/>
                <a:latin typeface="Arial" panose="020B0604020202020204" pitchFamily="34" charset="0"/>
              </a:rPr>
              <a:t> to IEEE </a:t>
            </a:r>
            <a:r>
              <a:rPr lang="it-IT" sz="1400" b="0" i="0" dirty="0" err="1">
                <a:solidFill>
                  <a:srgbClr val="222222"/>
                </a:solidFill>
                <a:effectLst/>
                <a:latin typeface="Arial" panose="020B0604020202020204" pitchFamily="34" charset="0"/>
              </a:rPr>
              <a:t>Transactions</a:t>
            </a:r>
            <a:r>
              <a:rPr lang="it-IT" sz="1400" b="0" i="0" dirty="0">
                <a:solidFill>
                  <a:srgbClr val="222222"/>
                </a:solidFill>
                <a:effectLst/>
                <a:latin typeface="Arial" panose="020B0604020202020204" pitchFamily="34" charset="0"/>
              </a:rPr>
              <a:t> on </a:t>
            </a:r>
            <a:r>
              <a:rPr lang="it-IT" sz="1400" b="0" i="0" dirty="0" err="1">
                <a:solidFill>
                  <a:srgbClr val="222222"/>
                </a:solidFill>
                <a:effectLst/>
                <a:latin typeface="Arial" panose="020B0604020202020204" pitchFamily="34" charset="0"/>
              </a:rPr>
              <a:t>Instrumentation</a:t>
            </a:r>
            <a:r>
              <a:rPr lang="it-IT" sz="1400" b="0" i="0" dirty="0">
                <a:solidFill>
                  <a:srgbClr val="222222"/>
                </a:solidFill>
                <a:effectLst/>
                <a:latin typeface="Arial" panose="020B0604020202020204" pitchFamily="34" charset="0"/>
              </a:rPr>
              <a:t> and Measurement</a:t>
            </a:r>
            <a:endParaRPr lang="it-IT" sz="1400" dirty="0"/>
          </a:p>
        </p:txBody>
      </p:sp>
    </p:spTree>
    <p:extLst>
      <p:ext uri="{BB962C8B-B14F-4D97-AF65-F5344CB8AC3E}">
        <p14:creationId xmlns:p14="http://schemas.microsoft.com/office/powerpoint/2010/main" val="33608033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23">
            <a:extLst>
              <a:ext uri="{FF2B5EF4-FFF2-40B4-BE49-F238E27FC236}">
                <a16:creationId xmlns:a16="http://schemas.microsoft.com/office/drawing/2014/main" id="{52B3E118-07EC-C717-7B02-F20774BEE7EB}"/>
              </a:ext>
            </a:extLst>
          </p:cNvPr>
          <p:cNvSpPr>
            <a:spLocks noGrp="1"/>
          </p:cNvSpPr>
          <p:nvPr>
            <p:ph type="dt" sz="half" idx="10"/>
          </p:nvPr>
        </p:nvSpPr>
        <p:spPr>
          <a:xfrm>
            <a:off x="491903" y="6459785"/>
            <a:ext cx="2472271" cy="365125"/>
          </a:xfrm>
        </p:spPr>
        <p:txBody>
          <a:bodyPr/>
          <a:lstStyle/>
          <a:p>
            <a:fld id="{1E34FFA4-FFD5-425E-98E5-8F88BE522997}" type="datetime1">
              <a:rPr lang="en-US" sz="1600" smtClean="0"/>
              <a:t>10/18/2025</a:t>
            </a:fld>
            <a:endParaRPr lang="en-US" dirty="0"/>
          </a:p>
        </p:txBody>
      </p:sp>
      <p:sp>
        <p:nvSpPr>
          <p:cNvPr id="15" name="Slide Number Placeholder 14">
            <a:extLst>
              <a:ext uri="{FF2B5EF4-FFF2-40B4-BE49-F238E27FC236}">
                <a16:creationId xmlns:a16="http://schemas.microsoft.com/office/drawing/2014/main" id="{219016E1-9FCB-0342-A021-067BB394C059}"/>
              </a:ext>
            </a:extLst>
          </p:cNvPr>
          <p:cNvSpPr>
            <a:spLocks noGrp="1"/>
          </p:cNvSpPr>
          <p:nvPr>
            <p:ph type="sldNum" sz="quarter" idx="12"/>
          </p:nvPr>
        </p:nvSpPr>
        <p:spPr>
          <a:xfrm>
            <a:off x="10456334" y="6459784"/>
            <a:ext cx="1312025" cy="365125"/>
          </a:xfrm>
        </p:spPr>
        <p:txBody>
          <a:bodyPr/>
          <a:lstStyle/>
          <a:p>
            <a:fld id="{A172D096-160C-4799-B4ED-0E005C07B97F}" type="slidenum">
              <a:rPr lang="en-US" sz="1600" smtClean="0"/>
              <a:t>44</a:t>
            </a:fld>
            <a:endParaRPr lang="en-US" dirty="0"/>
          </a:p>
        </p:txBody>
      </p:sp>
      <p:pic>
        <p:nvPicPr>
          <p:cNvPr id="10" name="Picture 9">
            <a:extLst>
              <a:ext uri="{FF2B5EF4-FFF2-40B4-BE49-F238E27FC236}">
                <a16:creationId xmlns:a16="http://schemas.microsoft.com/office/drawing/2014/main" id="{5D707887-A01D-D8CC-8666-BB04A64DFA1C}"/>
              </a:ext>
            </a:extLst>
          </p:cNvPr>
          <p:cNvPicPr>
            <a:picLocks noChangeAspect="1"/>
          </p:cNvPicPr>
          <p:nvPr/>
        </p:nvPicPr>
        <p:blipFill rotWithShape="1">
          <a:blip r:embed="rId3">
            <a:extLst>
              <a:ext uri="{28A0092B-C50C-407E-A947-70E740481C1C}">
                <a14:useLocalDpi xmlns:a14="http://schemas.microsoft.com/office/drawing/2010/main" val="0"/>
              </a:ext>
            </a:extLst>
          </a:blip>
          <a:srcRect l="8115" t="43848" r="8470" b="17103"/>
          <a:stretch>
            <a:fillRect/>
          </a:stretch>
        </p:blipFill>
        <p:spPr>
          <a:xfrm>
            <a:off x="7822267" y="1129995"/>
            <a:ext cx="4069474" cy="2857477"/>
          </a:xfrm>
          <a:prstGeom prst="rect">
            <a:avLst/>
          </a:prstGeom>
          <a:ln>
            <a:noFill/>
          </a:ln>
          <a:effectLst>
            <a:outerShdw blurRad="292100" dist="139700" dir="2700000" algn="tl" rotWithShape="0">
              <a:srgbClr val="333333">
                <a:alpha val="65000"/>
              </a:srgbClr>
            </a:outerShdw>
          </a:effectLst>
        </p:spPr>
      </p:pic>
      <p:sp>
        <p:nvSpPr>
          <p:cNvPr id="25" name="TextBox 24">
            <a:extLst>
              <a:ext uri="{FF2B5EF4-FFF2-40B4-BE49-F238E27FC236}">
                <a16:creationId xmlns:a16="http://schemas.microsoft.com/office/drawing/2014/main" id="{8F065DF3-760A-5C36-7C06-4793E0877479}"/>
              </a:ext>
            </a:extLst>
          </p:cNvPr>
          <p:cNvSpPr txBox="1"/>
          <p:nvPr/>
        </p:nvSpPr>
        <p:spPr>
          <a:xfrm>
            <a:off x="2682838" y="172891"/>
            <a:ext cx="5298853" cy="707886"/>
          </a:xfrm>
          <a:prstGeom prst="rect">
            <a:avLst/>
          </a:prstGeom>
          <a:noFill/>
        </p:spPr>
        <p:txBody>
          <a:bodyPr wrap="square" rtlCol="0">
            <a:spAutoFit/>
          </a:bodyPr>
          <a:lstStyle/>
          <a:p>
            <a:r>
              <a:rPr lang="en-US" sz="4000" b="1" i="1" dirty="0">
                <a:effectLst>
                  <a:outerShdw blurRad="38100" dist="38100" dir="2700000" algn="tl">
                    <a:srgbClr val="000000">
                      <a:alpha val="43137"/>
                    </a:srgbClr>
                  </a:outerShdw>
                </a:effectLst>
              </a:rPr>
              <a:t>Find Tree (ROI) - CHM</a:t>
            </a:r>
          </a:p>
        </p:txBody>
      </p:sp>
      <p:sp>
        <p:nvSpPr>
          <p:cNvPr id="29" name="TextBox 28">
            <a:extLst>
              <a:ext uri="{FF2B5EF4-FFF2-40B4-BE49-F238E27FC236}">
                <a16:creationId xmlns:a16="http://schemas.microsoft.com/office/drawing/2014/main" id="{A16032BE-B6D6-A295-FF43-B6CCFB4BDC00}"/>
              </a:ext>
            </a:extLst>
          </p:cNvPr>
          <p:cNvSpPr txBox="1"/>
          <p:nvPr/>
        </p:nvSpPr>
        <p:spPr>
          <a:xfrm>
            <a:off x="19015" y="1206640"/>
            <a:ext cx="7803252" cy="5212068"/>
          </a:xfrm>
          <a:prstGeom prst="rect">
            <a:avLst/>
          </a:prstGeom>
          <a:noFill/>
        </p:spPr>
        <p:txBody>
          <a:bodyPr wrap="square">
            <a:spAutoFit/>
          </a:bodyPr>
          <a:lstStyle/>
          <a:p>
            <a:pPr marL="342900" marR="0" lvl="0" indent="-342900">
              <a:lnSpc>
                <a:spcPct val="107000"/>
              </a:lnSpc>
              <a:spcBef>
                <a:spcPts val="0"/>
              </a:spcBef>
              <a:spcAft>
                <a:spcPts val="0"/>
              </a:spcAft>
              <a:buFont typeface="+mj-lt"/>
              <a:buAutoNum type="arabicPeriod"/>
            </a:pPr>
            <a:r>
              <a:rPr lang="en-US" sz="2400" dirty="0">
                <a:effectLst/>
                <a:latin typeface="Calibri" panose="020F0502020204030204" pitchFamily="34" charset="0"/>
                <a:ea typeface="Calibri" panose="020F0502020204030204" pitchFamily="34" charset="0"/>
                <a:cs typeface="Arial" panose="020B0604020202020204" pitchFamily="34" charset="0"/>
              </a:rPr>
              <a:t>Digital Surface Model (DSM) : The </a:t>
            </a:r>
            <a:r>
              <a:rPr lang="en-US" sz="2400" b="1" dirty="0">
                <a:effectLst/>
                <a:latin typeface="Calibri" panose="020F0502020204030204" pitchFamily="34" charset="0"/>
                <a:ea typeface="Calibri" panose="020F0502020204030204" pitchFamily="34" charset="0"/>
                <a:cs typeface="Arial" panose="020B0604020202020204" pitchFamily="34" charset="0"/>
              </a:rPr>
              <a:t>DSM represented the elevation of all features in the scene, including the ground, vegetation, and any structures</a:t>
            </a:r>
            <a:r>
              <a:rPr lang="en-US" sz="2400" dirty="0">
                <a:effectLst/>
                <a:latin typeface="Calibri" panose="020F0502020204030204" pitchFamily="34" charset="0"/>
                <a:ea typeface="Calibri" panose="020F0502020204030204" pitchFamily="34" charset="0"/>
                <a:cs typeface="Arial" panose="020B0604020202020204" pitchFamily="34" charset="0"/>
              </a:rPr>
              <a:t>. Height values were interpolated, and compensations were applied to enhance model accuracy.</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800"/>
              </a:spcAft>
              <a:buFont typeface="+mj-lt"/>
              <a:buAutoNum type="arabicPeriod"/>
            </a:pPr>
            <a:r>
              <a:rPr lang="en-US" sz="2400" dirty="0">
                <a:effectLst/>
                <a:latin typeface="Calibri" panose="020F0502020204030204" pitchFamily="34" charset="0"/>
                <a:ea typeface="Calibri" panose="020F0502020204030204" pitchFamily="34" charset="0"/>
                <a:cs typeface="Arial" panose="020B0604020202020204" pitchFamily="34" charset="0"/>
              </a:rPr>
              <a:t>Canopy Height Model (CHM) Creation: To extract the canopy height, a </a:t>
            </a:r>
            <a:r>
              <a:rPr lang="en-US" sz="2400" b="1" dirty="0">
                <a:effectLst/>
                <a:latin typeface="Calibri" panose="020F0502020204030204" pitchFamily="34" charset="0"/>
                <a:ea typeface="Calibri" panose="020F0502020204030204" pitchFamily="34" charset="0"/>
                <a:cs typeface="Arial" panose="020B0604020202020204" pitchFamily="34" charset="0"/>
              </a:rPr>
              <a:t>Digital Terrain Model (DTM) was created by filtering out vegetation and structures, leaving only the bare ground elevation</a:t>
            </a:r>
            <a:r>
              <a:rPr lang="en-US" sz="2400" dirty="0">
                <a:effectLst/>
                <a:latin typeface="Calibri" panose="020F0502020204030204" pitchFamily="34" charset="0"/>
                <a:ea typeface="Calibri" panose="020F0502020204030204" pitchFamily="34" charset="0"/>
                <a:cs typeface="Arial" panose="020B0604020202020204" pitchFamily="34" charset="0"/>
              </a:rPr>
              <a:t>. The </a:t>
            </a:r>
            <a:r>
              <a:rPr lang="en-US" sz="2400" b="1" dirty="0">
                <a:effectLst/>
                <a:latin typeface="Calibri" panose="020F0502020204030204" pitchFamily="34" charset="0"/>
                <a:ea typeface="Calibri" panose="020F0502020204030204" pitchFamily="34" charset="0"/>
                <a:cs typeface="Arial" panose="020B0604020202020204" pitchFamily="34" charset="0"/>
              </a:rPr>
              <a:t>Canopy Height Model (CHM) was then obtained by subtracting the DTM from the DSM</a:t>
            </a:r>
            <a:r>
              <a:rPr lang="en-US" sz="2400" dirty="0">
                <a:effectLst/>
                <a:latin typeface="Calibri" panose="020F0502020204030204" pitchFamily="34" charset="0"/>
                <a:ea typeface="Calibri" panose="020F0502020204030204" pitchFamily="34" charset="0"/>
                <a:cs typeface="Arial" panose="020B0604020202020204" pitchFamily="34" charset="0"/>
              </a:rPr>
              <a:t>, effectively isolating the canopy height above ground level.</a:t>
            </a:r>
            <a:endParaRPr lang="en-US" sz="2400" dirty="0"/>
          </a:p>
        </p:txBody>
      </p:sp>
      <p:pic>
        <p:nvPicPr>
          <p:cNvPr id="2" name="Picture 2" descr="svg_img_1.png">
            <a:extLst>
              <a:ext uri="{FF2B5EF4-FFF2-40B4-BE49-F238E27FC236}">
                <a16:creationId xmlns:a16="http://schemas.microsoft.com/office/drawing/2014/main" id="{513C872A-98F8-D7DD-9942-7C6EB17289F8}"/>
              </a:ext>
            </a:extLst>
          </p:cNvPr>
          <p:cNvPicPr>
            <a:picLocks noChangeAspect="1"/>
          </p:cNvPicPr>
          <p:nvPr/>
        </p:nvPicPr>
        <p:blipFill>
          <a:blip r:embed="rId4"/>
          <a:stretch>
            <a:fillRect/>
          </a:stretch>
        </p:blipFill>
        <p:spPr>
          <a:xfrm>
            <a:off x="300259" y="33090"/>
            <a:ext cx="1433757" cy="1096905"/>
          </a:xfrm>
          <a:prstGeom prst="rect">
            <a:avLst/>
          </a:prstGeom>
        </p:spPr>
      </p:pic>
      <p:sp>
        <p:nvSpPr>
          <p:cNvPr id="3" name="TextBox 36">
            <a:extLst>
              <a:ext uri="{FF2B5EF4-FFF2-40B4-BE49-F238E27FC236}">
                <a16:creationId xmlns:a16="http://schemas.microsoft.com/office/drawing/2014/main" id="{8B3F90B6-391D-E3E9-7AA4-2BB066CCEC9D}"/>
              </a:ext>
            </a:extLst>
          </p:cNvPr>
          <p:cNvSpPr txBox="1"/>
          <p:nvPr/>
        </p:nvSpPr>
        <p:spPr>
          <a:xfrm>
            <a:off x="1899736" y="384920"/>
            <a:ext cx="617382" cy="378838"/>
          </a:xfrm>
          <a:prstGeom prst="rect">
            <a:avLst/>
          </a:prstGeom>
          <a:noFill/>
        </p:spPr>
        <p:txBody>
          <a:bodyPr wrap="square">
            <a:spAutoFit/>
          </a:bodyPr>
          <a:lstStyle/>
          <a:p>
            <a:r>
              <a:rPr b="1" dirty="0"/>
              <a:t>(f)</a:t>
            </a:r>
          </a:p>
        </p:txBody>
      </p:sp>
      <p:sp>
        <p:nvSpPr>
          <p:cNvPr id="5" name="TextBox 4">
            <a:extLst>
              <a:ext uri="{FF2B5EF4-FFF2-40B4-BE49-F238E27FC236}">
                <a16:creationId xmlns:a16="http://schemas.microsoft.com/office/drawing/2014/main" id="{4D705D37-12A0-1E55-81E7-9DC4633AC635}"/>
              </a:ext>
            </a:extLst>
          </p:cNvPr>
          <p:cNvSpPr txBox="1"/>
          <p:nvPr/>
        </p:nvSpPr>
        <p:spPr>
          <a:xfrm>
            <a:off x="8260289" y="4312290"/>
            <a:ext cx="3631452" cy="646331"/>
          </a:xfrm>
          <a:prstGeom prst="rect">
            <a:avLst/>
          </a:prstGeom>
          <a:noFill/>
        </p:spPr>
        <p:txBody>
          <a:bodyPr wrap="square">
            <a:spAutoFit/>
          </a:bodyPr>
          <a:lstStyle/>
          <a:p>
            <a:r>
              <a:rPr lang="en-US" sz="3600" b="1" dirty="0"/>
              <a:t>CHM=DSM−DTM</a:t>
            </a:r>
          </a:p>
        </p:txBody>
      </p:sp>
      <p:sp>
        <p:nvSpPr>
          <p:cNvPr id="4" name="CasellaDiTesto 3">
            <a:extLst>
              <a:ext uri="{FF2B5EF4-FFF2-40B4-BE49-F238E27FC236}">
                <a16:creationId xmlns:a16="http://schemas.microsoft.com/office/drawing/2014/main" id="{EB9B62FE-94F3-D52B-1739-13A2D54C2A32}"/>
              </a:ext>
            </a:extLst>
          </p:cNvPr>
          <p:cNvSpPr txBox="1"/>
          <p:nvPr/>
        </p:nvSpPr>
        <p:spPr>
          <a:xfrm>
            <a:off x="190858" y="6334780"/>
            <a:ext cx="11810284"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r>
              <a:rPr lang="it-IT" sz="1400" b="0" i="0" dirty="0">
                <a:solidFill>
                  <a:srgbClr val="222222"/>
                </a:solidFill>
                <a:effectLst/>
                <a:latin typeface="Arial" panose="020B0604020202020204" pitchFamily="34" charset="0"/>
              </a:rPr>
              <a:t>F. </a:t>
            </a:r>
            <a:r>
              <a:rPr lang="it-IT" sz="1400" b="0" i="0" dirty="0" err="1">
                <a:solidFill>
                  <a:srgbClr val="222222"/>
                </a:solidFill>
                <a:effectLst/>
                <a:latin typeface="Arial" panose="020B0604020202020204" pitchFamily="34" charset="0"/>
              </a:rPr>
              <a:t>Khalesi</a:t>
            </a:r>
            <a:r>
              <a:rPr lang="it-IT" sz="1400" b="0" i="0" dirty="0">
                <a:solidFill>
                  <a:srgbClr val="222222"/>
                </a:solidFill>
                <a:effectLst/>
                <a:latin typeface="Arial" panose="020B0604020202020204" pitchFamily="34" charset="0"/>
              </a:rPr>
              <a:t>, R. Martínez-Peña, S. </a:t>
            </a:r>
            <a:r>
              <a:rPr lang="it-IT" sz="1400" b="0" i="0" dirty="0" err="1">
                <a:solidFill>
                  <a:srgbClr val="222222"/>
                </a:solidFill>
                <a:effectLst/>
                <a:latin typeface="Arial" panose="020B0604020202020204" pitchFamily="34" charset="0"/>
              </a:rPr>
              <a:t>Vélez</a:t>
            </a:r>
            <a:r>
              <a:rPr lang="it-IT" sz="1400" b="0" i="0" dirty="0">
                <a:solidFill>
                  <a:srgbClr val="222222"/>
                </a:solidFill>
                <a:effectLst/>
                <a:latin typeface="Arial" panose="020B0604020202020204" pitchFamily="34" charset="0"/>
              </a:rPr>
              <a:t> Martín, J. Valente, F. Picariello, L. De Vito, P. Daponte, "</a:t>
            </a:r>
            <a:r>
              <a:rPr lang="it-IT" sz="1400" b="0" i="0" dirty="0" err="1">
                <a:solidFill>
                  <a:srgbClr val="222222"/>
                </a:solidFill>
                <a:effectLst/>
                <a:latin typeface="Arial" panose="020B0604020202020204" pitchFamily="34" charset="0"/>
              </a:rPr>
              <a:t>Radiometric</a:t>
            </a:r>
            <a:r>
              <a:rPr lang="it-IT" sz="1400" b="0" i="0" dirty="0">
                <a:solidFill>
                  <a:srgbClr val="222222"/>
                </a:solidFill>
                <a:effectLst/>
                <a:latin typeface="Arial" panose="020B0604020202020204" pitchFamily="34" charset="0"/>
              </a:rPr>
              <a:t> </a:t>
            </a:r>
            <a:r>
              <a:rPr lang="it-IT" sz="1400" b="0" i="0" dirty="0" err="1">
                <a:solidFill>
                  <a:srgbClr val="222222"/>
                </a:solidFill>
                <a:effectLst/>
                <a:latin typeface="Arial" panose="020B0604020202020204" pitchFamily="34" charset="0"/>
              </a:rPr>
              <a:t>Compensation</a:t>
            </a:r>
            <a:r>
              <a:rPr lang="it-IT" sz="1400" b="0" i="0" dirty="0">
                <a:solidFill>
                  <a:srgbClr val="222222"/>
                </a:solidFill>
                <a:effectLst/>
                <a:latin typeface="Arial" panose="020B0604020202020204" pitchFamily="34" charset="0"/>
              </a:rPr>
              <a:t> Method for NDVI Measurement Using </a:t>
            </a:r>
            <a:r>
              <a:rPr lang="it-IT" sz="1400" b="0" i="0" dirty="0" err="1">
                <a:solidFill>
                  <a:srgbClr val="222222"/>
                </a:solidFill>
                <a:effectLst/>
                <a:latin typeface="Arial" panose="020B0604020202020204" pitchFamily="34" charset="0"/>
              </a:rPr>
              <a:t>Emulated</a:t>
            </a:r>
            <a:r>
              <a:rPr lang="it-IT" sz="1400" b="0" i="0" dirty="0">
                <a:solidFill>
                  <a:srgbClr val="222222"/>
                </a:solidFill>
                <a:effectLst/>
                <a:latin typeface="Arial" panose="020B0604020202020204" pitchFamily="34" charset="0"/>
              </a:rPr>
              <a:t> Targets, " </a:t>
            </a:r>
            <a:r>
              <a:rPr lang="it-IT" sz="1400" b="0" i="0" dirty="0" err="1">
                <a:solidFill>
                  <a:srgbClr val="222222"/>
                </a:solidFill>
                <a:effectLst/>
                <a:latin typeface="Arial" panose="020B0604020202020204" pitchFamily="34" charset="0"/>
              </a:rPr>
              <a:t>submitted</a:t>
            </a:r>
            <a:r>
              <a:rPr lang="it-IT" sz="1400" b="0" i="0" dirty="0">
                <a:solidFill>
                  <a:srgbClr val="222222"/>
                </a:solidFill>
                <a:effectLst/>
                <a:latin typeface="Arial" panose="020B0604020202020204" pitchFamily="34" charset="0"/>
              </a:rPr>
              <a:t> for </a:t>
            </a:r>
            <a:r>
              <a:rPr lang="it-IT" sz="1400" b="0" i="0" dirty="0" err="1">
                <a:solidFill>
                  <a:srgbClr val="222222"/>
                </a:solidFill>
                <a:effectLst/>
                <a:latin typeface="Arial" panose="020B0604020202020204" pitchFamily="34" charset="0"/>
              </a:rPr>
              <a:t>publication</a:t>
            </a:r>
            <a:r>
              <a:rPr lang="it-IT" sz="1400" b="0" i="0" dirty="0">
                <a:solidFill>
                  <a:srgbClr val="222222"/>
                </a:solidFill>
                <a:effectLst/>
                <a:latin typeface="Arial" panose="020B0604020202020204" pitchFamily="34" charset="0"/>
              </a:rPr>
              <a:t> to IEEE </a:t>
            </a:r>
            <a:r>
              <a:rPr lang="it-IT" sz="1400" b="0" i="0" dirty="0" err="1">
                <a:solidFill>
                  <a:srgbClr val="222222"/>
                </a:solidFill>
                <a:effectLst/>
                <a:latin typeface="Arial" panose="020B0604020202020204" pitchFamily="34" charset="0"/>
              </a:rPr>
              <a:t>Transactions</a:t>
            </a:r>
            <a:r>
              <a:rPr lang="it-IT" sz="1400" b="0" i="0" dirty="0">
                <a:solidFill>
                  <a:srgbClr val="222222"/>
                </a:solidFill>
                <a:effectLst/>
                <a:latin typeface="Arial" panose="020B0604020202020204" pitchFamily="34" charset="0"/>
              </a:rPr>
              <a:t> on </a:t>
            </a:r>
            <a:r>
              <a:rPr lang="it-IT" sz="1400" b="0" i="0" dirty="0" err="1">
                <a:solidFill>
                  <a:srgbClr val="222222"/>
                </a:solidFill>
                <a:effectLst/>
                <a:latin typeface="Arial" panose="020B0604020202020204" pitchFamily="34" charset="0"/>
              </a:rPr>
              <a:t>Instrumentation</a:t>
            </a:r>
            <a:r>
              <a:rPr lang="it-IT" sz="1400" b="0" i="0" dirty="0">
                <a:solidFill>
                  <a:srgbClr val="222222"/>
                </a:solidFill>
                <a:effectLst/>
                <a:latin typeface="Arial" panose="020B0604020202020204" pitchFamily="34" charset="0"/>
              </a:rPr>
              <a:t> and Measurement</a:t>
            </a:r>
            <a:endParaRPr lang="it-IT" sz="1400" dirty="0"/>
          </a:p>
        </p:txBody>
      </p:sp>
    </p:spTree>
    <p:extLst>
      <p:ext uri="{BB962C8B-B14F-4D97-AF65-F5344CB8AC3E}">
        <p14:creationId xmlns:p14="http://schemas.microsoft.com/office/powerpoint/2010/main" val="6146100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23">
            <a:extLst>
              <a:ext uri="{FF2B5EF4-FFF2-40B4-BE49-F238E27FC236}">
                <a16:creationId xmlns:a16="http://schemas.microsoft.com/office/drawing/2014/main" id="{52B3E118-07EC-C717-7B02-F20774BEE7EB}"/>
              </a:ext>
            </a:extLst>
          </p:cNvPr>
          <p:cNvSpPr>
            <a:spLocks noGrp="1"/>
          </p:cNvSpPr>
          <p:nvPr>
            <p:ph type="dt" sz="half" idx="10"/>
          </p:nvPr>
        </p:nvSpPr>
        <p:spPr/>
        <p:txBody>
          <a:bodyPr/>
          <a:lstStyle/>
          <a:p>
            <a:fld id="{1E34FFA4-FFD5-425E-98E5-8F88BE522997}" type="datetime1">
              <a:rPr lang="en-US" smtClean="0"/>
              <a:t>10/18/2025</a:t>
            </a:fld>
            <a:endParaRPr lang="en-US"/>
          </a:p>
        </p:txBody>
      </p:sp>
      <p:sp>
        <p:nvSpPr>
          <p:cNvPr id="15" name="Slide Number Placeholder 14">
            <a:extLst>
              <a:ext uri="{FF2B5EF4-FFF2-40B4-BE49-F238E27FC236}">
                <a16:creationId xmlns:a16="http://schemas.microsoft.com/office/drawing/2014/main" id="{219016E1-9FCB-0342-A021-067BB394C059}"/>
              </a:ext>
            </a:extLst>
          </p:cNvPr>
          <p:cNvSpPr>
            <a:spLocks noGrp="1"/>
          </p:cNvSpPr>
          <p:nvPr>
            <p:ph type="sldNum" sz="quarter" idx="12"/>
          </p:nvPr>
        </p:nvSpPr>
        <p:spPr/>
        <p:txBody>
          <a:bodyPr/>
          <a:lstStyle/>
          <a:p>
            <a:fld id="{A172D096-160C-4799-B4ED-0E005C07B97F}" type="slidenum">
              <a:rPr lang="en-US" smtClean="0"/>
              <a:t>45</a:t>
            </a:fld>
            <a:endParaRPr lang="en-US"/>
          </a:p>
        </p:txBody>
      </p:sp>
      <p:pic>
        <p:nvPicPr>
          <p:cNvPr id="8" name="Picture 7">
            <a:extLst>
              <a:ext uri="{FF2B5EF4-FFF2-40B4-BE49-F238E27FC236}">
                <a16:creationId xmlns:a16="http://schemas.microsoft.com/office/drawing/2014/main" id="{38C27F93-883D-F78E-5297-FFA1FDAB7ABD}"/>
              </a:ext>
            </a:extLst>
          </p:cNvPr>
          <p:cNvPicPr>
            <a:picLocks noChangeAspect="1"/>
          </p:cNvPicPr>
          <p:nvPr/>
        </p:nvPicPr>
        <p:blipFill rotWithShape="1">
          <a:blip r:embed="rId3">
            <a:extLst>
              <a:ext uri="{28A0092B-C50C-407E-A947-70E740481C1C}">
                <a14:useLocalDpi xmlns:a14="http://schemas.microsoft.com/office/drawing/2010/main" val="0"/>
              </a:ext>
            </a:extLst>
          </a:blip>
          <a:srcRect l="13258" t="1681" r="12424" b="53612"/>
          <a:stretch>
            <a:fillRect/>
          </a:stretch>
        </p:blipFill>
        <p:spPr>
          <a:xfrm>
            <a:off x="5726123" y="-39281"/>
            <a:ext cx="3389891" cy="3072027"/>
          </a:xfrm>
          <a:prstGeom prst="rect">
            <a:avLst/>
          </a:prstGeom>
          <a:ln>
            <a:noFill/>
          </a:ln>
          <a:effectLst>
            <a:outerShdw blurRad="292100" dist="139700" dir="2700000" algn="tl" rotWithShape="0">
              <a:srgbClr val="333333">
                <a:alpha val="65000"/>
              </a:srgbClr>
            </a:outerShdw>
          </a:effectLst>
        </p:spPr>
      </p:pic>
      <p:sp>
        <p:nvSpPr>
          <p:cNvPr id="25" name="TextBox 24">
            <a:extLst>
              <a:ext uri="{FF2B5EF4-FFF2-40B4-BE49-F238E27FC236}">
                <a16:creationId xmlns:a16="http://schemas.microsoft.com/office/drawing/2014/main" id="{8F065DF3-760A-5C36-7C06-4793E0877479}"/>
              </a:ext>
            </a:extLst>
          </p:cNvPr>
          <p:cNvSpPr txBox="1"/>
          <p:nvPr/>
        </p:nvSpPr>
        <p:spPr>
          <a:xfrm>
            <a:off x="225203" y="665735"/>
            <a:ext cx="4050139" cy="646331"/>
          </a:xfrm>
          <a:prstGeom prst="rect">
            <a:avLst/>
          </a:prstGeom>
          <a:noFill/>
        </p:spPr>
        <p:txBody>
          <a:bodyPr wrap="square" rtlCol="0">
            <a:spAutoFit/>
          </a:bodyPr>
          <a:lstStyle/>
          <a:p>
            <a:pPr algn="ctr"/>
            <a:r>
              <a:rPr lang="en-US" sz="3600" b="1" i="1" dirty="0">
                <a:effectLst>
                  <a:outerShdw blurRad="38100" dist="38100" dir="2700000" algn="tl">
                    <a:srgbClr val="000000">
                      <a:alpha val="43137"/>
                    </a:srgbClr>
                  </a:outerShdw>
                </a:effectLst>
              </a:rPr>
              <a:t>Find Leaf Area (1) </a:t>
            </a:r>
          </a:p>
        </p:txBody>
      </p:sp>
      <p:pic>
        <p:nvPicPr>
          <p:cNvPr id="26" name="Picture 25">
            <a:extLst>
              <a:ext uri="{FF2B5EF4-FFF2-40B4-BE49-F238E27FC236}">
                <a16:creationId xmlns:a16="http://schemas.microsoft.com/office/drawing/2014/main" id="{0DBFF4C6-41DD-3CBE-270D-84CB2F186893}"/>
              </a:ext>
            </a:extLst>
          </p:cNvPr>
          <p:cNvPicPr>
            <a:picLocks noChangeAspect="1"/>
          </p:cNvPicPr>
          <p:nvPr/>
        </p:nvPicPr>
        <p:blipFill rotWithShape="1">
          <a:blip r:embed="rId4">
            <a:extLst>
              <a:ext uri="{28A0092B-C50C-407E-A947-70E740481C1C}">
                <a14:useLocalDpi xmlns:a14="http://schemas.microsoft.com/office/drawing/2010/main" val="0"/>
              </a:ext>
            </a:extLst>
          </a:blip>
          <a:srcRect l="21372" t="5647" r="23666"/>
          <a:stretch/>
        </p:blipFill>
        <p:spPr>
          <a:xfrm>
            <a:off x="9193818" y="2863554"/>
            <a:ext cx="2342234" cy="32791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2">
            <a:extLst>
              <a:ext uri="{FF2B5EF4-FFF2-40B4-BE49-F238E27FC236}">
                <a16:creationId xmlns:a16="http://schemas.microsoft.com/office/drawing/2014/main" id="{9EBE45A8-0F1B-F208-8709-C8A91AF7EF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5203" y="3174204"/>
            <a:ext cx="6021424" cy="3072027"/>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385FFB61-AFE6-4A5F-BA9A-5AF1B0BE25C5}"/>
              </a:ext>
            </a:extLst>
          </p:cNvPr>
          <p:cNvSpPr txBox="1"/>
          <p:nvPr/>
        </p:nvSpPr>
        <p:spPr>
          <a:xfrm>
            <a:off x="9370149" y="2361808"/>
            <a:ext cx="2078282" cy="369332"/>
          </a:xfrm>
          <a:prstGeom prst="rect">
            <a:avLst/>
          </a:prstGeom>
          <a:noFill/>
        </p:spPr>
        <p:txBody>
          <a:bodyPr wrap="square">
            <a:spAutoFit/>
          </a:bodyPr>
          <a:lstStyle/>
          <a:p>
            <a:pPr algn="ctr"/>
            <a:r>
              <a:rPr lang="en-US" dirty="0">
                <a:solidFill>
                  <a:srgbClr val="FF0000"/>
                </a:solidFill>
                <a:latin typeface="Times New Roman" panose="02020603050405020304" pitchFamily="18" charset="0"/>
                <a:cs typeface="Times New Roman" panose="02020603050405020304" pitchFamily="18" charset="0"/>
              </a:rPr>
              <a:t>Extracted Map</a:t>
            </a:r>
          </a:p>
        </p:txBody>
      </p:sp>
      <p:sp>
        <p:nvSpPr>
          <p:cNvPr id="5" name="TextBox 4">
            <a:extLst>
              <a:ext uri="{FF2B5EF4-FFF2-40B4-BE49-F238E27FC236}">
                <a16:creationId xmlns:a16="http://schemas.microsoft.com/office/drawing/2014/main" id="{B752C8EC-B56C-2553-DF8C-8C7BAF2DD56E}"/>
              </a:ext>
            </a:extLst>
          </p:cNvPr>
          <p:cNvSpPr txBox="1"/>
          <p:nvPr/>
        </p:nvSpPr>
        <p:spPr>
          <a:xfrm>
            <a:off x="-278607" y="2663414"/>
            <a:ext cx="6103256" cy="369332"/>
          </a:xfrm>
          <a:prstGeom prst="rect">
            <a:avLst/>
          </a:prstGeom>
          <a:noFill/>
        </p:spPr>
        <p:txBody>
          <a:bodyPr wrap="square">
            <a:spAutoFit/>
          </a:bodyPr>
          <a:lstStyle/>
          <a:p>
            <a:pPr algn="ctr"/>
            <a:r>
              <a:rPr lang="it-IT" dirty="0">
                <a:solidFill>
                  <a:srgbClr val="FF0000"/>
                </a:solidFill>
                <a:latin typeface="Times New Roman" panose="02020603050405020304" pitchFamily="18" charset="0"/>
                <a:cs typeface="Times New Roman" panose="02020603050405020304" pitchFamily="18" charset="0"/>
              </a:rPr>
              <a:t>O</a:t>
            </a:r>
            <a:r>
              <a:rPr lang="en-US" dirty="0" err="1">
                <a:solidFill>
                  <a:srgbClr val="FF0000"/>
                </a:solidFill>
                <a:latin typeface="Times New Roman" panose="02020603050405020304" pitchFamily="18" charset="0"/>
                <a:cs typeface="Times New Roman" panose="02020603050405020304" pitchFamily="18" charset="0"/>
              </a:rPr>
              <a:t>rthomosaic</a:t>
            </a:r>
            <a:r>
              <a:rPr lang="en-US" dirty="0">
                <a:solidFill>
                  <a:srgbClr val="FF0000"/>
                </a:solidFill>
                <a:latin typeface="Times New Roman" panose="02020603050405020304" pitchFamily="18" charset="0"/>
                <a:cs typeface="Times New Roman" panose="02020603050405020304" pitchFamily="18" charset="0"/>
              </a:rPr>
              <a:t> image in QGIS</a:t>
            </a:r>
          </a:p>
        </p:txBody>
      </p:sp>
    </p:spTree>
    <p:extLst>
      <p:ext uri="{BB962C8B-B14F-4D97-AF65-F5344CB8AC3E}">
        <p14:creationId xmlns:p14="http://schemas.microsoft.com/office/powerpoint/2010/main" val="5457650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21A38-BA74-E58F-DFC5-CC238BE6EEA2}"/>
            </a:ext>
          </a:extLst>
        </p:cNvPr>
        <p:cNvGrpSpPr/>
        <p:nvPr/>
      </p:nvGrpSpPr>
      <p:grpSpPr>
        <a:xfrm>
          <a:off x="0" y="0"/>
          <a:ext cx="0" cy="0"/>
          <a:chOff x="0" y="0"/>
          <a:chExt cx="0" cy="0"/>
        </a:xfrm>
      </p:grpSpPr>
      <p:sp>
        <p:nvSpPr>
          <p:cNvPr id="24" name="Date Placeholder 23">
            <a:extLst>
              <a:ext uri="{FF2B5EF4-FFF2-40B4-BE49-F238E27FC236}">
                <a16:creationId xmlns:a16="http://schemas.microsoft.com/office/drawing/2014/main" id="{E6E8324D-1E89-74EE-15D7-B8CF172D8283}"/>
              </a:ext>
            </a:extLst>
          </p:cNvPr>
          <p:cNvSpPr>
            <a:spLocks noGrp="1"/>
          </p:cNvSpPr>
          <p:nvPr>
            <p:ph type="dt" sz="half" idx="10"/>
          </p:nvPr>
        </p:nvSpPr>
        <p:spPr/>
        <p:txBody>
          <a:bodyPr/>
          <a:lstStyle/>
          <a:p>
            <a:fld id="{1E34FFA4-FFD5-425E-98E5-8F88BE522997}" type="datetime1">
              <a:rPr lang="en-US" smtClean="0"/>
              <a:t>10/18/2025</a:t>
            </a:fld>
            <a:endParaRPr lang="en-US"/>
          </a:p>
        </p:txBody>
      </p:sp>
      <p:sp>
        <p:nvSpPr>
          <p:cNvPr id="15" name="Slide Number Placeholder 14">
            <a:extLst>
              <a:ext uri="{FF2B5EF4-FFF2-40B4-BE49-F238E27FC236}">
                <a16:creationId xmlns:a16="http://schemas.microsoft.com/office/drawing/2014/main" id="{1953C995-35B0-0FBE-CBD4-46E61901C95E}"/>
              </a:ext>
            </a:extLst>
          </p:cNvPr>
          <p:cNvSpPr>
            <a:spLocks noGrp="1"/>
          </p:cNvSpPr>
          <p:nvPr>
            <p:ph type="sldNum" sz="quarter" idx="12"/>
          </p:nvPr>
        </p:nvSpPr>
        <p:spPr/>
        <p:txBody>
          <a:bodyPr/>
          <a:lstStyle/>
          <a:p>
            <a:fld id="{A172D096-160C-4799-B4ED-0E005C07B97F}" type="slidenum">
              <a:rPr lang="en-US" smtClean="0"/>
              <a:t>46</a:t>
            </a:fld>
            <a:endParaRPr lang="en-US"/>
          </a:p>
        </p:txBody>
      </p:sp>
      <p:sp>
        <p:nvSpPr>
          <p:cNvPr id="25" name="TextBox 24">
            <a:extLst>
              <a:ext uri="{FF2B5EF4-FFF2-40B4-BE49-F238E27FC236}">
                <a16:creationId xmlns:a16="http://schemas.microsoft.com/office/drawing/2014/main" id="{19483F14-97A5-F4BD-084C-F6BA3D199A3C}"/>
              </a:ext>
            </a:extLst>
          </p:cNvPr>
          <p:cNvSpPr txBox="1"/>
          <p:nvPr/>
        </p:nvSpPr>
        <p:spPr>
          <a:xfrm>
            <a:off x="870203" y="624175"/>
            <a:ext cx="3919511" cy="646331"/>
          </a:xfrm>
          <a:prstGeom prst="rect">
            <a:avLst/>
          </a:prstGeom>
          <a:noFill/>
        </p:spPr>
        <p:txBody>
          <a:bodyPr wrap="square" rtlCol="0">
            <a:spAutoFit/>
          </a:bodyPr>
          <a:lstStyle/>
          <a:p>
            <a:pPr algn="ctr"/>
            <a:r>
              <a:rPr lang="en-US" sz="3600" b="1" i="1" dirty="0">
                <a:effectLst>
                  <a:outerShdw blurRad="38100" dist="38100" dir="2700000" algn="tl">
                    <a:srgbClr val="000000">
                      <a:alpha val="43137"/>
                    </a:srgbClr>
                  </a:outerShdw>
                </a:effectLst>
              </a:rPr>
              <a:t>Find Leaf Area (2) </a:t>
            </a:r>
          </a:p>
        </p:txBody>
      </p:sp>
      <p:pic>
        <p:nvPicPr>
          <p:cNvPr id="7" name="Picture 6">
            <a:extLst>
              <a:ext uri="{FF2B5EF4-FFF2-40B4-BE49-F238E27FC236}">
                <a16:creationId xmlns:a16="http://schemas.microsoft.com/office/drawing/2014/main" id="{F7EDA9ED-9D71-3643-E1E5-AEAD03C9A3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6056" y="3935118"/>
            <a:ext cx="2661449" cy="1996087"/>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5B44AA39-4926-D64C-798D-78E158826B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9184" y="926795"/>
            <a:ext cx="2828321" cy="2121241"/>
          </a:xfrm>
          <a:prstGeom prst="rect">
            <a:avLst/>
          </a:prstGeom>
          <a:ln>
            <a:noFill/>
          </a:ln>
          <a:effectLst>
            <a:outerShdw blurRad="292100" dist="139700" dir="2700000" algn="tl" rotWithShape="0">
              <a:srgbClr val="333333">
                <a:alpha val="65000"/>
              </a:srgbClr>
            </a:outerShdw>
          </a:effectLst>
        </p:spPr>
      </p:pic>
      <p:sp>
        <p:nvSpPr>
          <p:cNvPr id="14" name="TextBox 13">
            <a:extLst>
              <a:ext uri="{FF2B5EF4-FFF2-40B4-BE49-F238E27FC236}">
                <a16:creationId xmlns:a16="http://schemas.microsoft.com/office/drawing/2014/main" id="{686AE57E-8149-A6F6-E2E8-5FD8A33DC8A4}"/>
              </a:ext>
            </a:extLst>
          </p:cNvPr>
          <p:cNvSpPr txBox="1"/>
          <p:nvPr/>
        </p:nvSpPr>
        <p:spPr>
          <a:xfrm>
            <a:off x="9379615" y="557463"/>
            <a:ext cx="1814330" cy="369332"/>
          </a:xfrm>
          <a:prstGeom prst="rect">
            <a:avLst/>
          </a:prstGeom>
          <a:noFill/>
        </p:spPr>
        <p:txBody>
          <a:bodyPr wrap="square">
            <a:spAutoFit/>
          </a:bodyPr>
          <a:lstStyle/>
          <a:p>
            <a:pPr algn="ctr"/>
            <a:r>
              <a:rPr lang="en-US" dirty="0">
                <a:solidFill>
                  <a:srgbClr val="FF0000"/>
                </a:solidFill>
                <a:latin typeface="Times New Roman" panose="02020603050405020304" pitchFamily="18" charset="0"/>
                <a:cs typeface="Times New Roman" panose="02020603050405020304" pitchFamily="18" charset="0"/>
              </a:rPr>
              <a:t>Red Band</a:t>
            </a:r>
          </a:p>
        </p:txBody>
      </p:sp>
      <p:sp>
        <p:nvSpPr>
          <p:cNvPr id="16" name="TextBox 15">
            <a:extLst>
              <a:ext uri="{FF2B5EF4-FFF2-40B4-BE49-F238E27FC236}">
                <a16:creationId xmlns:a16="http://schemas.microsoft.com/office/drawing/2014/main" id="{00D2B91B-F3F8-70F8-3464-80F8F88B12D1}"/>
              </a:ext>
            </a:extLst>
          </p:cNvPr>
          <p:cNvSpPr txBox="1"/>
          <p:nvPr/>
        </p:nvSpPr>
        <p:spPr>
          <a:xfrm>
            <a:off x="9379615" y="3565786"/>
            <a:ext cx="1814330" cy="369332"/>
          </a:xfrm>
          <a:prstGeom prst="rect">
            <a:avLst/>
          </a:prstGeom>
          <a:noFill/>
        </p:spPr>
        <p:txBody>
          <a:bodyPr wrap="square">
            <a:spAutoFit/>
          </a:bodyPr>
          <a:lstStyle/>
          <a:p>
            <a:pPr algn="ctr"/>
            <a:r>
              <a:rPr lang="en-US" dirty="0">
                <a:solidFill>
                  <a:srgbClr val="FF0000"/>
                </a:solidFill>
                <a:latin typeface="Times New Roman" panose="02020603050405020304" pitchFamily="18" charset="0"/>
                <a:cs typeface="Times New Roman" panose="02020603050405020304" pitchFamily="18" charset="0"/>
              </a:rPr>
              <a:t>NIR Band</a:t>
            </a:r>
          </a:p>
        </p:txBody>
      </p:sp>
      <p:sp>
        <p:nvSpPr>
          <p:cNvPr id="5" name="TextBox 4">
            <a:extLst>
              <a:ext uri="{FF2B5EF4-FFF2-40B4-BE49-F238E27FC236}">
                <a16:creationId xmlns:a16="http://schemas.microsoft.com/office/drawing/2014/main" id="{7293D604-3493-738F-B1DE-9EED20CAFF8A}"/>
              </a:ext>
            </a:extLst>
          </p:cNvPr>
          <p:cNvSpPr txBox="1"/>
          <p:nvPr/>
        </p:nvSpPr>
        <p:spPr>
          <a:xfrm>
            <a:off x="523738" y="1840974"/>
            <a:ext cx="7837714" cy="3477875"/>
          </a:xfrm>
          <a:prstGeom prst="rect">
            <a:avLst/>
          </a:prstGeom>
          <a:noFill/>
        </p:spPr>
        <p:txBody>
          <a:bodyPr wrap="square">
            <a:spAutoFit/>
          </a:bodyPr>
          <a:lstStyle/>
          <a:p>
            <a:pPr marL="342900" marR="0" lvl="0" indent="-342900">
              <a:buFont typeface="+mj-lt"/>
              <a:buAutoNum type="arabicPeriod"/>
              <a:tabLst>
                <a:tab pos="457200" algn="l"/>
              </a:tabLst>
            </a:pPr>
            <a:r>
              <a:rPr lang="en-US" sz="2000" b="1" dirty="0">
                <a:effectLst/>
                <a:ea typeface="Times New Roman" panose="02020603050405020304" pitchFamily="18" charset="0"/>
              </a:rPr>
              <a:t>R and NIR Extraction</a:t>
            </a:r>
            <a:r>
              <a:rPr lang="en-US" sz="2000" dirty="0">
                <a:effectLst/>
                <a:ea typeface="Times New Roman" panose="02020603050405020304" pitchFamily="18" charset="0"/>
              </a:rPr>
              <a:t>: Extract R and NIR values from the resulting image; visualize in respective maps.</a:t>
            </a:r>
          </a:p>
          <a:p>
            <a:pPr marL="342900" marR="0" lvl="0" indent="-342900">
              <a:buFont typeface="+mj-lt"/>
              <a:buAutoNum type="arabicPeriod"/>
              <a:tabLst>
                <a:tab pos="457200" algn="l"/>
              </a:tabLst>
            </a:pPr>
            <a:r>
              <a:rPr lang="en-US" sz="2000" b="1" dirty="0">
                <a:effectLst/>
                <a:ea typeface="Times New Roman" panose="02020603050405020304" pitchFamily="18" charset="0"/>
              </a:rPr>
              <a:t>Histogram Analysis</a:t>
            </a:r>
            <a:r>
              <a:rPr lang="en-US" sz="2000" dirty="0">
                <a:effectLst/>
                <a:ea typeface="Times New Roman" panose="02020603050405020304" pitchFamily="18" charset="0"/>
              </a:rPr>
              <a:t>: Analyze reflectance distributions, which follow a Gaussian pattern.</a:t>
            </a:r>
          </a:p>
          <a:p>
            <a:pPr marL="342900" marR="0" lvl="0" indent="-342900">
              <a:buFont typeface="+mj-lt"/>
              <a:buAutoNum type="arabicPeriod"/>
              <a:tabLst>
                <a:tab pos="457200" algn="l"/>
              </a:tabLst>
            </a:pPr>
            <a:r>
              <a:rPr lang="en-US" sz="2000" b="1" dirty="0">
                <a:effectLst/>
                <a:ea typeface="Times New Roman" panose="02020603050405020304" pitchFamily="18" charset="0"/>
              </a:rPr>
              <a:t>Range  R and NIR Identification of Leaf</a:t>
            </a:r>
            <a:r>
              <a:rPr lang="en-US" sz="2000" dirty="0">
                <a:effectLst/>
                <a:ea typeface="Times New Roman" panose="02020603050405020304" pitchFamily="18" charset="0"/>
              </a:rPr>
              <a:t>: Define leaf reflectance ranges:</a:t>
            </a:r>
          </a:p>
          <a:p>
            <a:pPr marL="742950" marR="0" lvl="1" indent="-285750">
              <a:buSzPts val="1000"/>
              <a:buFont typeface="+mj-lt"/>
              <a:buAutoNum type="arabicPeriod"/>
              <a:tabLst>
                <a:tab pos="914400" algn="l"/>
              </a:tabLst>
            </a:pPr>
            <a:r>
              <a:rPr lang="en-US" sz="2000" dirty="0">
                <a:effectLst/>
                <a:ea typeface="Times New Roman" panose="02020603050405020304" pitchFamily="18" charset="0"/>
                <a:cs typeface="Times New Roman" panose="02020603050405020304" pitchFamily="18" charset="0"/>
              </a:rPr>
              <a:t>R band: 2700–5700</a:t>
            </a:r>
          </a:p>
          <a:p>
            <a:pPr marL="742950" marR="0" lvl="1" indent="-285750">
              <a:buSzPts val="1000"/>
              <a:buFont typeface="+mj-lt"/>
              <a:buAutoNum type="arabicPeriod"/>
              <a:tabLst>
                <a:tab pos="914400" algn="l"/>
              </a:tabLst>
            </a:pPr>
            <a:r>
              <a:rPr lang="en-US" sz="2000" dirty="0">
                <a:effectLst/>
                <a:ea typeface="Times New Roman" panose="02020603050405020304" pitchFamily="18" charset="0"/>
                <a:cs typeface="Times New Roman" panose="02020603050405020304" pitchFamily="18" charset="0"/>
              </a:rPr>
              <a:t>NIR band: 15500–21500</a:t>
            </a:r>
          </a:p>
          <a:p>
            <a:pPr marL="342900" marR="0" lvl="0" indent="-342900">
              <a:buFont typeface="+mj-lt"/>
              <a:buAutoNum type="arabicPeriod"/>
              <a:tabLst>
                <a:tab pos="457200" algn="l"/>
              </a:tabLst>
            </a:pPr>
            <a:r>
              <a:rPr lang="en-US" sz="2000" b="1" dirty="0">
                <a:effectLst/>
                <a:ea typeface="Times New Roman" panose="02020603050405020304" pitchFamily="18" charset="0"/>
              </a:rPr>
              <a:t>Normalization</a:t>
            </a:r>
            <a:r>
              <a:rPr lang="en-US" sz="2000" dirty="0">
                <a:effectLst/>
                <a:ea typeface="Times New Roman" panose="02020603050405020304" pitchFamily="18" charset="0"/>
              </a:rPr>
              <a:t>: Apply z-score normalization for September 2. Use mean and standard deviation to adjust ranges for other dates.</a:t>
            </a:r>
          </a:p>
          <a:p>
            <a:pPr marL="342900" marR="0" lvl="0" indent="-342900">
              <a:buFont typeface="+mj-lt"/>
              <a:buAutoNum type="arabicPeriod"/>
              <a:tabLst>
                <a:tab pos="457200" algn="l"/>
              </a:tabLst>
            </a:pPr>
            <a:r>
              <a:rPr lang="en-US" sz="2000" b="1" dirty="0">
                <a:effectLst/>
                <a:ea typeface="Times New Roman" panose="02020603050405020304" pitchFamily="18" charset="0"/>
              </a:rPr>
              <a:t>Pixel Selection for Leaf</a:t>
            </a:r>
            <a:r>
              <a:rPr lang="en-US" sz="2000" dirty="0">
                <a:effectLst/>
                <a:ea typeface="Times New Roman" panose="02020603050405020304" pitchFamily="18" charset="0"/>
              </a:rPr>
              <a:t>: Extract pixels within defined R and NIR ranges to isolate leaf-covered regions for each date.</a:t>
            </a:r>
          </a:p>
        </p:txBody>
      </p:sp>
    </p:spTree>
    <p:extLst>
      <p:ext uri="{BB962C8B-B14F-4D97-AF65-F5344CB8AC3E}">
        <p14:creationId xmlns:p14="http://schemas.microsoft.com/office/powerpoint/2010/main" val="335840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B87B5F93-81CC-F7CC-A1C6-3EF6566E9269}"/>
              </a:ext>
            </a:extLst>
          </p:cNvPr>
          <p:cNvSpPr>
            <a:spLocks noGrp="1"/>
          </p:cNvSpPr>
          <p:nvPr>
            <p:ph type="title"/>
          </p:nvPr>
        </p:nvSpPr>
        <p:spPr>
          <a:xfrm>
            <a:off x="934964" y="558405"/>
            <a:ext cx="11781795" cy="651200"/>
          </a:xfrm>
        </p:spPr>
        <p:txBody>
          <a:bodyPr/>
          <a:lstStyle/>
          <a:p>
            <a:r>
              <a:rPr lang="en-US" sz="3200" b="1" i="1" dirty="0">
                <a:latin typeface="+mn-lt"/>
              </a:rPr>
              <a:t>Results of the Radiometric Compensation Method in Dry Atmosphere</a:t>
            </a:r>
          </a:p>
        </p:txBody>
      </p:sp>
      <p:sp>
        <p:nvSpPr>
          <p:cNvPr id="10" name="Slide Number Placeholder 9">
            <a:extLst>
              <a:ext uri="{FF2B5EF4-FFF2-40B4-BE49-F238E27FC236}">
                <a16:creationId xmlns:a16="http://schemas.microsoft.com/office/drawing/2014/main" id="{0331E04C-0672-744F-A6F9-A13C3A95489F}"/>
              </a:ext>
            </a:extLst>
          </p:cNvPr>
          <p:cNvSpPr>
            <a:spLocks noGrp="1"/>
          </p:cNvSpPr>
          <p:nvPr>
            <p:ph type="sldNum" sz="quarter" idx="12"/>
          </p:nvPr>
        </p:nvSpPr>
        <p:spPr>
          <a:xfrm>
            <a:off x="9900458" y="6459785"/>
            <a:ext cx="1312025" cy="365125"/>
          </a:xfrm>
        </p:spPr>
        <p:txBody>
          <a:bodyPr/>
          <a:lstStyle/>
          <a:p>
            <a:fld id="{A172D096-160C-4799-B4ED-0E005C07B97F}" type="slidenum">
              <a:rPr lang="en-US" smtClean="0"/>
              <a:t>47</a:t>
            </a:fld>
            <a:endParaRPr lang="en-US"/>
          </a:p>
        </p:txBody>
      </p:sp>
      <p:pic>
        <p:nvPicPr>
          <p:cNvPr id="5" name="Picture 4">
            <a:extLst>
              <a:ext uri="{FF2B5EF4-FFF2-40B4-BE49-F238E27FC236}">
                <a16:creationId xmlns:a16="http://schemas.microsoft.com/office/drawing/2014/main" id="{D6EBDB93-9965-5506-2AF2-756B57E0E35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977" y="1296722"/>
            <a:ext cx="4059640" cy="3043569"/>
          </a:xfrm>
          <a:prstGeom prst="rect">
            <a:avLst/>
          </a:prstGeom>
        </p:spPr>
      </p:pic>
      <p:pic>
        <p:nvPicPr>
          <p:cNvPr id="7" name="Picture 6">
            <a:extLst>
              <a:ext uri="{FF2B5EF4-FFF2-40B4-BE49-F238E27FC236}">
                <a16:creationId xmlns:a16="http://schemas.microsoft.com/office/drawing/2014/main" id="{3442D452-92B9-1187-BBD1-C516752B3C2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956565" y="1285967"/>
            <a:ext cx="4085095" cy="3062653"/>
          </a:xfrm>
          <a:prstGeom prst="rect">
            <a:avLst/>
          </a:prstGeom>
        </p:spPr>
      </p:pic>
      <p:pic>
        <p:nvPicPr>
          <p:cNvPr id="9" name="Picture 8">
            <a:extLst>
              <a:ext uri="{FF2B5EF4-FFF2-40B4-BE49-F238E27FC236}">
                <a16:creationId xmlns:a16="http://schemas.microsoft.com/office/drawing/2014/main" id="{C6086242-9495-BC51-0CDF-272243331E38}"/>
              </a:ext>
            </a:extLst>
          </p:cNvPr>
          <p:cNvPicPr>
            <a:picLocks noChangeAspect="1"/>
          </p:cNvPicPr>
          <p:nvPr/>
        </p:nvPicPr>
        <p:blipFill>
          <a:blip r:embed="rId4">
            <a:extLst>
              <a:ext uri="{28A0092B-C50C-407E-A947-70E740481C1C}">
                <a14:useLocalDpi xmlns:a14="http://schemas.microsoft.com/office/drawing/2010/main" val="0"/>
              </a:ext>
            </a:extLst>
          </a:blip>
          <a:srcRect r="4493"/>
          <a:stretch>
            <a:fillRect/>
          </a:stretch>
        </p:blipFill>
        <p:spPr>
          <a:xfrm>
            <a:off x="7971590" y="1296722"/>
            <a:ext cx="4164433" cy="3269025"/>
          </a:xfrm>
          <a:prstGeom prst="rect">
            <a:avLst/>
          </a:prstGeom>
        </p:spPr>
      </p:pic>
      <p:sp>
        <p:nvSpPr>
          <p:cNvPr id="17" name="Date Placeholder 16">
            <a:extLst>
              <a:ext uri="{FF2B5EF4-FFF2-40B4-BE49-F238E27FC236}">
                <a16:creationId xmlns:a16="http://schemas.microsoft.com/office/drawing/2014/main" id="{5B4F6351-9F41-511F-61D4-850C77B2251D}"/>
              </a:ext>
            </a:extLst>
          </p:cNvPr>
          <p:cNvSpPr>
            <a:spLocks noGrp="1"/>
          </p:cNvSpPr>
          <p:nvPr>
            <p:ph type="dt" sz="half" idx="4294967295"/>
          </p:nvPr>
        </p:nvSpPr>
        <p:spPr>
          <a:xfrm>
            <a:off x="1097280" y="6459785"/>
            <a:ext cx="2472271" cy="365125"/>
          </a:xfrm>
        </p:spPr>
        <p:txBody>
          <a:bodyPr/>
          <a:lstStyle/>
          <a:p>
            <a:fld id="{663DAFBF-3D59-4911-8AF5-90F94CCD99A7}" type="datetime1">
              <a:rPr lang="en-US" smtClean="0"/>
              <a:t>10/18/2025</a:t>
            </a:fld>
            <a:endParaRPr lang="en-US"/>
          </a:p>
        </p:txBody>
      </p:sp>
      <p:sp>
        <p:nvSpPr>
          <p:cNvPr id="21" name="TextBox 20">
            <a:extLst>
              <a:ext uri="{FF2B5EF4-FFF2-40B4-BE49-F238E27FC236}">
                <a16:creationId xmlns:a16="http://schemas.microsoft.com/office/drawing/2014/main" id="{05C0C86A-8C8D-DD73-8DF6-7EB36A03A38D}"/>
              </a:ext>
            </a:extLst>
          </p:cNvPr>
          <p:cNvSpPr txBox="1"/>
          <p:nvPr/>
        </p:nvSpPr>
        <p:spPr>
          <a:xfrm>
            <a:off x="0" y="4424982"/>
            <a:ext cx="7609130" cy="1477328"/>
          </a:xfrm>
          <a:prstGeom prst="rect">
            <a:avLst/>
          </a:prstGeom>
          <a:noFill/>
        </p:spPr>
        <p:txBody>
          <a:bodyPr wrap="square">
            <a:spAutoFit/>
          </a:bodyPr>
          <a:lstStyle/>
          <a:p>
            <a:pPr algn="just"/>
            <a:r>
              <a:rPr lang="en-US" dirty="0"/>
              <a:t>The distribution of NDVI values computed from the R and NIR leaf reflectance </a:t>
            </a:r>
            <a:r>
              <a:rPr lang="en-US" b="1" dirty="0"/>
              <a:t>within the ROI</a:t>
            </a:r>
            <a:r>
              <a:rPr lang="en-US" dirty="0"/>
              <a:t> for Tree ID 1 on September 2, 4, 6, and 9 is presented. These values are evaluated using</a:t>
            </a:r>
            <a:r>
              <a:rPr lang="en-US" b="1" dirty="0"/>
              <a:t> </a:t>
            </a:r>
          </a:p>
          <a:p>
            <a:pPr algn="just"/>
            <a:r>
              <a:rPr lang="en-US" dirty="0"/>
              <a:t>the conventional method in </a:t>
            </a:r>
            <a:r>
              <a:rPr lang="en-US" dirty="0" err="1"/>
              <a:t>Agisoft</a:t>
            </a:r>
            <a:r>
              <a:rPr lang="en-US" dirty="0"/>
              <a:t> </a:t>
            </a:r>
            <a:r>
              <a:rPr lang="en-US" dirty="0" err="1"/>
              <a:t>Metashape</a:t>
            </a:r>
            <a:r>
              <a:rPr lang="en-US" dirty="0"/>
              <a:t> software before (a) and after (b) compensation.</a:t>
            </a:r>
          </a:p>
        </p:txBody>
      </p:sp>
      <p:sp>
        <p:nvSpPr>
          <p:cNvPr id="25" name="TextBox 24">
            <a:extLst>
              <a:ext uri="{FF2B5EF4-FFF2-40B4-BE49-F238E27FC236}">
                <a16:creationId xmlns:a16="http://schemas.microsoft.com/office/drawing/2014/main" id="{BB42E97E-B853-642D-A14C-B17D20C4F855}"/>
              </a:ext>
            </a:extLst>
          </p:cNvPr>
          <p:cNvSpPr txBox="1"/>
          <p:nvPr/>
        </p:nvSpPr>
        <p:spPr>
          <a:xfrm>
            <a:off x="7971590" y="4932812"/>
            <a:ext cx="4147987" cy="1015663"/>
          </a:xfrm>
          <a:prstGeom prst="rect">
            <a:avLst/>
          </a:prstGeom>
          <a:noFill/>
        </p:spPr>
        <p:txBody>
          <a:bodyPr wrap="square">
            <a:spAutoFit/>
          </a:bodyPr>
          <a:lstStyle/>
          <a:p>
            <a:pPr algn="just"/>
            <a:r>
              <a:rPr lang="en-US" sz="2000" b="1" dirty="0">
                <a:solidFill>
                  <a:srgbClr val="C00000"/>
                </a:solidFill>
              </a:rPr>
              <a:t>(c)</a:t>
            </a:r>
            <a:r>
              <a:rPr lang="en-US" sz="2000" dirty="0">
                <a:solidFill>
                  <a:srgbClr val="C00000"/>
                </a:solidFill>
              </a:rPr>
              <a:t> applying the proposed radiometric compensation method under dry-clear atmospheric conditions</a:t>
            </a:r>
          </a:p>
        </p:txBody>
      </p:sp>
      <p:sp>
        <p:nvSpPr>
          <p:cNvPr id="27" name="TextBox 26">
            <a:extLst>
              <a:ext uri="{FF2B5EF4-FFF2-40B4-BE49-F238E27FC236}">
                <a16:creationId xmlns:a16="http://schemas.microsoft.com/office/drawing/2014/main" id="{836F4753-F389-751D-AFC2-8404337A4D9A}"/>
              </a:ext>
            </a:extLst>
          </p:cNvPr>
          <p:cNvSpPr txBox="1"/>
          <p:nvPr/>
        </p:nvSpPr>
        <p:spPr>
          <a:xfrm>
            <a:off x="723418" y="3429000"/>
            <a:ext cx="653969" cy="369332"/>
          </a:xfrm>
          <a:prstGeom prst="rect">
            <a:avLst/>
          </a:prstGeom>
          <a:noFill/>
        </p:spPr>
        <p:txBody>
          <a:bodyPr wrap="square">
            <a:spAutoFit/>
          </a:bodyPr>
          <a:lstStyle/>
          <a:p>
            <a:r>
              <a:rPr lang="en-US" sz="1800" b="1" dirty="0"/>
              <a:t>(a) </a:t>
            </a:r>
            <a:endParaRPr lang="en-US" b="1" dirty="0"/>
          </a:p>
        </p:txBody>
      </p:sp>
      <p:sp>
        <p:nvSpPr>
          <p:cNvPr id="28" name="TextBox 27">
            <a:extLst>
              <a:ext uri="{FF2B5EF4-FFF2-40B4-BE49-F238E27FC236}">
                <a16:creationId xmlns:a16="http://schemas.microsoft.com/office/drawing/2014/main" id="{78B47BD9-958F-5765-8774-E6CA99CD4A30}"/>
              </a:ext>
            </a:extLst>
          </p:cNvPr>
          <p:cNvSpPr txBox="1"/>
          <p:nvPr/>
        </p:nvSpPr>
        <p:spPr>
          <a:xfrm>
            <a:off x="4658730" y="3429000"/>
            <a:ext cx="653969" cy="369332"/>
          </a:xfrm>
          <a:prstGeom prst="rect">
            <a:avLst/>
          </a:prstGeom>
          <a:noFill/>
        </p:spPr>
        <p:txBody>
          <a:bodyPr wrap="square">
            <a:spAutoFit/>
          </a:bodyPr>
          <a:lstStyle/>
          <a:p>
            <a:r>
              <a:rPr lang="en-US" sz="1800" b="1" dirty="0"/>
              <a:t>(b) </a:t>
            </a:r>
            <a:endParaRPr lang="en-US" b="1" dirty="0"/>
          </a:p>
        </p:txBody>
      </p:sp>
      <p:cxnSp>
        <p:nvCxnSpPr>
          <p:cNvPr id="3" name="Connettore 2 2">
            <a:extLst>
              <a:ext uri="{FF2B5EF4-FFF2-40B4-BE49-F238E27FC236}">
                <a16:creationId xmlns:a16="http://schemas.microsoft.com/office/drawing/2014/main" id="{2EB146B3-C2F9-D05B-D2EB-62304FB08E43}"/>
              </a:ext>
            </a:extLst>
          </p:cNvPr>
          <p:cNvCxnSpPr>
            <a:cxnSpLocks/>
          </p:cNvCxnSpPr>
          <p:nvPr/>
        </p:nvCxnSpPr>
        <p:spPr>
          <a:xfrm flipH="1" flipV="1">
            <a:off x="1097280" y="2017336"/>
            <a:ext cx="137631" cy="9238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CasellaDiTesto 10">
            <a:extLst>
              <a:ext uri="{FF2B5EF4-FFF2-40B4-BE49-F238E27FC236}">
                <a16:creationId xmlns:a16="http://schemas.microsoft.com/office/drawing/2014/main" id="{877AFABE-7DBE-E72F-D961-2E3E11D94C3F}"/>
              </a:ext>
            </a:extLst>
          </p:cNvPr>
          <p:cNvSpPr txBox="1"/>
          <p:nvPr/>
        </p:nvSpPr>
        <p:spPr>
          <a:xfrm>
            <a:off x="820132" y="3007151"/>
            <a:ext cx="1150070" cy="2308324"/>
          </a:xfrm>
          <a:prstGeom prst="rect">
            <a:avLst/>
          </a:prstGeom>
          <a:solidFill>
            <a:schemeClr val="accent1"/>
          </a:solidFill>
        </p:spPr>
        <p:txBody>
          <a:bodyPr wrap="square" rtlCol="0">
            <a:spAutoFit/>
          </a:bodyPr>
          <a:lstStyle/>
          <a:p>
            <a:pPr algn="ctr"/>
            <a:r>
              <a:rPr lang="it-IT" dirty="0"/>
              <a:t>Box plot of NDVI </a:t>
            </a:r>
            <a:r>
              <a:rPr lang="it-IT" dirty="0" err="1"/>
              <a:t>measurement</a:t>
            </a:r>
            <a:r>
              <a:rPr lang="it-IT" dirty="0"/>
              <a:t> by UAV, </a:t>
            </a:r>
            <a:r>
              <a:rPr lang="it-IT" dirty="0" err="1"/>
              <a:t>without</a:t>
            </a:r>
            <a:r>
              <a:rPr lang="it-IT" dirty="0"/>
              <a:t> </a:t>
            </a:r>
            <a:r>
              <a:rPr lang="it-IT" dirty="0" err="1"/>
              <a:t>compensation</a:t>
            </a:r>
            <a:endParaRPr lang="it-IT" dirty="0"/>
          </a:p>
        </p:txBody>
      </p:sp>
      <p:cxnSp>
        <p:nvCxnSpPr>
          <p:cNvPr id="13" name="Connettore 2 12">
            <a:extLst>
              <a:ext uri="{FF2B5EF4-FFF2-40B4-BE49-F238E27FC236}">
                <a16:creationId xmlns:a16="http://schemas.microsoft.com/office/drawing/2014/main" id="{08A47D39-6EF6-AE85-9188-ED156D223D1A}"/>
              </a:ext>
            </a:extLst>
          </p:cNvPr>
          <p:cNvCxnSpPr>
            <a:cxnSpLocks/>
          </p:cNvCxnSpPr>
          <p:nvPr/>
        </p:nvCxnSpPr>
        <p:spPr>
          <a:xfrm flipH="1" flipV="1">
            <a:off x="1180966" y="1767501"/>
            <a:ext cx="1269409" cy="9496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68D3A9E0-EF3F-6AA8-354D-CCF811EBEF0B}"/>
              </a:ext>
            </a:extLst>
          </p:cNvPr>
          <p:cNvSpPr txBox="1"/>
          <p:nvPr/>
        </p:nvSpPr>
        <p:spPr>
          <a:xfrm>
            <a:off x="2035596" y="2783164"/>
            <a:ext cx="1150070" cy="2308324"/>
          </a:xfrm>
          <a:prstGeom prst="rect">
            <a:avLst/>
          </a:prstGeom>
          <a:solidFill>
            <a:schemeClr val="accent1"/>
          </a:solidFill>
        </p:spPr>
        <p:txBody>
          <a:bodyPr wrap="square" rtlCol="0">
            <a:spAutoFit/>
          </a:bodyPr>
          <a:lstStyle/>
          <a:p>
            <a:pPr algn="ctr"/>
            <a:r>
              <a:rPr lang="it-IT" dirty="0"/>
              <a:t>Box plot of NDVI </a:t>
            </a:r>
            <a:r>
              <a:rPr lang="it-IT" dirty="0" err="1"/>
              <a:t>measurement</a:t>
            </a:r>
            <a:r>
              <a:rPr lang="it-IT" dirty="0"/>
              <a:t> by </a:t>
            </a:r>
            <a:r>
              <a:rPr lang="it-IT" dirty="0" err="1"/>
              <a:t>FieldScout</a:t>
            </a:r>
            <a:r>
              <a:rPr lang="it-IT" dirty="0"/>
              <a:t> CM 1000 NDVI </a:t>
            </a:r>
            <a:r>
              <a:rPr lang="it-IT" dirty="0" err="1"/>
              <a:t>Meter</a:t>
            </a:r>
            <a:endParaRPr lang="it-IT" dirty="0"/>
          </a:p>
        </p:txBody>
      </p:sp>
      <p:cxnSp>
        <p:nvCxnSpPr>
          <p:cNvPr id="16" name="Connettore 2 15">
            <a:extLst>
              <a:ext uri="{FF2B5EF4-FFF2-40B4-BE49-F238E27FC236}">
                <a16:creationId xmlns:a16="http://schemas.microsoft.com/office/drawing/2014/main" id="{13C56994-6F41-57C5-AD49-838DC83B737C}"/>
              </a:ext>
            </a:extLst>
          </p:cNvPr>
          <p:cNvCxnSpPr>
            <a:cxnSpLocks/>
          </p:cNvCxnSpPr>
          <p:nvPr/>
        </p:nvCxnSpPr>
        <p:spPr>
          <a:xfrm flipH="1" flipV="1">
            <a:off x="4962113" y="1859337"/>
            <a:ext cx="137631" cy="9238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CasellaDiTesto 17">
            <a:extLst>
              <a:ext uri="{FF2B5EF4-FFF2-40B4-BE49-F238E27FC236}">
                <a16:creationId xmlns:a16="http://schemas.microsoft.com/office/drawing/2014/main" id="{C4F35BAA-8F6C-4F76-84DB-8392AC9F3F28}"/>
              </a:ext>
            </a:extLst>
          </p:cNvPr>
          <p:cNvSpPr txBox="1"/>
          <p:nvPr/>
        </p:nvSpPr>
        <p:spPr>
          <a:xfrm>
            <a:off x="4616635" y="2814566"/>
            <a:ext cx="1546676" cy="2585323"/>
          </a:xfrm>
          <a:prstGeom prst="rect">
            <a:avLst/>
          </a:prstGeom>
          <a:solidFill>
            <a:schemeClr val="accent1"/>
          </a:solidFill>
        </p:spPr>
        <p:txBody>
          <a:bodyPr wrap="square" rtlCol="0">
            <a:spAutoFit/>
          </a:bodyPr>
          <a:lstStyle/>
          <a:p>
            <a:pPr algn="ctr"/>
            <a:r>
              <a:rPr lang="it-IT" dirty="0"/>
              <a:t>Box plot of NDVI </a:t>
            </a:r>
            <a:r>
              <a:rPr lang="it-IT" dirty="0" err="1"/>
              <a:t>measurement</a:t>
            </a:r>
            <a:r>
              <a:rPr lang="it-IT" dirty="0"/>
              <a:t> by UAV, with </a:t>
            </a:r>
            <a:r>
              <a:rPr lang="it-IT" dirty="0" err="1"/>
              <a:t>compensation</a:t>
            </a:r>
            <a:r>
              <a:rPr lang="it-IT" dirty="0"/>
              <a:t> </a:t>
            </a:r>
            <a:r>
              <a:rPr lang="it-IT" dirty="0" err="1"/>
              <a:t>suggested</a:t>
            </a:r>
            <a:r>
              <a:rPr lang="it-IT" dirty="0"/>
              <a:t> by DJI Guide </a:t>
            </a:r>
            <a:r>
              <a:rPr lang="it-IT" dirty="0" err="1"/>
              <a:t>andAgisoft</a:t>
            </a:r>
            <a:r>
              <a:rPr lang="it-IT" dirty="0"/>
              <a:t> </a:t>
            </a:r>
            <a:r>
              <a:rPr lang="it-IT" dirty="0" err="1"/>
              <a:t>Metashape</a:t>
            </a:r>
            <a:r>
              <a:rPr lang="it-IT" dirty="0"/>
              <a:t>   </a:t>
            </a:r>
          </a:p>
        </p:txBody>
      </p:sp>
    </p:spTree>
    <p:extLst>
      <p:ext uri="{BB962C8B-B14F-4D97-AF65-F5344CB8AC3E}">
        <p14:creationId xmlns:p14="http://schemas.microsoft.com/office/powerpoint/2010/main" val="3352513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1" grpId="0" animBg="1"/>
      <p:bldP spid="14" grpId="0" animBg="1"/>
      <p:bldP spid="1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3512DF-7F1B-42E2-BA79-51A756DFD9A9}"/>
              </a:ext>
            </a:extLst>
          </p:cNvPr>
          <p:cNvSpPr>
            <a:spLocks noGrp="1"/>
          </p:cNvSpPr>
          <p:nvPr>
            <p:ph type="title"/>
          </p:nvPr>
        </p:nvSpPr>
        <p:spPr>
          <a:xfrm>
            <a:off x="1182122" y="-401554"/>
            <a:ext cx="10058400" cy="1450757"/>
          </a:xfrm>
        </p:spPr>
        <p:txBody>
          <a:bodyPr/>
          <a:lstStyle/>
          <a:p>
            <a:r>
              <a:rPr lang="en-US" dirty="0"/>
              <a:t>Conclusions and Outlook</a:t>
            </a:r>
            <a:endParaRPr lang="en-US" b="1" dirty="0"/>
          </a:p>
        </p:txBody>
      </p:sp>
      <p:sp>
        <p:nvSpPr>
          <p:cNvPr id="13" name="Rectangle 4">
            <a:extLst>
              <a:ext uri="{FF2B5EF4-FFF2-40B4-BE49-F238E27FC236}">
                <a16:creationId xmlns:a16="http://schemas.microsoft.com/office/drawing/2014/main" id="{64266907-1873-FE1A-4DE2-0DB1931235E4}"/>
              </a:ext>
            </a:extLst>
          </p:cNvPr>
          <p:cNvSpPr>
            <a:spLocks noChangeArrowheads="1"/>
          </p:cNvSpPr>
          <p:nvPr/>
        </p:nvSpPr>
        <p:spPr bwMode="auto">
          <a:xfrm>
            <a:off x="182217" y="1598062"/>
            <a:ext cx="11827565"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2300" b="0" i="0" u="none" strike="noStrike" cap="none" normalizeH="0" baseline="0" dirty="0">
                <a:ln>
                  <a:noFill/>
                </a:ln>
                <a:solidFill>
                  <a:schemeClr val="tx1"/>
                </a:solidFill>
                <a:effectLst/>
              </a:rPr>
              <a:t>A complete </a:t>
            </a:r>
            <a:r>
              <a:rPr kumimoji="0" lang="en-US" altLang="en-US" sz="2300" b="1" i="0" u="none" strike="noStrike" cap="none" normalizeH="0" baseline="0" dirty="0">
                <a:ln>
                  <a:noFill/>
                </a:ln>
                <a:solidFill>
                  <a:schemeClr val="tx1"/>
                </a:solidFill>
                <a:effectLst/>
              </a:rPr>
              <a:t>workflow for NDVI evaluation</a:t>
            </a:r>
            <a:r>
              <a:rPr kumimoji="0" lang="en-US" altLang="en-US" sz="2300" b="0" i="0" u="none" strike="noStrike" cap="none" normalizeH="0" baseline="0" dirty="0">
                <a:ln>
                  <a:noFill/>
                </a:ln>
                <a:solidFill>
                  <a:schemeClr val="tx1"/>
                </a:solidFill>
                <a:effectLst/>
              </a:rPr>
              <a:t> from UAV multispectral imagery was established — integrating measurement uncertainty analysis according to </a:t>
            </a:r>
            <a:r>
              <a:rPr kumimoji="0" lang="en-US" altLang="en-US" sz="2300" b="1" i="0" u="none" strike="noStrike" cap="none" normalizeH="0" baseline="0" dirty="0">
                <a:ln>
                  <a:noFill/>
                </a:ln>
                <a:solidFill>
                  <a:schemeClr val="tx1"/>
                </a:solidFill>
                <a:effectLst/>
              </a:rPr>
              <a:t>metrological principles (GUM)</a:t>
            </a:r>
            <a:r>
              <a:rPr kumimoji="0" lang="en-US" altLang="en-US" sz="2300" b="0" i="0" u="none" strike="noStrike" cap="none" normalizeH="0" baseline="0" dirty="0">
                <a:ln>
                  <a:noFill/>
                </a:ln>
                <a:solidFill>
                  <a:schemeClr val="tx1"/>
                </a:solidFill>
                <a:effectLst/>
              </a:rPr>
              <a:t>.</a:t>
            </a:r>
          </a:p>
          <a:p>
            <a:pPr marL="342900" marR="0" lvl="0" indent="-34290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2300" b="0" i="0" u="none" strike="noStrike" cap="none" normalizeH="0" baseline="0" dirty="0">
                <a:ln>
                  <a:noFill/>
                </a:ln>
                <a:solidFill>
                  <a:schemeClr val="tx1"/>
                </a:solidFill>
                <a:effectLst/>
              </a:rPr>
              <a:t>The proposed </a:t>
            </a:r>
            <a:r>
              <a:rPr kumimoji="0" lang="en-US" altLang="en-US" sz="2300" b="1" i="0" u="none" strike="noStrike" cap="none" normalizeH="0" baseline="0" dirty="0">
                <a:ln>
                  <a:noFill/>
                </a:ln>
                <a:solidFill>
                  <a:schemeClr val="tx1"/>
                </a:solidFill>
                <a:effectLst/>
              </a:rPr>
              <a:t>radiometric compensation method using emulated targets</a:t>
            </a:r>
            <a:r>
              <a:rPr kumimoji="0" lang="en-US" altLang="en-US" sz="2300" b="0" i="0" u="none" strike="noStrike" cap="none" normalizeH="0" baseline="0" dirty="0">
                <a:ln>
                  <a:noFill/>
                </a:ln>
                <a:solidFill>
                  <a:schemeClr val="tx1"/>
                </a:solidFill>
                <a:effectLst/>
              </a:rPr>
              <a:t> effectively minimized the effect of varying atmospheric conditions and improved NDVI reproducibility.</a:t>
            </a:r>
          </a:p>
          <a:p>
            <a:pPr marL="342900" marR="0" lvl="0" indent="-34290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2300" b="0" i="0" u="none" strike="noStrike" cap="none" normalizeH="0" baseline="0" dirty="0">
                <a:ln>
                  <a:noFill/>
                </a:ln>
                <a:solidFill>
                  <a:schemeClr val="tx1"/>
                </a:solidFill>
                <a:effectLst/>
              </a:rPr>
              <a:t>Comparative validation with </a:t>
            </a:r>
            <a:r>
              <a:rPr kumimoji="0" lang="en-US" altLang="en-US" sz="2300" b="1" i="0" u="none" strike="noStrike" cap="none" normalizeH="0" baseline="0" dirty="0">
                <a:ln>
                  <a:noFill/>
                </a:ln>
                <a:solidFill>
                  <a:schemeClr val="tx1"/>
                </a:solidFill>
                <a:effectLst/>
              </a:rPr>
              <a:t>ground reference instruments (</a:t>
            </a:r>
            <a:r>
              <a:rPr kumimoji="0" lang="en-US" altLang="en-US" sz="2300" b="1" i="0" u="none" strike="noStrike" cap="none" normalizeH="0" baseline="0" dirty="0" err="1">
                <a:ln>
                  <a:noFill/>
                </a:ln>
                <a:solidFill>
                  <a:schemeClr val="tx1"/>
                </a:solidFill>
                <a:effectLst/>
              </a:rPr>
              <a:t>FieldScout</a:t>
            </a:r>
            <a:r>
              <a:rPr kumimoji="0" lang="en-US" altLang="en-US" sz="2300" b="1" i="0" u="none" strike="noStrike" cap="none" normalizeH="0" baseline="0" dirty="0">
                <a:ln>
                  <a:noFill/>
                </a:ln>
                <a:solidFill>
                  <a:schemeClr val="tx1"/>
                </a:solidFill>
                <a:effectLst/>
              </a:rPr>
              <a:t> NDVI Meter)</a:t>
            </a:r>
            <a:r>
              <a:rPr kumimoji="0" lang="en-US" altLang="en-US" sz="2300" b="0" i="0" u="none" strike="noStrike" cap="none" normalizeH="0" baseline="0" dirty="0">
                <a:ln>
                  <a:noFill/>
                </a:ln>
                <a:solidFill>
                  <a:schemeClr val="tx1"/>
                </a:solidFill>
                <a:effectLst/>
              </a:rPr>
              <a:t> confirmed the reliability of compensated UAV data.</a:t>
            </a:r>
          </a:p>
          <a:p>
            <a:pPr marL="342900" marR="0" lvl="0" indent="-34290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2300" b="0" i="0" u="none" strike="noStrike" cap="none" normalizeH="0" baseline="0" dirty="0">
                <a:ln>
                  <a:noFill/>
                </a:ln>
                <a:solidFill>
                  <a:schemeClr val="tx1"/>
                </a:solidFill>
                <a:effectLst/>
              </a:rPr>
              <a:t>The approach demonstrates how </a:t>
            </a:r>
            <a:r>
              <a:rPr kumimoji="0" lang="en-US" altLang="en-US" sz="2300" b="1" i="0" u="none" strike="noStrike" cap="none" normalizeH="0" baseline="0" dirty="0">
                <a:ln>
                  <a:noFill/>
                </a:ln>
                <a:solidFill>
                  <a:schemeClr val="tx1"/>
                </a:solidFill>
                <a:effectLst/>
              </a:rPr>
              <a:t>measurement science can enhance the credibility</a:t>
            </a:r>
            <a:r>
              <a:rPr kumimoji="0" lang="en-US" altLang="en-US" sz="2300" b="0" i="0" u="none" strike="noStrike" cap="none" normalizeH="0" baseline="0" dirty="0">
                <a:ln>
                  <a:noFill/>
                </a:ln>
                <a:solidFill>
                  <a:schemeClr val="tx1"/>
                </a:solidFill>
                <a:effectLst/>
              </a:rPr>
              <a:t> of UAV-based vegetation monitoring and decision-making in precision agriculture.</a:t>
            </a:r>
          </a:p>
          <a:p>
            <a:pPr marL="342900" marR="0" lvl="0" indent="-34290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2300" b="0" i="0" u="none" strike="noStrike" cap="none" normalizeH="0" baseline="0" dirty="0">
                <a:ln>
                  <a:noFill/>
                </a:ln>
                <a:solidFill>
                  <a:schemeClr val="tx1"/>
                </a:solidFill>
                <a:effectLst/>
              </a:rPr>
              <a:t>Beyond NDVI, this methodology can be </a:t>
            </a:r>
            <a:r>
              <a:rPr kumimoji="0" lang="en-US" altLang="en-US" sz="2300" b="1" i="0" u="none" strike="noStrike" cap="none" normalizeH="0" baseline="0" dirty="0">
                <a:ln>
                  <a:noFill/>
                </a:ln>
                <a:solidFill>
                  <a:schemeClr val="tx1"/>
                </a:solidFill>
                <a:effectLst/>
              </a:rPr>
              <a:t>extended to other vegetation indices</a:t>
            </a:r>
            <a:r>
              <a:rPr kumimoji="0" lang="en-US" altLang="en-US" sz="2300" b="0" i="0" u="none" strike="noStrike" cap="none" normalizeH="0" baseline="0" dirty="0">
                <a:ln>
                  <a:noFill/>
                </a:ln>
                <a:solidFill>
                  <a:schemeClr val="tx1"/>
                </a:solidFill>
                <a:effectLst/>
              </a:rPr>
              <a:t> (NDMI, CWSI, etc.) and </a:t>
            </a:r>
            <a:r>
              <a:rPr kumimoji="0" lang="en-US" altLang="en-US" sz="2300" b="1" i="0" u="none" strike="noStrike" cap="none" normalizeH="0" baseline="0" dirty="0">
                <a:ln>
                  <a:noFill/>
                </a:ln>
                <a:solidFill>
                  <a:schemeClr val="tx1"/>
                </a:solidFill>
                <a:effectLst/>
              </a:rPr>
              <a:t>multi-sensor fusion frameworks</a:t>
            </a:r>
            <a:r>
              <a:rPr kumimoji="0" lang="en-US" altLang="en-US" sz="2300" b="0" i="0" u="none" strike="noStrike" cap="none" normalizeH="0" baseline="0" dirty="0">
                <a:ln>
                  <a:noFill/>
                </a:ln>
                <a:solidFill>
                  <a:schemeClr val="tx1"/>
                </a:solidFill>
                <a:effectLst/>
              </a:rPr>
              <a:t>, strengthening future precision farming systems.</a:t>
            </a:r>
          </a:p>
          <a:p>
            <a:pPr marL="342900" marR="0" lvl="0" indent="-34290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2300" b="0" i="0" u="none" strike="noStrike" cap="none" normalizeH="0" baseline="0" dirty="0">
                <a:ln>
                  <a:noFill/>
                </a:ln>
                <a:solidFill>
                  <a:schemeClr val="tx1"/>
                </a:solidFill>
                <a:effectLst/>
              </a:rPr>
              <a:t>The results underline the importance of </a:t>
            </a:r>
            <a:r>
              <a:rPr kumimoji="0" lang="en-US" altLang="en-US" sz="2300" b="1" i="0" u="none" strike="noStrike" cap="none" normalizeH="0" baseline="0" dirty="0">
                <a:ln>
                  <a:noFill/>
                </a:ln>
                <a:solidFill>
                  <a:schemeClr val="tx1"/>
                </a:solidFill>
                <a:effectLst/>
              </a:rPr>
              <a:t>standardized data acquisition, calibration, and uncertainty modeling</a:t>
            </a:r>
            <a:r>
              <a:rPr kumimoji="0" lang="en-US" altLang="en-US" sz="2300" b="0" i="0" u="none" strike="noStrike" cap="none" normalizeH="0" baseline="0" dirty="0">
                <a:ln>
                  <a:noFill/>
                </a:ln>
                <a:solidFill>
                  <a:schemeClr val="tx1"/>
                </a:solidFill>
                <a:effectLst/>
              </a:rPr>
              <a:t> in transforming UAV measurements into </a:t>
            </a:r>
            <a:r>
              <a:rPr kumimoji="0" lang="en-US" altLang="en-US" sz="2300" b="1" i="0" u="none" strike="noStrike" cap="none" normalizeH="0" baseline="0" dirty="0">
                <a:ln>
                  <a:noFill/>
                </a:ln>
                <a:solidFill>
                  <a:schemeClr val="tx1"/>
                </a:solidFill>
                <a:effectLst/>
              </a:rPr>
              <a:t>trusted scientific evidence</a:t>
            </a:r>
            <a:r>
              <a:rPr kumimoji="0" lang="en-US" altLang="en-US" sz="2300" b="0" i="0" u="none" strike="noStrike" cap="none" normalizeH="0" baseline="0" dirty="0">
                <a:ln>
                  <a:noFill/>
                </a:ln>
                <a:solidFill>
                  <a:schemeClr val="tx1"/>
                </a:solidFill>
                <a:effectLst/>
              </a:rPr>
              <a:t>.</a:t>
            </a:r>
          </a:p>
        </p:txBody>
      </p:sp>
    </p:spTree>
    <p:extLst>
      <p:ext uri="{BB962C8B-B14F-4D97-AF65-F5344CB8AC3E}">
        <p14:creationId xmlns:p14="http://schemas.microsoft.com/office/powerpoint/2010/main" val="1086007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986AE19-A810-1541-95B2-0A2527FA1BFF}"/>
              </a:ext>
            </a:extLst>
          </p:cNvPr>
          <p:cNvSpPr>
            <a:spLocks noGrp="1"/>
          </p:cNvSpPr>
          <p:nvPr>
            <p:ph type="dt" sz="half" idx="10"/>
          </p:nvPr>
        </p:nvSpPr>
        <p:spPr/>
        <p:txBody>
          <a:bodyPr/>
          <a:lstStyle/>
          <a:p>
            <a:fld id="{990FDBB6-0398-4F89-A165-9552160E5928}" type="datetime1">
              <a:rPr lang="en-US" smtClean="0"/>
              <a:t>10/18/2025</a:t>
            </a:fld>
            <a:endParaRPr lang="en-US"/>
          </a:p>
        </p:txBody>
      </p:sp>
      <p:sp>
        <p:nvSpPr>
          <p:cNvPr id="5" name="Slide Number Placeholder 4">
            <a:extLst>
              <a:ext uri="{FF2B5EF4-FFF2-40B4-BE49-F238E27FC236}">
                <a16:creationId xmlns:a16="http://schemas.microsoft.com/office/drawing/2014/main" id="{64522E0B-AE56-EEBE-ED78-9808611C8D5D}"/>
              </a:ext>
            </a:extLst>
          </p:cNvPr>
          <p:cNvSpPr>
            <a:spLocks noGrp="1"/>
          </p:cNvSpPr>
          <p:nvPr>
            <p:ph type="sldNum" sz="quarter" idx="12"/>
          </p:nvPr>
        </p:nvSpPr>
        <p:spPr/>
        <p:txBody>
          <a:bodyPr/>
          <a:lstStyle/>
          <a:p>
            <a:fld id="{A172D096-160C-4799-B4ED-0E005C07B97F}" type="slidenum">
              <a:rPr lang="en-US" smtClean="0"/>
              <a:t>49</a:t>
            </a:fld>
            <a:endParaRPr lang="en-US"/>
          </a:p>
        </p:txBody>
      </p:sp>
      <p:sp>
        <p:nvSpPr>
          <p:cNvPr id="7" name="TextBox 6">
            <a:extLst>
              <a:ext uri="{FF2B5EF4-FFF2-40B4-BE49-F238E27FC236}">
                <a16:creationId xmlns:a16="http://schemas.microsoft.com/office/drawing/2014/main" id="{7CDB2B4C-BC77-BA73-69A5-3DB1E642DA24}"/>
              </a:ext>
            </a:extLst>
          </p:cNvPr>
          <p:cNvSpPr txBox="1"/>
          <p:nvPr/>
        </p:nvSpPr>
        <p:spPr>
          <a:xfrm>
            <a:off x="1275520" y="370172"/>
            <a:ext cx="10089545" cy="725711"/>
          </a:xfrm>
          <a:prstGeom prst="rect">
            <a:avLst/>
          </a:prstGeom>
          <a:noFill/>
        </p:spPr>
        <p:txBody>
          <a:bodyPr wrap="square">
            <a:spAutoFit/>
          </a:bodyPr>
          <a:lstStyle/>
          <a:p>
            <a:pPr>
              <a:lnSpc>
                <a:spcPct val="85000"/>
              </a:lnSpc>
              <a:spcBef>
                <a:spcPct val="0"/>
              </a:spcBef>
            </a:pPr>
            <a:r>
              <a:rPr lang="en-US" sz="4800" spc="-50" dirty="0">
                <a:solidFill>
                  <a:schemeClr val="tx1">
                    <a:lumMod val="75000"/>
                    <a:lumOff val="25000"/>
                  </a:schemeClr>
                </a:solidFill>
                <a:ea typeface="+mj-ea"/>
                <a:cs typeface="+mj-cs"/>
              </a:rPr>
              <a:t>Open Path to Young Researchers</a:t>
            </a:r>
          </a:p>
        </p:txBody>
      </p:sp>
      <p:sp>
        <p:nvSpPr>
          <p:cNvPr id="8" name="Rectangle 2">
            <a:extLst>
              <a:ext uri="{FF2B5EF4-FFF2-40B4-BE49-F238E27FC236}">
                <a16:creationId xmlns:a16="http://schemas.microsoft.com/office/drawing/2014/main" id="{46C75D9B-62C2-8361-4E7F-F6C3D93BE4B1}"/>
              </a:ext>
            </a:extLst>
          </p:cNvPr>
          <p:cNvSpPr>
            <a:spLocks noChangeArrowheads="1"/>
          </p:cNvSpPr>
          <p:nvPr/>
        </p:nvSpPr>
        <p:spPr bwMode="auto">
          <a:xfrm>
            <a:off x="397843" y="1555962"/>
            <a:ext cx="11223267"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2400" b="0" i="0" u="none" strike="noStrike" cap="none" normalizeH="0" baseline="0" dirty="0">
                <a:ln>
                  <a:noFill/>
                </a:ln>
                <a:solidFill>
                  <a:schemeClr val="tx1"/>
                </a:solidFill>
                <a:effectLst/>
              </a:rPr>
              <a:t>The fusion of </a:t>
            </a:r>
            <a:r>
              <a:rPr kumimoji="0" lang="en-US" altLang="en-US" sz="2400" b="1" i="0" u="none" strike="noStrike" cap="none" normalizeH="0" baseline="0" dirty="0">
                <a:ln>
                  <a:noFill/>
                </a:ln>
                <a:solidFill>
                  <a:schemeClr val="tx1"/>
                </a:solidFill>
                <a:effectLst/>
              </a:rPr>
              <a:t>UAV technology</a:t>
            </a:r>
            <a:r>
              <a:rPr kumimoji="0" lang="en-US" altLang="en-US" sz="2400" b="0" i="0" u="none" strike="noStrike" cap="none" normalizeH="0" baseline="0" dirty="0">
                <a:ln>
                  <a:noFill/>
                </a:ln>
                <a:solidFill>
                  <a:schemeClr val="tx1"/>
                </a:solidFill>
                <a:effectLst/>
              </a:rPr>
              <a:t>, </a:t>
            </a:r>
            <a:r>
              <a:rPr kumimoji="0" lang="en-US" altLang="en-US" sz="2400" b="1" i="0" u="none" strike="noStrike" cap="none" normalizeH="0" baseline="0" dirty="0">
                <a:ln>
                  <a:noFill/>
                </a:ln>
                <a:solidFill>
                  <a:schemeClr val="tx1"/>
                </a:solidFill>
                <a:effectLst/>
              </a:rPr>
              <a:t>metrology</a:t>
            </a:r>
            <a:r>
              <a:rPr kumimoji="0" lang="en-US" altLang="en-US" sz="2400" b="0" i="0" u="none" strike="noStrike" cap="none" normalizeH="0" baseline="0" dirty="0">
                <a:ln>
                  <a:noFill/>
                </a:ln>
                <a:solidFill>
                  <a:schemeClr val="tx1"/>
                </a:solidFill>
                <a:effectLst/>
              </a:rPr>
              <a:t>, and </a:t>
            </a:r>
            <a:r>
              <a:rPr kumimoji="0" lang="en-US" altLang="en-US" sz="2400" b="1" i="0" u="none" strike="noStrike" cap="none" normalizeH="0" baseline="0" dirty="0">
                <a:ln>
                  <a:noFill/>
                </a:ln>
                <a:solidFill>
                  <a:schemeClr val="tx1"/>
                </a:solidFill>
                <a:effectLst/>
              </a:rPr>
              <a:t>precision agriculture</a:t>
            </a:r>
            <a:r>
              <a:rPr kumimoji="0" lang="en-US" altLang="en-US" sz="2400" b="0" i="0" u="none" strike="noStrike" cap="none" normalizeH="0" baseline="0" dirty="0">
                <a:ln>
                  <a:noFill/>
                </a:ln>
                <a:solidFill>
                  <a:schemeClr val="tx1"/>
                </a:solidFill>
                <a:effectLst/>
              </a:rPr>
              <a:t> offers vast opportunities for innovation.</a:t>
            </a:r>
          </a:p>
          <a:p>
            <a:pPr marL="342900" marR="0" lvl="0" indent="-34290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2400" b="0" i="0" u="none" strike="noStrike" cap="none" normalizeH="0" baseline="0" dirty="0">
                <a:ln>
                  <a:noFill/>
                </a:ln>
                <a:solidFill>
                  <a:schemeClr val="tx1"/>
                </a:solidFill>
                <a:effectLst/>
              </a:rPr>
              <a:t>Future progress depends on </a:t>
            </a:r>
            <a:r>
              <a:rPr kumimoji="0" lang="en-US" altLang="en-US" sz="2400" b="1" i="0" u="none" strike="noStrike" cap="none" normalizeH="0" baseline="0" dirty="0">
                <a:ln>
                  <a:noFill/>
                </a:ln>
                <a:solidFill>
                  <a:schemeClr val="tx1"/>
                </a:solidFill>
                <a:effectLst/>
              </a:rPr>
              <a:t>accurate measurements</a:t>
            </a:r>
            <a:r>
              <a:rPr kumimoji="0" lang="en-US" altLang="en-US" sz="2400" b="0" i="0" u="none" strike="noStrike" cap="none" normalizeH="0" baseline="0" dirty="0">
                <a:ln>
                  <a:noFill/>
                </a:ln>
                <a:solidFill>
                  <a:schemeClr val="tx1"/>
                </a:solidFill>
                <a:effectLst/>
              </a:rPr>
              <a:t>, </a:t>
            </a:r>
            <a:r>
              <a:rPr kumimoji="0" lang="en-US" altLang="en-US" sz="2400" b="1" i="0" u="none" strike="noStrike" cap="none" normalizeH="0" baseline="0" dirty="0">
                <a:ln>
                  <a:noFill/>
                </a:ln>
                <a:solidFill>
                  <a:schemeClr val="tx1"/>
                </a:solidFill>
                <a:effectLst/>
              </a:rPr>
              <a:t>standardized methods</a:t>
            </a:r>
            <a:r>
              <a:rPr kumimoji="0" lang="en-US" altLang="en-US" sz="2400" b="0" i="0" u="none" strike="noStrike" cap="none" normalizeH="0" baseline="0" dirty="0">
                <a:ln>
                  <a:noFill/>
                </a:ln>
                <a:solidFill>
                  <a:schemeClr val="tx1"/>
                </a:solidFill>
                <a:effectLst/>
              </a:rPr>
              <a:t>, and </a:t>
            </a:r>
            <a:r>
              <a:rPr kumimoji="0" lang="en-US" altLang="en-US" sz="2400" b="1" i="0" u="none" strike="noStrike" cap="none" normalizeH="0" baseline="0" dirty="0">
                <a:ln>
                  <a:noFill/>
                </a:ln>
                <a:solidFill>
                  <a:schemeClr val="tx1"/>
                </a:solidFill>
                <a:effectLst/>
              </a:rPr>
              <a:t>transparent uncertainty evaluation</a:t>
            </a:r>
            <a:r>
              <a:rPr kumimoji="0" lang="en-US" altLang="en-US" sz="2400" b="0" i="0" u="none" strike="noStrike" cap="none" normalizeH="0" baseline="0" dirty="0">
                <a:ln>
                  <a:noFill/>
                </a:ln>
                <a:solidFill>
                  <a:schemeClr val="tx1"/>
                </a:solidFill>
                <a:effectLst/>
              </a:rPr>
              <a:t>.</a:t>
            </a:r>
          </a:p>
          <a:p>
            <a:pPr marL="342900" marR="0" lvl="0" indent="-34290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2400" b="0" i="0" u="none" strike="noStrike" cap="none" normalizeH="0" baseline="0" dirty="0">
                <a:ln>
                  <a:noFill/>
                </a:ln>
                <a:solidFill>
                  <a:schemeClr val="tx1"/>
                </a:solidFill>
                <a:effectLst/>
              </a:rPr>
              <a:t>Young researchers can contribute by:</a:t>
            </a:r>
          </a:p>
          <a:p>
            <a:pPr marL="800100" marR="0" lvl="1" indent="-34290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chemeClr val="tx1"/>
                </a:solidFill>
                <a:effectLst/>
              </a:rPr>
              <a:t>Designing </a:t>
            </a:r>
            <a:r>
              <a:rPr kumimoji="0" lang="en-US" altLang="en-US" sz="2400" b="1" i="0" u="none" strike="noStrike" cap="none" normalizeH="0" baseline="0" dirty="0">
                <a:ln>
                  <a:noFill/>
                </a:ln>
                <a:solidFill>
                  <a:schemeClr val="tx1"/>
                </a:solidFill>
                <a:effectLst/>
              </a:rPr>
              <a:t>robust calibration and compensation techniques</a:t>
            </a:r>
            <a:r>
              <a:rPr kumimoji="0" lang="en-US" altLang="en-US" sz="2400" b="0" i="0" u="none" strike="noStrike" cap="none" normalizeH="0" baseline="0" dirty="0">
                <a:ln>
                  <a:noFill/>
                </a:ln>
                <a:solidFill>
                  <a:schemeClr val="tx1"/>
                </a:solidFill>
                <a:effectLst/>
              </a:rPr>
              <a:t> for UAV-based sensing.</a:t>
            </a:r>
          </a:p>
          <a:p>
            <a:pPr marL="800100" marR="0" lvl="1" indent="-34290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chemeClr val="tx1"/>
                </a:solidFill>
                <a:effectLst/>
              </a:rPr>
              <a:t>Developing </a:t>
            </a:r>
            <a:r>
              <a:rPr kumimoji="0" lang="en-US" altLang="en-US" sz="2400" b="1" i="0" u="none" strike="noStrike" cap="none" normalizeH="0" baseline="0" dirty="0">
                <a:ln>
                  <a:noFill/>
                </a:ln>
                <a:solidFill>
                  <a:schemeClr val="tx1"/>
                </a:solidFill>
                <a:effectLst/>
              </a:rPr>
              <a:t>AI-driven models</a:t>
            </a:r>
            <a:r>
              <a:rPr kumimoji="0" lang="en-US" altLang="en-US" sz="2400" b="0" i="0" u="none" strike="noStrike" cap="none" normalizeH="0" baseline="0" dirty="0">
                <a:ln>
                  <a:noFill/>
                </a:ln>
                <a:solidFill>
                  <a:schemeClr val="tx1"/>
                </a:solidFill>
                <a:effectLst/>
              </a:rPr>
              <a:t> that integrate spectral, spatial, and temporal data.</a:t>
            </a:r>
          </a:p>
          <a:p>
            <a:pPr marL="800100" marR="0" lvl="1" indent="-34290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chemeClr val="tx1"/>
                </a:solidFill>
                <a:effectLst/>
              </a:rPr>
              <a:t>Promoting </a:t>
            </a:r>
            <a:r>
              <a:rPr kumimoji="0" lang="en-US" altLang="en-US" sz="2400" b="1" i="0" u="none" strike="noStrike" cap="none" normalizeH="0" baseline="0" dirty="0">
                <a:ln>
                  <a:noFill/>
                </a:ln>
                <a:solidFill>
                  <a:schemeClr val="tx1"/>
                </a:solidFill>
                <a:effectLst/>
              </a:rPr>
              <a:t>open data and reproducible research</a:t>
            </a:r>
            <a:r>
              <a:rPr kumimoji="0" lang="en-US" altLang="en-US" sz="2400" b="0" i="0" u="none" strike="noStrike" cap="none" normalizeH="0" baseline="0" dirty="0">
                <a:ln>
                  <a:noFill/>
                </a:ln>
                <a:solidFill>
                  <a:schemeClr val="tx1"/>
                </a:solidFill>
                <a:effectLst/>
              </a:rPr>
              <a:t> in agricultural monitoring.</a:t>
            </a:r>
          </a:p>
          <a:p>
            <a:pPr marL="342900" marR="0" lvl="0" indent="-34290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2400" b="0" i="0" u="none" strike="noStrike" cap="none" normalizeH="0" baseline="0" dirty="0">
                <a:ln>
                  <a:noFill/>
                </a:ln>
                <a:solidFill>
                  <a:schemeClr val="tx1"/>
                </a:solidFill>
                <a:effectLst/>
              </a:rPr>
              <a:t>Collaboration across </a:t>
            </a:r>
            <a:r>
              <a:rPr kumimoji="0" lang="en-US" altLang="en-US" sz="2400" b="1" i="0" u="none" strike="noStrike" cap="none" normalizeH="0" baseline="0" dirty="0">
                <a:ln>
                  <a:noFill/>
                </a:ln>
                <a:solidFill>
                  <a:schemeClr val="tx1"/>
                </a:solidFill>
                <a:effectLst/>
              </a:rPr>
              <a:t>engineering, agriculture, and data science</a:t>
            </a:r>
            <a:r>
              <a:rPr kumimoji="0" lang="en-US" altLang="en-US" sz="2400" b="0" i="0" u="none" strike="noStrike" cap="none" normalizeH="0" baseline="0" dirty="0">
                <a:ln>
                  <a:noFill/>
                </a:ln>
                <a:solidFill>
                  <a:schemeClr val="tx1"/>
                </a:solidFill>
                <a:effectLst/>
              </a:rPr>
              <a:t> will shape the next generation of sustainable solutions.</a:t>
            </a:r>
          </a:p>
        </p:txBody>
      </p:sp>
      <p:sp>
        <p:nvSpPr>
          <p:cNvPr id="3" name="CasellaDiTesto 2">
            <a:extLst>
              <a:ext uri="{FF2B5EF4-FFF2-40B4-BE49-F238E27FC236}">
                <a16:creationId xmlns:a16="http://schemas.microsoft.com/office/drawing/2014/main" id="{13757B70-9FE5-05DB-E294-672D2FED88D6}"/>
              </a:ext>
            </a:extLst>
          </p:cNvPr>
          <p:cNvSpPr txBox="1"/>
          <p:nvPr/>
        </p:nvSpPr>
        <p:spPr>
          <a:xfrm>
            <a:off x="1816768" y="3093803"/>
            <a:ext cx="8422106" cy="1938992"/>
          </a:xfrm>
          <a:prstGeom prst="rect">
            <a:avLst/>
          </a:prstGeom>
          <a:solidFill>
            <a:schemeClr val="accent1"/>
          </a:solid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000" b="0" i="1" u="none" strike="noStrike" cap="none" normalizeH="0" baseline="0" dirty="0">
                <a:ln>
                  <a:noFill/>
                </a:ln>
                <a:solidFill>
                  <a:schemeClr val="tx1"/>
                </a:solidFill>
                <a:effectLst/>
              </a:rPr>
              <a:t>“The open path awaits those ready to measure, model, and make a difference.”</a:t>
            </a:r>
            <a:endParaRPr kumimoji="0" lang="en-US" altLang="en-US" sz="40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954378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3512DF-7F1B-42E2-BA79-51A756DFD9A9}"/>
              </a:ext>
            </a:extLst>
          </p:cNvPr>
          <p:cNvSpPr>
            <a:spLocks noGrp="1"/>
          </p:cNvSpPr>
          <p:nvPr>
            <p:ph type="title"/>
          </p:nvPr>
        </p:nvSpPr>
        <p:spPr>
          <a:xfrm>
            <a:off x="1182122" y="-401554"/>
            <a:ext cx="10058400" cy="1450757"/>
          </a:xfrm>
        </p:spPr>
        <p:txBody>
          <a:bodyPr/>
          <a:lstStyle/>
          <a:p>
            <a:r>
              <a:rPr lang="en-US" dirty="0"/>
              <a:t>Some </a:t>
            </a:r>
            <a:r>
              <a:rPr lang="en-US" dirty="0" err="1"/>
              <a:t>informations</a:t>
            </a:r>
            <a:endParaRPr lang="en-US" dirty="0"/>
          </a:p>
        </p:txBody>
      </p:sp>
      <p:pic>
        <p:nvPicPr>
          <p:cNvPr id="4" name="Picture 2" descr="The Drone as a Flexible Mobile Measurement Platform">
            <a:extLst>
              <a:ext uri="{FF2B5EF4-FFF2-40B4-BE49-F238E27FC236}">
                <a16:creationId xmlns:a16="http://schemas.microsoft.com/office/drawing/2014/main" id="{17DD2A3E-0BF5-41FD-A3E4-ABD1FE7ECF8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3322" y="2221981"/>
            <a:ext cx="5038540" cy="2813731"/>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4">
            <a:extLst>
              <a:ext uri="{FF2B5EF4-FFF2-40B4-BE49-F238E27FC236}">
                <a16:creationId xmlns:a16="http://schemas.microsoft.com/office/drawing/2014/main" id="{D2686AB6-AA84-4F25-B3C7-5DF09F922A08}"/>
              </a:ext>
            </a:extLst>
          </p:cNvPr>
          <p:cNvSpPr/>
          <p:nvPr/>
        </p:nvSpPr>
        <p:spPr>
          <a:xfrm>
            <a:off x="1646743" y="5111749"/>
            <a:ext cx="4451697" cy="584775"/>
          </a:xfrm>
          <a:prstGeom prst="rect">
            <a:avLst/>
          </a:prstGeom>
        </p:spPr>
        <p:txBody>
          <a:bodyPr wrap="square">
            <a:spAutoFit/>
          </a:bodyPr>
          <a:lstStyle/>
          <a:p>
            <a:pPr algn="ctr"/>
            <a:r>
              <a:rPr lang="it-IT" sz="1600" dirty="0"/>
              <a:t>http://resourcecenter.ims.ieee.org/ims/product/education/IMSTUT0050</a:t>
            </a:r>
          </a:p>
        </p:txBody>
      </p:sp>
      <p:pic>
        <p:nvPicPr>
          <p:cNvPr id="6" name="Picture 4" descr="Design and Characterization of Measurement Systems Based on Drone">
            <a:extLst>
              <a:ext uri="{FF2B5EF4-FFF2-40B4-BE49-F238E27FC236}">
                <a16:creationId xmlns:a16="http://schemas.microsoft.com/office/drawing/2014/main" id="{8BA677A5-D11A-4946-8851-7D779416F6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0562" y="2203450"/>
            <a:ext cx="4956460" cy="2832264"/>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6">
            <a:extLst>
              <a:ext uri="{FF2B5EF4-FFF2-40B4-BE49-F238E27FC236}">
                <a16:creationId xmlns:a16="http://schemas.microsoft.com/office/drawing/2014/main" id="{A586A0C8-4D4C-41B5-B746-D6FE459D7D66}"/>
              </a:ext>
            </a:extLst>
          </p:cNvPr>
          <p:cNvSpPr/>
          <p:nvPr/>
        </p:nvSpPr>
        <p:spPr>
          <a:xfrm>
            <a:off x="6820562" y="5111749"/>
            <a:ext cx="4956460" cy="584775"/>
          </a:xfrm>
          <a:prstGeom prst="rect">
            <a:avLst/>
          </a:prstGeom>
        </p:spPr>
        <p:txBody>
          <a:bodyPr wrap="square">
            <a:spAutoFit/>
          </a:bodyPr>
          <a:lstStyle/>
          <a:p>
            <a:pPr algn="ctr"/>
            <a:r>
              <a:rPr lang="it-IT" sz="1600" dirty="0"/>
              <a:t>http://resourcecenter.ims.ieee.org/ims/product/education/IMSTUT0160</a:t>
            </a:r>
          </a:p>
        </p:txBody>
      </p:sp>
    </p:spTree>
    <p:extLst>
      <p:ext uri="{BB962C8B-B14F-4D97-AF65-F5344CB8AC3E}">
        <p14:creationId xmlns:p14="http://schemas.microsoft.com/office/powerpoint/2010/main" val="19810425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3"/>
            <a:ext cx="7273722" cy="552383"/>
          </a:xfrm>
        </p:spPr>
        <p:txBody>
          <a:bodyPr>
            <a:normAutofit fontScale="90000"/>
          </a:bodyPr>
          <a:lstStyle/>
          <a:p>
            <a:r>
              <a:rPr lang="it-IT" dirty="0"/>
              <a:t>UAV </a:t>
            </a:r>
            <a:r>
              <a:rPr lang="it-IT" dirty="0" err="1"/>
              <a:t>Unisannio</a:t>
            </a:r>
            <a:r>
              <a:rPr lang="it-IT" dirty="0"/>
              <a:t> LAB</a:t>
            </a:r>
          </a:p>
        </p:txBody>
      </p:sp>
      <p:pic>
        <p:nvPicPr>
          <p:cNvPr id="6" name="Immagine 5"/>
          <p:cNvPicPr>
            <a:picLocks noChangeAspect="1"/>
          </p:cNvPicPr>
          <p:nvPr/>
        </p:nvPicPr>
        <p:blipFill>
          <a:blip r:embed="rId2"/>
          <a:stretch>
            <a:fillRect/>
          </a:stretch>
        </p:blipFill>
        <p:spPr>
          <a:xfrm>
            <a:off x="931631" y="1819836"/>
            <a:ext cx="5589591" cy="2935386"/>
          </a:xfrm>
          <a:prstGeom prst="rect">
            <a:avLst/>
          </a:prstGeom>
        </p:spPr>
      </p:pic>
      <p:sp>
        <p:nvSpPr>
          <p:cNvPr id="8" name="Rettangolo 7">
            <a:extLst>
              <a:ext uri="{FF2B5EF4-FFF2-40B4-BE49-F238E27FC236}">
                <a16:creationId xmlns:a16="http://schemas.microsoft.com/office/drawing/2014/main" id="{D2686AB6-AA84-4F25-B3C7-5DF09F922A08}"/>
              </a:ext>
            </a:extLst>
          </p:cNvPr>
          <p:cNvSpPr/>
          <p:nvPr/>
        </p:nvSpPr>
        <p:spPr>
          <a:xfrm>
            <a:off x="701332" y="4783724"/>
            <a:ext cx="6071998" cy="338554"/>
          </a:xfrm>
          <a:prstGeom prst="rect">
            <a:avLst/>
          </a:prstGeom>
        </p:spPr>
        <p:txBody>
          <a:bodyPr wrap="square">
            <a:spAutoFit/>
          </a:bodyPr>
          <a:lstStyle/>
          <a:p>
            <a:pPr algn="ctr"/>
            <a:r>
              <a:rPr lang="it-IT" sz="1600" b="1" u="sng" dirty="0">
                <a:solidFill>
                  <a:srgbClr val="2E347C"/>
                </a:solidFill>
              </a:rPr>
              <a:t>http://lesim1.ing.unisannio.it/uav_unisannio_lab/</a:t>
            </a:r>
          </a:p>
        </p:txBody>
      </p:sp>
      <p:sp>
        <p:nvSpPr>
          <p:cNvPr id="9" name="Segnaposto contenuto 2"/>
          <p:cNvSpPr>
            <a:spLocks noGrp="1"/>
          </p:cNvSpPr>
          <p:nvPr>
            <p:ph idx="1"/>
          </p:nvPr>
        </p:nvSpPr>
        <p:spPr>
          <a:xfrm>
            <a:off x="6768353" y="1674155"/>
            <a:ext cx="5101014" cy="4934272"/>
          </a:xfrm>
        </p:spPr>
        <p:txBody>
          <a:bodyPr>
            <a:normAutofit fontScale="92500" lnSpcReduction="20000"/>
          </a:bodyPr>
          <a:lstStyle/>
          <a:p>
            <a:pPr marL="0" indent="0" algn="just">
              <a:buNone/>
            </a:pPr>
            <a:r>
              <a:rPr lang="en-US" sz="2133" dirty="0"/>
              <a:t>UAVs:</a:t>
            </a:r>
          </a:p>
          <a:p>
            <a:pPr marL="380990" indent="-380990" algn="just">
              <a:buFont typeface="Arial" panose="020B0604020202020204" pitchFamily="34" charset="0"/>
              <a:buChar char="•"/>
            </a:pPr>
            <a:r>
              <a:rPr lang="en-US" sz="2133" dirty="0"/>
              <a:t>Hexarotor UAV with two embedded stereo cameras for stereo-vision;</a:t>
            </a:r>
          </a:p>
          <a:p>
            <a:pPr marL="380990" indent="-380990" algn="just">
              <a:buFont typeface="Arial" panose="020B0604020202020204" pitchFamily="34" charset="0"/>
              <a:buChar char="•"/>
            </a:pPr>
            <a:r>
              <a:rPr lang="en-US" sz="2133" dirty="0" err="1"/>
              <a:t>Dj</a:t>
            </a:r>
            <a:r>
              <a:rPr lang="en-US" sz="2133" dirty="0"/>
              <a:t> Phantom 4 Pro;</a:t>
            </a:r>
          </a:p>
          <a:p>
            <a:pPr marL="380990" indent="-380990" algn="just">
              <a:buFont typeface="Arial" panose="020B0604020202020204" pitchFamily="34" charset="0"/>
              <a:buChar char="•"/>
            </a:pPr>
            <a:r>
              <a:rPr lang="en-US" sz="2133" dirty="0"/>
              <a:t>Intel® Aero Ready to Fly Drone;</a:t>
            </a:r>
          </a:p>
          <a:p>
            <a:pPr marL="380990" indent="-380990" algn="just">
              <a:buFont typeface="Arial" panose="020B0604020202020204" pitchFamily="34" charset="0"/>
              <a:buChar char="•"/>
            </a:pPr>
            <a:r>
              <a:rPr lang="it-IT" sz="2133" dirty="0"/>
              <a:t>Bebop 2 </a:t>
            </a:r>
            <a:r>
              <a:rPr lang="it-IT" sz="2133" dirty="0" err="1"/>
              <a:t>Parrot</a:t>
            </a:r>
            <a:r>
              <a:rPr lang="it-IT" sz="2133" dirty="0"/>
              <a:t>.</a:t>
            </a:r>
          </a:p>
          <a:p>
            <a:pPr marL="380990" indent="-380990" algn="just">
              <a:buFont typeface="Arial" panose="020B0604020202020204" pitchFamily="34" charset="0"/>
              <a:buChar char="•"/>
            </a:pPr>
            <a:endParaRPr lang="it-IT" sz="2133" dirty="0"/>
          </a:p>
          <a:p>
            <a:pPr marL="0" indent="0" algn="just">
              <a:buNone/>
            </a:pPr>
            <a:r>
              <a:rPr lang="it-IT" sz="2133" dirty="0"/>
              <a:t>UAV </a:t>
            </a:r>
            <a:r>
              <a:rPr lang="it-IT" sz="2133" dirty="0" err="1"/>
              <a:t>sensors</a:t>
            </a:r>
            <a:r>
              <a:rPr lang="it-IT" sz="2133" dirty="0"/>
              <a:t>:</a:t>
            </a:r>
          </a:p>
          <a:p>
            <a:pPr marL="380990" indent="-380990" algn="just">
              <a:buFont typeface="Arial" panose="020B0604020202020204" pitchFamily="34" charset="0"/>
              <a:buChar char="•"/>
            </a:pPr>
            <a:r>
              <a:rPr lang="it-IT" sz="2133" dirty="0"/>
              <a:t>RPLIDAR A2M8 360° Laser Scanner;</a:t>
            </a:r>
          </a:p>
          <a:p>
            <a:pPr marL="380990" indent="-380990" algn="just">
              <a:buFont typeface="Arial" panose="020B0604020202020204" pitchFamily="34" charset="0"/>
              <a:buChar char="•"/>
            </a:pPr>
            <a:r>
              <a:rPr lang="it-IT" sz="2133" dirty="0"/>
              <a:t>2 x C94-M8P GPS RTK u-</a:t>
            </a:r>
            <a:r>
              <a:rPr lang="it-IT" sz="2133" dirty="0" err="1"/>
              <a:t>blox</a:t>
            </a:r>
            <a:r>
              <a:rPr lang="it-IT" sz="2133" dirty="0"/>
              <a:t>;</a:t>
            </a:r>
          </a:p>
          <a:p>
            <a:pPr algn="just"/>
            <a:endParaRPr lang="it-IT" sz="2133" dirty="0"/>
          </a:p>
          <a:p>
            <a:pPr marL="0" indent="0" algn="just">
              <a:buNone/>
            </a:pPr>
            <a:r>
              <a:rPr lang="en-US" sz="2133" dirty="0"/>
              <a:t>DronesBench - Test equipment for characterizing the efficiency of UAVs</a:t>
            </a:r>
            <a:endParaRPr lang="it-IT" sz="2133" dirty="0"/>
          </a:p>
        </p:txBody>
      </p:sp>
      <p:pic>
        <p:nvPicPr>
          <p:cNvPr id="10" name="Picture 3" descr="Canvas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01871" y="0"/>
            <a:ext cx="1846799" cy="1475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6622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0A03AA-D6CC-4AAB-860C-E11B843E614D}"/>
              </a:ext>
            </a:extLst>
          </p:cNvPr>
          <p:cNvSpPr>
            <a:spLocks noGrp="1"/>
          </p:cNvSpPr>
          <p:nvPr>
            <p:ph type="title"/>
          </p:nvPr>
        </p:nvSpPr>
        <p:spPr>
          <a:xfrm>
            <a:off x="1066800" y="-431302"/>
            <a:ext cx="10058400" cy="1450757"/>
          </a:xfrm>
        </p:spPr>
        <p:txBody>
          <a:bodyPr/>
          <a:lstStyle/>
          <a:p>
            <a:r>
              <a:rPr lang="it-IT" dirty="0" err="1"/>
              <a:t>Ph.D</a:t>
            </a:r>
            <a:r>
              <a:rPr lang="it-IT" dirty="0"/>
              <a:t>. Course</a:t>
            </a:r>
          </a:p>
        </p:txBody>
      </p:sp>
      <p:pic>
        <p:nvPicPr>
          <p:cNvPr id="5" name="Picture 3">
            <a:extLst>
              <a:ext uri="{FF2B5EF4-FFF2-40B4-BE49-F238E27FC236}">
                <a16:creationId xmlns:a16="http://schemas.microsoft.com/office/drawing/2014/main" id="{C0DC9349-EC43-419A-9988-648BABEB37A8}"/>
              </a:ext>
            </a:extLst>
          </p:cNvPr>
          <p:cNvPicPr>
            <a:picLocks noChangeAspect="1" noChangeArrowheads="1"/>
          </p:cNvPicPr>
          <p:nvPr/>
        </p:nvPicPr>
        <p:blipFill>
          <a:blip r:embed="rId3" cstate="print"/>
          <a:srcRect/>
          <a:stretch>
            <a:fillRect/>
          </a:stretch>
        </p:blipFill>
        <p:spPr bwMode="auto">
          <a:xfrm>
            <a:off x="765142" y="2227563"/>
            <a:ext cx="4961121" cy="3769198"/>
          </a:xfrm>
          <a:prstGeom prst="rect">
            <a:avLst/>
          </a:prstGeom>
          <a:noFill/>
          <a:ln w="9525">
            <a:noFill/>
            <a:miter lim="800000"/>
            <a:headEnd/>
            <a:tailEnd/>
          </a:ln>
        </p:spPr>
      </p:pic>
      <p:sp>
        <p:nvSpPr>
          <p:cNvPr id="6" name="Segnaposto contenuto 2">
            <a:extLst>
              <a:ext uri="{FF2B5EF4-FFF2-40B4-BE49-F238E27FC236}">
                <a16:creationId xmlns:a16="http://schemas.microsoft.com/office/drawing/2014/main" id="{D3A33F68-A7C7-477B-9290-A7C38B499D35}"/>
              </a:ext>
            </a:extLst>
          </p:cNvPr>
          <p:cNvSpPr txBox="1">
            <a:spLocks/>
          </p:cNvSpPr>
          <p:nvPr/>
        </p:nvSpPr>
        <p:spPr>
          <a:xfrm>
            <a:off x="568924" y="1264555"/>
            <a:ext cx="11281931" cy="864096"/>
          </a:xfrm>
          <a:prstGeom prst="rect">
            <a:avLst/>
          </a:prstGeom>
        </p:spPr>
        <p:txBody>
          <a:bodyPr vert="horz" lIns="121920" tIns="60960" rIns="121920" bIns="60960" rtlCol="0">
            <a:noAutofit/>
          </a:bodyPr>
          <a:lstStyle/>
          <a:p>
            <a:pPr algn="ctr">
              <a:spcAft>
                <a:spcPts val="800"/>
              </a:spcAft>
            </a:pPr>
            <a:r>
              <a:rPr lang="en-US" sz="2667" b="1" dirty="0"/>
              <a:t>A Ph.D. course supported by the IEEE Instrumentation &amp; Measurement Society is available at the University of </a:t>
            </a:r>
            <a:r>
              <a:rPr lang="en-US" sz="2667" b="1" dirty="0" err="1"/>
              <a:t>Sannio</a:t>
            </a:r>
            <a:endParaRPr lang="en-US" sz="2667" b="1" i="1" dirty="0"/>
          </a:p>
        </p:txBody>
      </p:sp>
      <p:sp>
        <p:nvSpPr>
          <p:cNvPr id="7" name="Rettangolo 6">
            <a:extLst>
              <a:ext uri="{FF2B5EF4-FFF2-40B4-BE49-F238E27FC236}">
                <a16:creationId xmlns:a16="http://schemas.microsoft.com/office/drawing/2014/main" id="{EE47814E-0BFD-4643-892B-905073F487B3}"/>
              </a:ext>
            </a:extLst>
          </p:cNvPr>
          <p:cNvSpPr/>
          <p:nvPr/>
        </p:nvSpPr>
        <p:spPr>
          <a:xfrm>
            <a:off x="6465740" y="2128651"/>
            <a:ext cx="5447666" cy="3293787"/>
          </a:xfrm>
          <a:prstGeom prst="rect">
            <a:avLst/>
          </a:prstGeom>
        </p:spPr>
        <p:txBody>
          <a:bodyPr wrap="square">
            <a:spAutoFit/>
          </a:bodyPr>
          <a:lstStyle/>
          <a:p>
            <a:pPr algn="just"/>
            <a:r>
              <a:rPr lang="en-US" sz="2133" b="1" dirty="0"/>
              <a:t>Contents:</a:t>
            </a:r>
          </a:p>
          <a:p>
            <a:pPr marL="380990" indent="-380990" algn="just">
              <a:buFont typeface="Wingdings" panose="05000000000000000000" pitchFamily="2" charset="2"/>
              <a:buChar char="ü"/>
            </a:pPr>
            <a:r>
              <a:rPr lang="en-US" sz="1867" dirty="0"/>
              <a:t>Introduction to drones;</a:t>
            </a:r>
          </a:p>
          <a:p>
            <a:pPr marL="380990" indent="-380990" algn="just">
              <a:buFont typeface="Wingdings" panose="05000000000000000000" pitchFamily="2" charset="2"/>
              <a:buChar char="ü"/>
            </a:pPr>
            <a:r>
              <a:rPr lang="en-US" sz="1867" dirty="0"/>
              <a:t>The drone architecture;</a:t>
            </a:r>
          </a:p>
          <a:p>
            <a:pPr marL="380990" indent="-380990" algn="just">
              <a:buFont typeface="Wingdings" panose="05000000000000000000" pitchFamily="2" charset="2"/>
              <a:buChar char="ü"/>
            </a:pPr>
            <a:r>
              <a:rPr lang="en-US" sz="1867" dirty="0"/>
              <a:t>The sensors for flight control including inertial and navigation sensors;</a:t>
            </a:r>
          </a:p>
          <a:p>
            <a:pPr marL="380990" indent="-380990" algn="just">
              <a:buFont typeface="Wingdings" panose="05000000000000000000" pitchFamily="2" charset="2"/>
              <a:buChar char="ü"/>
            </a:pPr>
            <a:r>
              <a:rPr lang="en-US" sz="1867" dirty="0"/>
              <a:t>Data fusion algorithms for navigation; </a:t>
            </a:r>
          </a:p>
          <a:p>
            <a:pPr marL="380990" indent="-380990" algn="just">
              <a:buFont typeface="Wingdings" panose="05000000000000000000" pitchFamily="2" charset="2"/>
              <a:buChar char="ü"/>
            </a:pPr>
            <a:r>
              <a:rPr lang="en-US" sz="1867" dirty="0"/>
              <a:t>The sensors used as payload, including LIDARs, visual cameras and thermal cameras.</a:t>
            </a:r>
          </a:p>
          <a:p>
            <a:pPr marL="380990" indent="-380990" algn="just">
              <a:buFont typeface="Wingdings" panose="05000000000000000000" pitchFamily="2" charset="2"/>
              <a:buChar char="ü"/>
            </a:pPr>
            <a:r>
              <a:rPr lang="en-US" sz="1867" dirty="0"/>
              <a:t>Drone programming; </a:t>
            </a:r>
          </a:p>
          <a:p>
            <a:pPr marL="380990" indent="-380990" algn="just">
              <a:buFont typeface="Wingdings" panose="05000000000000000000" pitchFamily="2" charset="2"/>
              <a:buChar char="ü"/>
            </a:pPr>
            <a:r>
              <a:rPr lang="en-US" sz="1867" dirty="0"/>
              <a:t>3D reconstruction by aerial photogrammetry.</a:t>
            </a:r>
          </a:p>
          <a:p>
            <a:pPr marL="380990" indent="-380990" algn="just">
              <a:buFont typeface="Wingdings" panose="05000000000000000000" pitchFamily="2" charset="2"/>
              <a:buChar char="ü"/>
            </a:pPr>
            <a:r>
              <a:rPr lang="en-US" sz="1867" dirty="0"/>
              <a:t>Practical experiences with drones.</a:t>
            </a:r>
          </a:p>
        </p:txBody>
      </p:sp>
      <p:sp>
        <p:nvSpPr>
          <p:cNvPr id="8" name="Rettangolo 7">
            <a:extLst>
              <a:ext uri="{FF2B5EF4-FFF2-40B4-BE49-F238E27FC236}">
                <a16:creationId xmlns:a16="http://schemas.microsoft.com/office/drawing/2014/main" id="{BF781D86-39CE-47BF-87D0-38BA9EC22C74}"/>
              </a:ext>
            </a:extLst>
          </p:cNvPr>
          <p:cNvSpPr/>
          <p:nvPr/>
        </p:nvSpPr>
        <p:spPr>
          <a:xfrm>
            <a:off x="6465739" y="5515994"/>
            <a:ext cx="4723209" cy="646331"/>
          </a:xfrm>
          <a:prstGeom prst="rect">
            <a:avLst/>
          </a:prstGeom>
        </p:spPr>
        <p:txBody>
          <a:bodyPr wrap="square">
            <a:spAutoFit/>
          </a:bodyPr>
          <a:lstStyle/>
          <a:p>
            <a:r>
              <a:rPr lang="en-US" b="1" dirty="0"/>
              <a:t>We can offer to your institution this course     …contact us…</a:t>
            </a:r>
            <a:endParaRPr lang="it-IT" dirty="0"/>
          </a:p>
        </p:txBody>
      </p:sp>
    </p:spTree>
    <p:extLst>
      <p:ext uri="{BB962C8B-B14F-4D97-AF65-F5344CB8AC3E}">
        <p14:creationId xmlns:p14="http://schemas.microsoft.com/office/powerpoint/2010/main" val="41391411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8E0773-3C35-4473-BBFB-2972231FDF28}"/>
              </a:ext>
            </a:extLst>
          </p:cNvPr>
          <p:cNvSpPr>
            <a:spLocks noGrp="1"/>
          </p:cNvSpPr>
          <p:nvPr>
            <p:ph type="title"/>
          </p:nvPr>
        </p:nvSpPr>
        <p:spPr>
          <a:xfrm>
            <a:off x="525639" y="-151233"/>
            <a:ext cx="10972800" cy="805589"/>
          </a:xfrm>
        </p:spPr>
        <p:txBody>
          <a:bodyPr>
            <a:normAutofit fontScale="90000"/>
          </a:bodyPr>
          <a:lstStyle/>
          <a:p>
            <a:pPr algn="ctr"/>
            <a:r>
              <a:rPr lang="en-US" cap="none" dirty="0">
                <a:solidFill>
                  <a:schemeClr val="tx1"/>
                </a:solidFill>
              </a:rPr>
              <a:t>MetroAeroSpace</a:t>
            </a:r>
          </a:p>
        </p:txBody>
      </p:sp>
      <p:sp>
        <p:nvSpPr>
          <p:cNvPr id="13" name="Rettangolo 12">
            <a:extLst>
              <a:ext uri="{FF2B5EF4-FFF2-40B4-BE49-F238E27FC236}">
                <a16:creationId xmlns:a16="http://schemas.microsoft.com/office/drawing/2014/main" id="{B2646740-811A-4F85-880E-0C658C9646A9}"/>
              </a:ext>
            </a:extLst>
          </p:cNvPr>
          <p:cNvSpPr/>
          <p:nvPr/>
        </p:nvSpPr>
        <p:spPr>
          <a:xfrm>
            <a:off x="1389261" y="5629258"/>
            <a:ext cx="4494948" cy="523220"/>
          </a:xfrm>
          <a:prstGeom prst="rect">
            <a:avLst/>
          </a:prstGeom>
        </p:spPr>
        <p:txBody>
          <a:bodyPr wrap="none">
            <a:spAutoFit/>
          </a:bodyPr>
          <a:lstStyle/>
          <a:p>
            <a:pPr algn="ctr"/>
            <a:r>
              <a:rPr lang="it-IT" sz="2800" u="sng" dirty="0">
                <a:latin typeface="Open Sans" panose="020B0606030504020204" pitchFamily="34" charset="0"/>
                <a:ea typeface="Open Sans" panose="020B0606030504020204" pitchFamily="34" charset="0"/>
                <a:cs typeface="Open Sans" panose="020B0606030504020204" pitchFamily="34" charset="0"/>
              </a:rPr>
              <a:t>www.metroaerospace.org</a:t>
            </a:r>
          </a:p>
        </p:txBody>
      </p:sp>
      <p:sp>
        <p:nvSpPr>
          <p:cNvPr id="11" name="Rettangolo 10">
            <a:extLst>
              <a:ext uri="{FF2B5EF4-FFF2-40B4-BE49-F238E27FC236}">
                <a16:creationId xmlns:a16="http://schemas.microsoft.com/office/drawing/2014/main" id="{45BD3A53-D3E5-4315-B788-58C5D7BC2140}"/>
              </a:ext>
            </a:extLst>
          </p:cNvPr>
          <p:cNvSpPr/>
          <p:nvPr/>
        </p:nvSpPr>
        <p:spPr>
          <a:xfrm>
            <a:off x="1835575" y="752765"/>
            <a:ext cx="9363468" cy="461665"/>
          </a:xfrm>
          <a:prstGeom prst="rect">
            <a:avLst/>
          </a:prstGeom>
        </p:spPr>
        <p:txBody>
          <a:bodyPr wrap="square">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IEEE </a:t>
            </a:r>
            <a:r>
              <a:rPr lang="en-US" sz="2400" dirty="0" err="1">
                <a:latin typeface="Open Sans" panose="020B0606030504020204" pitchFamily="34" charset="0"/>
                <a:ea typeface="Open Sans" panose="020B0606030504020204" pitchFamily="34" charset="0"/>
                <a:cs typeface="Open Sans" panose="020B0606030504020204" pitchFamily="34" charset="0"/>
              </a:rPr>
              <a:t>MetroAeroSpace</a:t>
            </a:r>
            <a:r>
              <a:rPr lang="en-US" sz="2400" dirty="0">
                <a:latin typeface="Open Sans" panose="020B0606030504020204" pitchFamily="34" charset="0"/>
                <a:ea typeface="Open Sans" panose="020B0606030504020204" pitchFamily="34" charset="0"/>
                <a:cs typeface="Open Sans" panose="020B0606030504020204" pitchFamily="34" charset="0"/>
              </a:rPr>
              <a:t> 2026 / Madrid, Spain / July 1-3, 2026</a:t>
            </a:r>
          </a:p>
        </p:txBody>
      </p:sp>
      <p:sp>
        <p:nvSpPr>
          <p:cNvPr id="17" name="Rettangolo 16">
            <a:extLst>
              <a:ext uri="{FF2B5EF4-FFF2-40B4-BE49-F238E27FC236}">
                <a16:creationId xmlns:a16="http://schemas.microsoft.com/office/drawing/2014/main" id="{6AED0814-5EB7-55A2-2FCF-C7A13148887F}"/>
              </a:ext>
            </a:extLst>
          </p:cNvPr>
          <p:cNvSpPr/>
          <p:nvPr/>
        </p:nvSpPr>
        <p:spPr>
          <a:xfrm>
            <a:off x="7088956" y="1473505"/>
            <a:ext cx="4753786" cy="4155753"/>
          </a:xfrm>
          <a:prstGeom prst="rect">
            <a:avLst/>
          </a:prstGeom>
        </p:spPr>
        <p:txBody>
          <a:bodyPr wrap="square">
            <a:spAutoFit/>
          </a:bodyPr>
          <a:lstStyle/>
          <a:p>
            <a:pPr algn="just"/>
            <a:r>
              <a:rPr lang="en-US" sz="2133" b="1" dirty="0"/>
              <a:t>Workshop Topics:</a:t>
            </a:r>
          </a:p>
          <a:p>
            <a:pPr marL="380990" indent="-380990" algn="just">
              <a:buFont typeface="Wingdings" panose="05000000000000000000" pitchFamily="2" charset="2"/>
              <a:buChar char="ü"/>
            </a:pPr>
            <a:r>
              <a:rPr lang="en-US" sz="1867" dirty="0"/>
              <a:t>Electronic instrumentation for aerospace</a:t>
            </a:r>
          </a:p>
          <a:p>
            <a:pPr marL="380990" indent="-380990" algn="just">
              <a:buFont typeface="Wingdings" panose="05000000000000000000" pitchFamily="2" charset="2"/>
              <a:buChar char="ü"/>
            </a:pPr>
            <a:r>
              <a:rPr lang="en-US" sz="1867" dirty="0"/>
              <a:t>Automatic test equipment for aerospace</a:t>
            </a:r>
          </a:p>
          <a:p>
            <a:pPr marL="380990" indent="-380990" algn="just">
              <a:buFont typeface="Wingdings" panose="05000000000000000000" pitchFamily="2" charset="2"/>
              <a:buChar char="ü"/>
            </a:pPr>
            <a:r>
              <a:rPr lang="en-US" sz="1867" dirty="0"/>
              <a:t>Sensors and sensor systems for aerospace applications</a:t>
            </a:r>
          </a:p>
          <a:p>
            <a:pPr marL="380990" indent="-380990" algn="just">
              <a:buFont typeface="Wingdings" panose="05000000000000000000" pitchFamily="2" charset="2"/>
              <a:buChar char="ü"/>
            </a:pPr>
            <a:r>
              <a:rPr lang="en-US" sz="1867" dirty="0"/>
              <a:t>Wireless sensor networks in aerospace</a:t>
            </a:r>
          </a:p>
          <a:p>
            <a:pPr marL="380990" indent="-380990" algn="just">
              <a:buFont typeface="Wingdings" panose="05000000000000000000" pitchFamily="2" charset="2"/>
              <a:buChar char="ü"/>
            </a:pPr>
            <a:r>
              <a:rPr lang="en-US" sz="1867" dirty="0"/>
              <a:t>Attitude and heading reference systems</a:t>
            </a:r>
          </a:p>
          <a:p>
            <a:pPr marL="380990" indent="-380990" algn="just">
              <a:buFont typeface="Wingdings" panose="05000000000000000000" pitchFamily="2" charset="2"/>
              <a:buChar char="ü"/>
            </a:pPr>
            <a:r>
              <a:rPr lang="en-US" sz="1867" dirty="0"/>
              <a:t>Monitoring systems in aerospace</a:t>
            </a:r>
          </a:p>
          <a:p>
            <a:pPr marL="380990" indent="-380990" algn="just">
              <a:buFont typeface="Wingdings" panose="05000000000000000000" pitchFamily="2" charset="2"/>
              <a:buChar char="ü"/>
            </a:pPr>
            <a:r>
              <a:rPr lang="en-US" sz="1867" dirty="0"/>
              <a:t>Metrology for navigation and precise positioning</a:t>
            </a:r>
          </a:p>
          <a:p>
            <a:pPr marL="380990" indent="-380990" algn="just">
              <a:buFont typeface="Wingdings" panose="05000000000000000000" pitchFamily="2" charset="2"/>
              <a:buChar char="ü"/>
            </a:pPr>
            <a:r>
              <a:rPr lang="en-US" sz="1867" dirty="0"/>
              <a:t>Sensors and Data Fusion Techniques for Avionics and Air Traffic Management</a:t>
            </a:r>
          </a:p>
          <a:p>
            <a:pPr marL="380990" indent="-380990" algn="just">
              <a:buFont typeface="Wingdings" panose="05000000000000000000" pitchFamily="2" charset="2"/>
              <a:buChar char="ü"/>
            </a:pPr>
            <a:r>
              <a:rPr lang="en-US" sz="1867" dirty="0"/>
              <a:t>Flight Testing Instrumentation and Flight Test Techniques</a:t>
            </a:r>
          </a:p>
        </p:txBody>
      </p:sp>
      <p:pic>
        <p:nvPicPr>
          <p:cNvPr id="5" name="Immagine 4">
            <a:extLst>
              <a:ext uri="{FF2B5EF4-FFF2-40B4-BE49-F238E27FC236}">
                <a16:creationId xmlns:a16="http://schemas.microsoft.com/office/drawing/2014/main" id="{12EBDC8F-0489-C765-F42D-FB009A649647}"/>
              </a:ext>
            </a:extLst>
          </p:cNvPr>
          <p:cNvPicPr>
            <a:picLocks noChangeAspect="1"/>
          </p:cNvPicPr>
          <p:nvPr/>
        </p:nvPicPr>
        <p:blipFill>
          <a:blip r:embed="rId3"/>
          <a:srcRect l="766" t="9542" r="766" b="13815"/>
          <a:stretch>
            <a:fillRect/>
          </a:stretch>
        </p:blipFill>
        <p:spPr>
          <a:xfrm>
            <a:off x="184513" y="1929631"/>
            <a:ext cx="6904443" cy="3358805"/>
          </a:xfrm>
          <a:prstGeom prst="rect">
            <a:avLst/>
          </a:prstGeom>
        </p:spPr>
      </p:pic>
    </p:spTree>
    <p:extLst>
      <p:ext uri="{BB962C8B-B14F-4D97-AF65-F5344CB8AC3E}">
        <p14:creationId xmlns:p14="http://schemas.microsoft.com/office/powerpoint/2010/main" val="37263932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3"/>
            <a:ext cx="10058400" cy="788053"/>
          </a:xfrm>
        </p:spPr>
        <p:txBody>
          <a:bodyPr/>
          <a:lstStyle/>
          <a:p>
            <a:r>
              <a:rPr lang="it-IT" dirty="0"/>
              <a:t>IEEE </a:t>
            </a:r>
            <a:r>
              <a:rPr lang="it-IT" dirty="0" err="1"/>
              <a:t>MetroAgriFor</a:t>
            </a:r>
            <a:endParaRPr lang="it-IT" dirty="0"/>
          </a:p>
        </p:txBody>
      </p:sp>
      <p:sp>
        <p:nvSpPr>
          <p:cNvPr id="7" name="Rettangolo 6"/>
          <p:cNvSpPr/>
          <p:nvPr/>
        </p:nvSpPr>
        <p:spPr>
          <a:xfrm>
            <a:off x="6935835" y="387127"/>
            <a:ext cx="3664786" cy="379656"/>
          </a:xfrm>
          <a:prstGeom prst="rect">
            <a:avLst/>
          </a:prstGeom>
        </p:spPr>
        <p:txBody>
          <a:bodyPr wrap="none">
            <a:spAutoFit/>
          </a:bodyPr>
          <a:lstStyle/>
          <a:p>
            <a:r>
              <a:rPr lang="it-IT" sz="1867" b="1" u="sng" dirty="0"/>
              <a:t>https://www.metroagrifor.org/</a:t>
            </a:r>
            <a:endParaRPr lang="it-IT" sz="2400" dirty="0"/>
          </a:p>
        </p:txBody>
      </p:sp>
      <p:sp>
        <p:nvSpPr>
          <p:cNvPr id="8" name="Rettangolo 7">
            <a:extLst>
              <a:ext uri="{FF2B5EF4-FFF2-40B4-BE49-F238E27FC236}">
                <a16:creationId xmlns:a16="http://schemas.microsoft.com/office/drawing/2014/main" id="{8CFB594B-4D3B-4F04-8C34-971A2FB4AC96}"/>
              </a:ext>
            </a:extLst>
          </p:cNvPr>
          <p:cNvSpPr/>
          <p:nvPr/>
        </p:nvSpPr>
        <p:spPr>
          <a:xfrm>
            <a:off x="7824192" y="1700809"/>
            <a:ext cx="4032448" cy="3868431"/>
          </a:xfrm>
          <a:prstGeom prst="rect">
            <a:avLst/>
          </a:prstGeom>
        </p:spPr>
        <p:txBody>
          <a:bodyPr wrap="square">
            <a:spAutoFit/>
          </a:bodyPr>
          <a:lstStyle/>
          <a:p>
            <a:pPr algn="just"/>
            <a:r>
              <a:rPr lang="en-US" sz="2133" b="1" dirty="0"/>
              <a:t>Workshop Topics:</a:t>
            </a:r>
          </a:p>
          <a:p>
            <a:pPr marL="380990" indent="-380990" algn="just">
              <a:buFont typeface="Wingdings" panose="05000000000000000000" pitchFamily="2" charset="2"/>
              <a:buChar char="ü"/>
            </a:pPr>
            <a:r>
              <a:rPr lang="en-US" sz="1867" dirty="0"/>
              <a:t>Sensor networking and integration;</a:t>
            </a:r>
          </a:p>
          <a:p>
            <a:pPr marL="380990" indent="-380990" algn="just">
              <a:buFont typeface="Wingdings" panose="05000000000000000000" pitchFamily="2" charset="2"/>
              <a:buChar char="ü"/>
            </a:pPr>
            <a:r>
              <a:rPr lang="en-US" sz="1867" dirty="0"/>
              <a:t>Approaches and tools for measuring Food Quality;</a:t>
            </a:r>
          </a:p>
          <a:p>
            <a:pPr marL="380990" indent="-380990" algn="just">
              <a:buFont typeface="Wingdings" panose="05000000000000000000" pitchFamily="2" charset="2"/>
              <a:buChar char="ü"/>
            </a:pPr>
            <a:r>
              <a:rPr lang="en-US" sz="1867" dirty="0"/>
              <a:t>Soil analysis, mapping and monitoring;</a:t>
            </a:r>
          </a:p>
          <a:p>
            <a:pPr marL="380990" indent="-380990" algn="just">
              <a:buFont typeface="Wingdings" panose="05000000000000000000" pitchFamily="2" charset="2"/>
              <a:buChar char="ü"/>
            </a:pPr>
            <a:r>
              <a:rPr lang="en-US" sz="1867" dirty="0"/>
              <a:t>Crop analysis, mapping and monitoring;</a:t>
            </a:r>
          </a:p>
          <a:p>
            <a:pPr marL="380990" indent="-380990" algn="just">
              <a:buFont typeface="Wingdings" panose="05000000000000000000" pitchFamily="2" charset="2"/>
              <a:buChar char="ü"/>
            </a:pPr>
            <a:r>
              <a:rPr lang="en-US" sz="1867" dirty="0"/>
              <a:t>Precision agriculture, forestry and livestock farming;</a:t>
            </a:r>
          </a:p>
          <a:p>
            <a:pPr marL="380990" indent="-380990" algn="just">
              <a:buFont typeface="Wingdings" panose="05000000000000000000" pitchFamily="2" charset="2"/>
              <a:buChar char="ü"/>
            </a:pPr>
            <a:r>
              <a:rPr lang="en-US" sz="1867" dirty="0"/>
              <a:t>Measurements for agriculture, forestry and environment;</a:t>
            </a:r>
          </a:p>
          <a:p>
            <a:pPr marL="380990" indent="-380990" algn="just">
              <a:buFont typeface="Wingdings" panose="05000000000000000000" pitchFamily="2" charset="2"/>
              <a:buChar char="ü"/>
            </a:pPr>
            <a:r>
              <a:rPr lang="en-US" sz="1867" dirty="0" err="1"/>
              <a:t>Agroclimatic</a:t>
            </a:r>
            <a:r>
              <a:rPr lang="en-US" sz="1867" dirty="0"/>
              <a:t> measurements;</a:t>
            </a:r>
          </a:p>
        </p:txBody>
      </p:sp>
      <p:sp>
        <p:nvSpPr>
          <p:cNvPr id="6" name="Rettangolo 7">
            <a:extLst>
              <a:ext uri="{FF2B5EF4-FFF2-40B4-BE49-F238E27FC236}">
                <a16:creationId xmlns:a16="http://schemas.microsoft.com/office/drawing/2014/main" id="{5C7E50AE-56A2-0938-8B08-968AB8CC628C}"/>
              </a:ext>
            </a:extLst>
          </p:cNvPr>
          <p:cNvSpPr/>
          <p:nvPr/>
        </p:nvSpPr>
        <p:spPr>
          <a:xfrm>
            <a:off x="223410" y="5225716"/>
            <a:ext cx="6775578" cy="420564"/>
          </a:xfrm>
          <a:prstGeom prst="rect">
            <a:avLst/>
          </a:prstGeom>
        </p:spPr>
        <p:txBody>
          <a:bodyPr wrap="square">
            <a:spAutoFit/>
          </a:bodyPr>
          <a:lstStyle/>
          <a:p>
            <a:pPr algn="ctr"/>
            <a:r>
              <a:rPr lang="en-US" sz="2133" b="1" dirty="0" err="1"/>
              <a:t>MetroAgriFor</a:t>
            </a:r>
            <a:r>
              <a:rPr lang="en-US" sz="2133" b="1" dirty="0"/>
              <a:t> 2025: Bologna, Italy, October 28-30, 2025</a:t>
            </a:r>
            <a:endParaRPr lang="en-US" sz="1867" dirty="0"/>
          </a:p>
        </p:txBody>
      </p:sp>
      <p:pic>
        <p:nvPicPr>
          <p:cNvPr id="4" name="Immagine 3">
            <a:extLst>
              <a:ext uri="{FF2B5EF4-FFF2-40B4-BE49-F238E27FC236}">
                <a16:creationId xmlns:a16="http://schemas.microsoft.com/office/drawing/2014/main" id="{BBAE7E8A-4F8D-54D2-1967-85E5804A441B}"/>
              </a:ext>
            </a:extLst>
          </p:cNvPr>
          <p:cNvPicPr>
            <a:picLocks noChangeAspect="1"/>
          </p:cNvPicPr>
          <p:nvPr/>
        </p:nvPicPr>
        <p:blipFill>
          <a:blip r:embed="rId3"/>
          <a:srcRect l="1317" t="21718" r="1002" b="14602"/>
          <a:stretch>
            <a:fillRect/>
          </a:stretch>
        </p:blipFill>
        <p:spPr>
          <a:xfrm>
            <a:off x="335360" y="2046316"/>
            <a:ext cx="7277274" cy="2965102"/>
          </a:xfrm>
          <a:prstGeom prst="rect">
            <a:avLst/>
          </a:prstGeom>
        </p:spPr>
      </p:pic>
      <p:sp>
        <p:nvSpPr>
          <p:cNvPr id="3" name="Rettangolo 7">
            <a:extLst>
              <a:ext uri="{FF2B5EF4-FFF2-40B4-BE49-F238E27FC236}">
                <a16:creationId xmlns:a16="http://schemas.microsoft.com/office/drawing/2014/main" id="{84A9B0D8-30E7-8007-CCC3-788848F70C4D}"/>
              </a:ext>
            </a:extLst>
          </p:cNvPr>
          <p:cNvSpPr/>
          <p:nvPr/>
        </p:nvSpPr>
        <p:spPr>
          <a:xfrm>
            <a:off x="335360" y="5646280"/>
            <a:ext cx="7376882" cy="420564"/>
          </a:xfrm>
          <a:prstGeom prst="rect">
            <a:avLst/>
          </a:prstGeom>
        </p:spPr>
        <p:txBody>
          <a:bodyPr wrap="square">
            <a:spAutoFit/>
          </a:bodyPr>
          <a:lstStyle/>
          <a:p>
            <a:pPr algn="ctr"/>
            <a:r>
              <a:rPr lang="en-US" sz="2133" b="1" dirty="0" err="1">
                <a:solidFill>
                  <a:srgbClr val="0070C0"/>
                </a:solidFill>
              </a:rPr>
              <a:t>MetroAgriFor</a:t>
            </a:r>
            <a:r>
              <a:rPr lang="en-US" sz="2133" b="1" dirty="0">
                <a:solidFill>
                  <a:srgbClr val="0070C0"/>
                </a:solidFill>
              </a:rPr>
              <a:t> 2026: Potsdam, Germany, November 9-11, 2026</a:t>
            </a:r>
            <a:endParaRPr lang="en-US" sz="1867" dirty="0">
              <a:solidFill>
                <a:srgbClr val="0070C0"/>
              </a:solidFill>
            </a:endParaRPr>
          </a:p>
        </p:txBody>
      </p:sp>
    </p:spTree>
    <p:extLst>
      <p:ext uri="{BB962C8B-B14F-4D97-AF65-F5344CB8AC3E}">
        <p14:creationId xmlns:p14="http://schemas.microsoft.com/office/powerpoint/2010/main" val="42789076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6800" y="-363847"/>
            <a:ext cx="10058400" cy="1450757"/>
          </a:xfrm>
        </p:spPr>
        <p:txBody>
          <a:bodyPr/>
          <a:lstStyle/>
          <a:p>
            <a:r>
              <a:rPr lang="en-US" dirty="0"/>
              <a:t>Special Issues</a:t>
            </a:r>
          </a:p>
        </p:txBody>
      </p:sp>
      <p:pic>
        <p:nvPicPr>
          <p:cNvPr id="5" name="Immagine 4"/>
          <p:cNvPicPr>
            <a:picLocks noChangeAspect="1"/>
          </p:cNvPicPr>
          <p:nvPr/>
        </p:nvPicPr>
        <p:blipFill>
          <a:blip r:embed="rId2">
            <a:clrChange>
              <a:clrFrom>
                <a:srgbClr val="FFFFFF"/>
              </a:clrFrom>
              <a:clrTo>
                <a:srgbClr val="FFFFFF">
                  <a:alpha val="0"/>
                </a:srgbClr>
              </a:clrTo>
            </a:clrChange>
          </a:blip>
          <a:stretch>
            <a:fillRect/>
          </a:stretch>
        </p:blipFill>
        <p:spPr>
          <a:xfrm>
            <a:off x="7696955" y="77104"/>
            <a:ext cx="3119765" cy="1223676"/>
          </a:xfrm>
          <a:prstGeom prst="rect">
            <a:avLst/>
          </a:prstGeom>
        </p:spPr>
      </p:pic>
      <p:sp>
        <p:nvSpPr>
          <p:cNvPr id="9" name="CasellaDiTesto 8">
            <a:extLst>
              <a:ext uri="{FF2B5EF4-FFF2-40B4-BE49-F238E27FC236}">
                <a16:creationId xmlns:a16="http://schemas.microsoft.com/office/drawing/2014/main" id="{4FBD51B9-EB2A-8F94-2537-A19C6932B067}"/>
              </a:ext>
            </a:extLst>
          </p:cNvPr>
          <p:cNvSpPr txBox="1"/>
          <p:nvPr/>
        </p:nvSpPr>
        <p:spPr>
          <a:xfrm>
            <a:off x="576606" y="2262336"/>
            <a:ext cx="11038787" cy="3539430"/>
          </a:xfrm>
          <a:prstGeom prst="rect">
            <a:avLst/>
          </a:prstGeom>
          <a:noFill/>
        </p:spPr>
        <p:txBody>
          <a:bodyPr wrap="square">
            <a:spAutoFit/>
          </a:bodyPr>
          <a:lstStyle/>
          <a:p>
            <a:pPr>
              <a:buNone/>
            </a:pPr>
            <a:r>
              <a:rPr lang="en-US" sz="2800" dirty="0"/>
              <a:t>Advances in UAV Sensing and Data Analytics for Precision Agriculture: </a:t>
            </a:r>
            <a:r>
              <a:rPr lang="en-US" sz="2800" dirty="0">
                <a:hlinkClick r:id="rId3"/>
              </a:rPr>
              <a:t>https://www.mdpi.com/journal/sensors/special_issues/AAXPY203D7</a:t>
            </a:r>
            <a:endParaRPr lang="en-US" sz="2800" dirty="0"/>
          </a:p>
          <a:p>
            <a:pPr>
              <a:buNone/>
            </a:pPr>
            <a:br>
              <a:rPr lang="en-US" sz="2800" dirty="0"/>
            </a:br>
            <a:endParaRPr lang="en-US" sz="2800" dirty="0"/>
          </a:p>
          <a:p>
            <a:pPr>
              <a:buNone/>
            </a:pPr>
            <a:r>
              <a:rPr lang="en-US" sz="2800" dirty="0"/>
              <a:t>Advanced UAV-Based Sensor Technologies: 2nd Edition: </a:t>
            </a:r>
            <a:r>
              <a:rPr lang="en-US" sz="2800" dirty="0">
                <a:hlinkClick r:id="rId4"/>
              </a:rPr>
              <a:t>https://www.mdpi.com/journal/sensors/special_issues/JPMR8FHWP1</a:t>
            </a:r>
            <a:endParaRPr lang="en-US" sz="2800" dirty="0"/>
          </a:p>
          <a:p>
            <a:pPr>
              <a:buNone/>
            </a:pPr>
            <a:br>
              <a:rPr lang="en-US" sz="2800" dirty="0"/>
            </a:br>
            <a:endParaRPr lang="en-US" sz="2800" dirty="0"/>
          </a:p>
        </p:txBody>
      </p:sp>
    </p:spTree>
    <p:extLst>
      <p:ext uri="{BB962C8B-B14F-4D97-AF65-F5344CB8AC3E}">
        <p14:creationId xmlns:p14="http://schemas.microsoft.com/office/powerpoint/2010/main" val="1558309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1FC80F4-548E-D3D3-A0DE-4927D47E1A1A}"/>
              </a:ext>
            </a:extLst>
          </p:cNvPr>
          <p:cNvSpPr>
            <a:spLocks noGrp="1"/>
          </p:cNvSpPr>
          <p:nvPr>
            <p:ph type="dt" sz="half" idx="10"/>
          </p:nvPr>
        </p:nvSpPr>
        <p:spPr/>
        <p:txBody>
          <a:bodyPr/>
          <a:lstStyle/>
          <a:p>
            <a:fld id="{167920B2-9E1D-4123-9727-DA6827516904}" type="datetime1">
              <a:rPr lang="en-US" smtClean="0"/>
              <a:pPr/>
              <a:t>10/18/2025</a:t>
            </a:fld>
            <a:endParaRPr lang="en-US" dirty="0"/>
          </a:p>
        </p:txBody>
      </p:sp>
      <p:sp>
        <p:nvSpPr>
          <p:cNvPr id="5" name="Slide Number Placeholder 4">
            <a:extLst>
              <a:ext uri="{FF2B5EF4-FFF2-40B4-BE49-F238E27FC236}">
                <a16:creationId xmlns:a16="http://schemas.microsoft.com/office/drawing/2014/main" id="{8694D135-3D15-DF2C-AFE5-30D2F24FE079}"/>
              </a:ext>
            </a:extLst>
          </p:cNvPr>
          <p:cNvSpPr>
            <a:spLocks noGrp="1"/>
          </p:cNvSpPr>
          <p:nvPr>
            <p:ph type="sldNum" sz="quarter" idx="12"/>
          </p:nvPr>
        </p:nvSpPr>
        <p:spPr/>
        <p:txBody>
          <a:bodyPr/>
          <a:lstStyle/>
          <a:p>
            <a:fld id="{A172D096-160C-4799-B4ED-0E005C07B97F}" type="slidenum">
              <a:rPr lang="en-US" smtClean="0"/>
              <a:t>56</a:t>
            </a:fld>
            <a:endParaRPr lang="en-US" dirty="0"/>
          </a:p>
        </p:txBody>
      </p:sp>
      <p:grpSp>
        <p:nvGrpSpPr>
          <p:cNvPr id="9" name="Google Shape;935;p42">
            <a:extLst>
              <a:ext uri="{FF2B5EF4-FFF2-40B4-BE49-F238E27FC236}">
                <a16:creationId xmlns:a16="http://schemas.microsoft.com/office/drawing/2014/main" id="{EE5AC5B5-0F82-CD60-2BF6-88AFD6978D54}"/>
              </a:ext>
            </a:extLst>
          </p:cNvPr>
          <p:cNvGrpSpPr/>
          <p:nvPr/>
        </p:nvGrpSpPr>
        <p:grpSpPr>
          <a:xfrm>
            <a:off x="0" y="5460132"/>
            <a:ext cx="12192000" cy="1364778"/>
            <a:chOff x="0" y="-47625"/>
            <a:chExt cx="4816592" cy="860425"/>
          </a:xfrm>
        </p:grpSpPr>
        <p:sp>
          <p:nvSpPr>
            <p:cNvPr id="10" name="Google Shape;936;p42">
              <a:extLst>
                <a:ext uri="{FF2B5EF4-FFF2-40B4-BE49-F238E27FC236}">
                  <a16:creationId xmlns:a16="http://schemas.microsoft.com/office/drawing/2014/main" id="{EE26B01A-E0A8-2BD5-DBB9-7B2676B97594}"/>
                </a:ext>
              </a:extLst>
            </p:cNvPr>
            <p:cNvSpPr/>
            <p:nvPr/>
          </p:nvSpPr>
          <p:spPr>
            <a:xfrm>
              <a:off x="0" y="0"/>
              <a:ext cx="4816592" cy="812800"/>
            </a:xfrm>
            <a:custGeom>
              <a:avLst/>
              <a:gdLst/>
              <a:ahLst/>
              <a:cxnLst/>
              <a:rect l="l" t="t" r="r" b="b"/>
              <a:pathLst>
                <a:path w="4816592" h="812800" extrusionOk="0">
                  <a:moveTo>
                    <a:pt x="0" y="0"/>
                  </a:moveTo>
                  <a:lnTo>
                    <a:pt x="4816592" y="0"/>
                  </a:lnTo>
                  <a:lnTo>
                    <a:pt x="4816592" y="812800"/>
                  </a:lnTo>
                  <a:lnTo>
                    <a:pt x="0" y="812800"/>
                  </a:lnTo>
                  <a:close/>
                </a:path>
              </a:pathLst>
            </a:custGeom>
            <a:solidFill>
              <a:srgbClr val="9DD193"/>
            </a:solidFill>
            <a:ln>
              <a:noFill/>
            </a:ln>
          </p:spPr>
          <p:txBody>
            <a:bodyPr/>
            <a:lstStyle/>
            <a:p>
              <a:endParaRPr lang="en-US"/>
            </a:p>
          </p:txBody>
        </p:sp>
        <p:sp>
          <p:nvSpPr>
            <p:cNvPr id="11" name="Google Shape;937;p42">
              <a:extLst>
                <a:ext uri="{FF2B5EF4-FFF2-40B4-BE49-F238E27FC236}">
                  <a16:creationId xmlns:a16="http://schemas.microsoft.com/office/drawing/2014/main" id="{08F885EC-FD05-3CD9-1447-7E68BDB70C57}"/>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a:solidFill>
                  <a:schemeClr val="dk1"/>
                </a:solidFill>
                <a:latin typeface="Calibri"/>
                <a:ea typeface="Calibri"/>
                <a:cs typeface="Calibri"/>
                <a:sym typeface="Calibri"/>
              </a:endParaRPr>
            </a:p>
          </p:txBody>
        </p:sp>
      </p:grpSp>
      <p:sp>
        <p:nvSpPr>
          <p:cNvPr id="12" name="Google Shape;938;p42">
            <a:extLst>
              <a:ext uri="{FF2B5EF4-FFF2-40B4-BE49-F238E27FC236}">
                <a16:creationId xmlns:a16="http://schemas.microsoft.com/office/drawing/2014/main" id="{26C3BE5C-E671-2B88-A14D-1902C4A1E25F}"/>
              </a:ext>
            </a:extLst>
          </p:cNvPr>
          <p:cNvSpPr txBox="1"/>
          <p:nvPr/>
        </p:nvSpPr>
        <p:spPr>
          <a:xfrm>
            <a:off x="2472359" y="393167"/>
            <a:ext cx="7033998" cy="221599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000" b="1" i="1" dirty="0">
                <a:solidFill>
                  <a:srgbClr val="FF0000"/>
                </a:solidFill>
                <a:latin typeface="Calibri "/>
                <a:ea typeface="Libre Baskerville"/>
                <a:cs typeface="Libre Baskerville"/>
                <a:sym typeface="Libre Baskerville"/>
              </a:rPr>
              <a:t>Thanks for Your Attention</a:t>
            </a:r>
            <a:endParaRPr sz="6000" b="1" i="1" dirty="0">
              <a:solidFill>
                <a:srgbClr val="FF0000"/>
              </a:solidFill>
              <a:latin typeface="Calibri "/>
            </a:endParaRPr>
          </a:p>
        </p:txBody>
      </p:sp>
      <p:pic>
        <p:nvPicPr>
          <p:cNvPr id="26" name="Google Shape;952;p42">
            <a:extLst>
              <a:ext uri="{FF2B5EF4-FFF2-40B4-BE49-F238E27FC236}">
                <a16:creationId xmlns:a16="http://schemas.microsoft.com/office/drawing/2014/main" id="{96F0CBAD-B103-DF41-F0DA-07C59EE43560}"/>
              </a:ext>
            </a:extLst>
          </p:cNvPr>
          <p:cNvPicPr preferRelativeResize="0"/>
          <p:nvPr/>
        </p:nvPicPr>
        <p:blipFill rotWithShape="1">
          <a:blip r:embed="rId3">
            <a:alphaModFix/>
          </a:blip>
          <a:srcRect/>
          <a:stretch/>
        </p:blipFill>
        <p:spPr>
          <a:xfrm>
            <a:off x="106730" y="2067777"/>
            <a:ext cx="2472271" cy="3188395"/>
          </a:xfrm>
          <a:prstGeom prst="rect">
            <a:avLst/>
          </a:prstGeom>
          <a:noFill/>
          <a:ln>
            <a:noFill/>
          </a:ln>
        </p:spPr>
      </p:pic>
      <p:pic>
        <p:nvPicPr>
          <p:cNvPr id="27" name="Google Shape;953;p42">
            <a:extLst>
              <a:ext uri="{FF2B5EF4-FFF2-40B4-BE49-F238E27FC236}">
                <a16:creationId xmlns:a16="http://schemas.microsoft.com/office/drawing/2014/main" id="{DD62395A-5ABC-5096-5C2D-D452862FD35A}"/>
              </a:ext>
            </a:extLst>
          </p:cNvPr>
          <p:cNvPicPr preferRelativeResize="0"/>
          <p:nvPr/>
        </p:nvPicPr>
        <p:blipFill rotWithShape="1">
          <a:blip r:embed="rId4">
            <a:alphaModFix/>
          </a:blip>
          <a:srcRect/>
          <a:stretch/>
        </p:blipFill>
        <p:spPr>
          <a:xfrm rot="66957">
            <a:off x="9506745" y="1963527"/>
            <a:ext cx="2546485" cy="3315063"/>
          </a:xfrm>
          <a:prstGeom prst="rect">
            <a:avLst/>
          </a:prstGeom>
          <a:noFill/>
          <a:ln>
            <a:noFill/>
          </a:ln>
        </p:spPr>
      </p:pic>
      <p:sp>
        <p:nvSpPr>
          <p:cNvPr id="28" name="Google Shape;954;p42">
            <a:extLst>
              <a:ext uri="{FF2B5EF4-FFF2-40B4-BE49-F238E27FC236}">
                <a16:creationId xmlns:a16="http://schemas.microsoft.com/office/drawing/2014/main" id="{44A52A3D-8FB2-D913-900C-030A15946F69}"/>
              </a:ext>
            </a:extLst>
          </p:cNvPr>
          <p:cNvSpPr/>
          <p:nvPr/>
        </p:nvSpPr>
        <p:spPr>
          <a:xfrm rot="5400000" flipH="1">
            <a:off x="5922790" y="-409244"/>
            <a:ext cx="45719" cy="6745491"/>
          </a:xfrm>
          <a:prstGeom prst="rect">
            <a:avLst/>
          </a:prstGeom>
          <a:solidFill>
            <a:srgbClr val="3737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55;p42">
            <a:extLst>
              <a:ext uri="{FF2B5EF4-FFF2-40B4-BE49-F238E27FC236}">
                <a16:creationId xmlns:a16="http://schemas.microsoft.com/office/drawing/2014/main" id="{39808B67-5372-A9FF-EE77-4A660493762E}"/>
              </a:ext>
            </a:extLst>
          </p:cNvPr>
          <p:cNvSpPr/>
          <p:nvPr/>
        </p:nvSpPr>
        <p:spPr>
          <a:xfrm rot="5400000">
            <a:off x="6067044" y="1332846"/>
            <a:ext cx="45719" cy="7033998"/>
          </a:xfrm>
          <a:prstGeom prst="rect">
            <a:avLst/>
          </a:prstGeom>
          <a:solidFill>
            <a:srgbClr val="3737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TextBox 30">
            <a:extLst>
              <a:ext uri="{FF2B5EF4-FFF2-40B4-BE49-F238E27FC236}">
                <a16:creationId xmlns:a16="http://schemas.microsoft.com/office/drawing/2014/main" id="{E7612A2F-23A2-510E-382C-76043B35448D}"/>
              </a:ext>
            </a:extLst>
          </p:cNvPr>
          <p:cNvSpPr txBox="1"/>
          <p:nvPr/>
        </p:nvSpPr>
        <p:spPr>
          <a:xfrm>
            <a:off x="2466473" y="3488961"/>
            <a:ext cx="8447835" cy="1015663"/>
          </a:xfrm>
          <a:prstGeom prst="rect">
            <a:avLst/>
          </a:prstGeom>
          <a:noFill/>
        </p:spPr>
        <p:txBody>
          <a:bodyPr wrap="square">
            <a:spAutoFit/>
          </a:bodyPr>
          <a:lstStyle/>
          <a:p>
            <a:r>
              <a:rPr lang="en-US" sz="6000" b="1" dirty="0"/>
              <a:t>Any Questions Please?</a:t>
            </a:r>
          </a:p>
        </p:txBody>
      </p:sp>
      <p:sp>
        <p:nvSpPr>
          <p:cNvPr id="35" name="TextBox 34">
            <a:extLst>
              <a:ext uri="{FF2B5EF4-FFF2-40B4-BE49-F238E27FC236}">
                <a16:creationId xmlns:a16="http://schemas.microsoft.com/office/drawing/2014/main" id="{3AF4FFDD-7441-7978-8956-53CA1C5DE1A7}"/>
              </a:ext>
            </a:extLst>
          </p:cNvPr>
          <p:cNvSpPr txBox="1"/>
          <p:nvPr/>
        </p:nvSpPr>
        <p:spPr>
          <a:xfrm>
            <a:off x="2922677" y="5980292"/>
            <a:ext cx="6583680" cy="1077218"/>
          </a:xfrm>
          <a:prstGeom prst="rect">
            <a:avLst/>
          </a:prstGeom>
          <a:noFill/>
        </p:spPr>
        <p:txBody>
          <a:bodyPr wrap="square">
            <a:spAutoFit/>
          </a:bodyPr>
          <a:lstStyle/>
          <a:p>
            <a:r>
              <a:rPr lang="en-US" sz="3200" b="1" dirty="0"/>
              <a:t>Email: daponte@unisannio.it</a:t>
            </a:r>
          </a:p>
          <a:p>
            <a:endParaRPr lang="en-US" sz="3200" b="1" dirty="0"/>
          </a:p>
        </p:txBody>
      </p:sp>
    </p:spTree>
    <p:extLst>
      <p:ext uri="{BB962C8B-B14F-4D97-AF65-F5344CB8AC3E}">
        <p14:creationId xmlns:p14="http://schemas.microsoft.com/office/powerpoint/2010/main" val="7065932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B19BC-0827-16FF-656B-F10657DB8FAB}"/>
            </a:ext>
          </a:extLst>
        </p:cNvPr>
        <p:cNvGrpSpPr/>
        <p:nvPr/>
      </p:nvGrpSpPr>
      <p:grpSpPr>
        <a:xfrm>
          <a:off x="0" y="0"/>
          <a:ext cx="0" cy="0"/>
          <a:chOff x="0" y="0"/>
          <a:chExt cx="0" cy="0"/>
        </a:xfrm>
      </p:grpSpPr>
      <p:sp>
        <p:nvSpPr>
          <p:cNvPr id="24" name="Date Placeholder 23">
            <a:extLst>
              <a:ext uri="{FF2B5EF4-FFF2-40B4-BE49-F238E27FC236}">
                <a16:creationId xmlns:a16="http://schemas.microsoft.com/office/drawing/2014/main" id="{CD34EFD1-E601-2AE0-7D7C-16DFEA0CE716}"/>
              </a:ext>
            </a:extLst>
          </p:cNvPr>
          <p:cNvSpPr>
            <a:spLocks noGrp="1"/>
          </p:cNvSpPr>
          <p:nvPr>
            <p:ph type="dt" sz="half" idx="10"/>
          </p:nvPr>
        </p:nvSpPr>
        <p:spPr/>
        <p:txBody>
          <a:bodyPr/>
          <a:lstStyle/>
          <a:p>
            <a:fld id="{1E34FFA4-FFD5-425E-98E5-8F88BE522997}" type="datetime1">
              <a:rPr lang="en-US" smtClean="0"/>
              <a:t>10/18/2025</a:t>
            </a:fld>
            <a:endParaRPr lang="en-US"/>
          </a:p>
        </p:txBody>
      </p:sp>
      <p:sp>
        <p:nvSpPr>
          <p:cNvPr id="15" name="Slide Number Placeholder 14">
            <a:extLst>
              <a:ext uri="{FF2B5EF4-FFF2-40B4-BE49-F238E27FC236}">
                <a16:creationId xmlns:a16="http://schemas.microsoft.com/office/drawing/2014/main" id="{05F241B4-188B-7196-C7E0-B0CE6D7DDCBF}"/>
              </a:ext>
            </a:extLst>
          </p:cNvPr>
          <p:cNvSpPr>
            <a:spLocks noGrp="1"/>
          </p:cNvSpPr>
          <p:nvPr>
            <p:ph type="sldNum" sz="quarter" idx="12"/>
          </p:nvPr>
        </p:nvSpPr>
        <p:spPr/>
        <p:txBody>
          <a:bodyPr/>
          <a:lstStyle/>
          <a:p>
            <a:fld id="{A172D096-160C-4799-B4ED-0E005C07B97F}" type="slidenum">
              <a:rPr lang="en-US" smtClean="0"/>
              <a:t>57</a:t>
            </a:fld>
            <a:endParaRPr lang="en-US"/>
          </a:p>
        </p:txBody>
      </p:sp>
      <p:sp>
        <p:nvSpPr>
          <p:cNvPr id="25" name="TextBox 24">
            <a:extLst>
              <a:ext uri="{FF2B5EF4-FFF2-40B4-BE49-F238E27FC236}">
                <a16:creationId xmlns:a16="http://schemas.microsoft.com/office/drawing/2014/main" id="{AE249019-A340-857B-7419-0DF814C23CFA}"/>
              </a:ext>
            </a:extLst>
          </p:cNvPr>
          <p:cNvSpPr txBox="1"/>
          <p:nvPr/>
        </p:nvSpPr>
        <p:spPr>
          <a:xfrm>
            <a:off x="574495" y="404941"/>
            <a:ext cx="6858883" cy="584775"/>
          </a:xfrm>
          <a:prstGeom prst="rect">
            <a:avLst/>
          </a:prstGeom>
          <a:noFill/>
        </p:spPr>
        <p:txBody>
          <a:bodyPr wrap="square" rtlCol="0">
            <a:spAutoFit/>
          </a:bodyPr>
          <a:lstStyle/>
          <a:p>
            <a:r>
              <a:rPr lang="en-US" sz="3200" b="1" i="1" spc="-50" dirty="0">
                <a:ea typeface="Roboto" panose="02000000000000000000" pitchFamily="2" charset="0"/>
                <a:cs typeface="+mj-cs"/>
              </a:rPr>
              <a:t>Sample of Leaf Selection</a:t>
            </a:r>
          </a:p>
        </p:txBody>
      </p:sp>
      <p:sp>
        <p:nvSpPr>
          <p:cNvPr id="6" name="TextBox 5">
            <a:extLst>
              <a:ext uri="{FF2B5EF4-FFF2-40B4-BE49-F238E27FC236}">
                <a16:creationId xmlns:a16="http://schemas.microsoft.com/office/drawing/2014/main" id="{5E4DCD06-0003-6C73-AB14-C9341457EB31}"/>
              </a:ext>
            </a:extLst>
          </p:cNvPr>
          <p:cNvSpPr txBox="1"/>
          <p:nvPr/>
        </p:nvSpPr>
        <p:spPr>
          <a:xfrm>
            <a:off x="1461338" y="6349959"/>
            <a:ext cx="10690109" cy="584775"/>
          </a:xfrm>
          <a:prstGeom prst="rect">
            <a:avLst/>
          </a:prstGeom>
          <a:noFill/>
        </p:spPr>
        <p:txBody>
          <a:bodyPr wrap="square">
            <a:spAutoFit/>
          </a:bodyPr>
          <a:lstStyle/>
          <a:p>
            <a:r>
              <a:rPr lang="en-US" sz="1600" dirty="0"/>
              <a:t>Y. Kurmi and S. </a:t>
            </a:r>
            <a:r>
              <a:rPr lang="en-US" sz="1600" dirty="0" err="1"/>
              <a:t>Gangwar</a:t>
            </a:r>
            <a:r>
              <a:rPr lang="en-US" sz="1600" dirty="0"/>
              <a:t>, “A leaf image localization based algorithm for different crops disease classification,” </a:t>
            </a:r>
            <a:r>
              <a:rPr lang="en-US" sz="1600" i="1" dirty="0"/>
              <a:t>Information Processing in Agriculture</a:t>
            </a:r>
            <a:r>
              <a:rPr lang="en-US" sz="1600" dirty="0"/>
              <a:t>, vol. 9, no. 3, pp. 456–474, 2022, </a:t>
            </a:r>
            <a:r>
              <a:rPr lang="en-US" sz="1600" dirty="0" err="1"/>
              <a:t>doi</a:t>
            </a:r>
            <a:r>
              <a:rPr lang="en-US" sz="1600" dirty="0"/>
              <a:t>: 10.1016/j.inpa.2021.03.001.</a:t>
            </a:r>
          </a:p>
        </p:txBody>
      </p:sp>
      <p:pic>
        <p:nvPicPr>
          <p:cNvPr id="4" name="Picture 3">
            <a:extLst>
              <a:ext uri="{FF2B5EF4-FFF2-40B4-BE49-F238E27FC236}">
                <a16:creationId xmlns:a16="http://schemas.microsoft.com/office/drawing/2014/main" id="{8C1FDBC9-DBC3-4323-FCB4-799B2F60EB5F}"/>
              </a:ext>
            </a:extLst>
          </p:cNvPr>
          <p:cNvPicPr>
            <a:picLocks noChangeAspect="1"/>
          </p:cNvPicPr>
          <p:nvPr/>
        </p:nvPicPr>
        <p:blipFill>
          <a:blip r:embed="rId3"/>
          <a:stretch>
            <a:fillRect/>
          </a:stretch>
        </p:blipFill>
        <p:spPr>
          <a:xfrm>
            <a:off x="6571048" y="342623"/>
            <a:ext cx="5395749" cy="5744988"/>
          </a:xfrm>
          <a:prstGeom prst="rect">
            <a:avLst/>
          </a:prstGeom>
        </p:spPr>
      </p:pic>
      <p:sp>
        <p:nvSpPr>
          <p:cNvPr id="9" name="TextBox 8">
            <a:extLst>
              <a:ext uri="{FF2B5EF4-FFF2-40B4-BE49-F238E27FC236}">
                <a16:creationId xmlns:a16="http://schemas.microsoft.com/office/drawing/2014/main" id="{B00C72B0-AD06-41CB-E782-CAD877F18F8B}"/>
              </a:ext>
            </a:extLst>
          </p:cNvPr>
          <p:cNvSpPr txBox="1"/>
          <p:nvPr/>
        </p:nvSpPr>
        <p:spPr>
          <a:xfrm>
            <a:off x="225203" y="1252064"/>
            <a:ext cx="6318984" cy="4801314"/>
          </a:xfrm>
          <a:prstGeom prst="rect">
            <a:avLst/>
          </a:prstGeom>
          <a:noFill/>
        </p:spPr>
        <p:txBody>
          <a:bodyPr wrap="square">
            <a:spAutoFit/>
          </a:bodyPr>
          <a:lstStyle/>
          <a:p>
            <a:pPr>
              <a:buNone/>
            </a:pPr>
            <a:r>
              <a:rPr lang="en-US" b="1" dirty="0"/>
              <a:t>Figure – Leaf Image Segmentation Using Color-Based Seed Initialization</a:t>
            </a:r>
          </a:p>
          <a:p>
            <a:pPr>
              <a:buNone/>
            </a:pPr>
            <a:r>
              <a:rPr lang="en-US" dirty="0"/>
              <a:t>This figure illustrates the stepwise process of leaf region extraction for various crop species.</a:t>
            </a:r>
          </a:p>
          <a:p>
            <a:r>
              <a:rPr lang="en-US" b="1" dirty="0"/>
              <a:t>(a)</a:t>
            </a:r>
            <a:r>
              <a:rPr lang="en-US" dirty="0"/>
              <a:t> Original RGB leaf images showing both healthy and diseased areas.</a:t>
            </a:r>
          </a:p>
          <a:p>
            <a:r>
              <a:rPr lang="en-US" b="1" dirty="0"/>
              <a:t>(b)</a:t>
            </a:r>
            <a:r>
              <a:rPr lang="en-US" dirty="0"/>
              <a:t> Corresponding grayscale transformations highlighting leaf texture and vein structures.</a:t>
            </a:r>
          </a:p>
          <a:p>
            <a:r>
              <a:rPr lang="en-US" b="1" dirty="0"/>
              <a:t>(c)</a:t>
            </a:r>
            <a:r>
              <a:rPr lang="en-US" dirty="0"/>
              <a:t> Initial segmentation results based on color-space thresholding and seed point localization.</a:t>
            </a:r>
          </a:p>
          <a:p>
            <a:r>
              <a:rPr lang="en-US" b="1" dirty="0"/>
              <a:t>(d)</a:t>
            </a:r>
            <a:r>
              <a:rPr lang="en-US" dirty="0"/>
              <a:t> Final binary masks after refinement, showing precise separation of the leaf region from the background.</a:t>
            </a:r>
          </a:p>
          <a:p>
            <a:endParaRPr lang="en-US" dirty="0"/>
          </a:p>
          <a:p>
            <a:pPr>
              <a:buNone/>
            </a:pPr>
            <a:r>
              <a:rPr lang="en-US" dirty="0"/>
              <a:t>The results demonstrate that color-based seed initialization followed by thresholding in the L</a:t>
            </a:r>
            <a:r>
              <a:rPr lang="en-US" i="1" dirty="0"/>
              <a:t>a</a:t>
            </a:r>
            <a:r>
              <a:rPr lang="en-US" dirty="0"/>
              <a:t>b color space effectively isolates leaf regions across diverse species and lighting conditions, providing reliable input for subsequent disease classification.</a:t>
            </a:r>
          </a:p>
        </p:txBody>
      </p:sp>
    </p:spTree>
    <p:extLst>
      <p:ext uri="{BB962C8B-B14F-4D97-AF65-F5344CB8AC3E}">
        <p14:creationId xmlns:p14="http://schemas.microsoft.com/office/powerpoint/2010/main" val="4111226206"/>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6984</Words>
  <Application>Microsoft Office PowerPoint</Application>
  <PresentationFormat>Widescreen</PresentationFormat>
  <Paragraphs>638</Paragraphs>
  <Slides>57</Slides>
  <Notes>31</Notes>
  <HiddenSlides>0</HiddenSlides>
  <MMClips>0</MMClips>
  <ScaleCrop>false</ScaleCrop>
  <HeadingPairs>
    <vt:vector size="6" baseType="variant">
      <vt:variant>
        <vt:lpstr>Caratteri utilizzati</vt:lpstr>
      </vt:variant>
      <vt:variant>
        <vt:i4>15</vt:i4>
      </vt:variant>
      <vt:variant>
        <vt:lpstr>Tema</vt:lpstr>
      </vt:variant>
      <vt:variant>
        <vt:i4>1</vt:i4>
      </vt:variant>
      <vt:variant>
        <vt:lpstr>Titoli diapositive</vt:lpstr>
      </vt:variant>
      <vt:variant>
        <vt:i4>57</vt:i4>
      </vt:variant>
    </vt:vector>
  </HeadingPairs>
  <TitlesOfParts>
    <vt:vector size="73" baseType="lpstr">
      <vt:lpstr>ＭＳ Ｐゴシック</vt:lpstr>
      <vt:lpstr>ＭＳ Ｐゴシック</vt:lpstr>
      <vt:lpstr>Arial</vt:lpstr>
      <vt:lpstr>Calibri</vt:lpstr>
      <vt:lpstr>Calibri </vt:lpstr>
      <vt:lpstr>Cambria Math</vt:lpstr>
      <vt:lpstr>Helvetica</vt:lpstr>
      <vt:lpstr>Helvetica Neue</vt:lpstr>
      <vt:lpstr>inherit</vt:lpstr>
      <vt:lpstr>NimbusRomNo9L-Regu</vt:lpstr>
      <vt:lpstr>Open Sans</vt:lpstr>
      <vt:lpstr>Roboto</vt:lpstr>
      <vt:lpstr>Times New Roman</vt:lpstr>
      <vt:lpstr>TT2E4Do00</vt:lpstr>
      <vt:lpstr>Wingdings</vt:lpstr>
      <vt:lpstr>Retrospect</vt:lpstr>
      <vt:lpstr> UAVs, Measurements and Precise Agriculture</vt:lpstr>
      <vt:lpstr>L.E.S.I.M.: Who We are</vt:lpstr>
      <vt:lpstr>L.E.S.I.M.: Who We</vt:lpstr>
      <vt:lpstr>Unmanned Aerial Vehicles (UAVs)  (1/2)</vt:lpstr>
      <vt:lpstr>UAVs (2/2)</vt:lpstr>
      <vt:lpstr>Measurements for UAV and UAV for measurements</vt:lpstr>
      <vt:lpstr>Measurements for UAV and UAV for measurements</vt:lpstr>
      <vt:lpstr>UAV fields of applications</vt:lpstr>
      <vt:lpstr>Challenges in Agriculture</vt:lpstr>
      <vt:lpstr>UAV and Precision Agriculture: Challenges in Agriculture</vt:lpstr>
      <vt:lpstr>Spectral Imaging for UAVs</vt:lpstr>
      <vt:lpstr>Leaf Spectrum</vt:lpstr>
      <vt:lpstr>Challenges in Agriculture</vt:lpstr>
      <vt:lpstr>Example of the NDVI maps</vt:lpstr>
      <vt:lpstr>Presentazione standard di PowerPoint</vt:lpstr>
      <vt:lpstr>Challenges in Agriculture</vt:lpstr>
      <vt:lpstr>Presentazione standard di PowerPoint</vt:lpstr>
      <vt:lpstr>Research gaps in UAV-PA</vt:lpstr>
      <vt:lpstr>Presentazione standard di PowerPoint</vt:lpstr>
      <vt:lpstr>Presentazione standard di PowerPoint</vt:lpstr>
      <vt:lpstr>Uncertainty sources affecting UAV spectral imaging</vt:lpstr>
      <vt:lpstr>Research gaps</vt:lpstr>
      <vt:lpstr>NDVI and the importance of measuring its uncertainty</vt:lpstr>
      <vt:lpstr>Assessment of  Measurement Uncertainty (1) </vt:lpstr>
      <vt:lpstr>Assessment of  Measurement Uncertainty NDVI (2) </vt:lpstr>
      <vt:lpstr>Possible uncertainty sources in NDVI measurements:</vt:lpstr>
      <vt:lpstr>Sensitivity analysis</vt:lpstr>
      <vt:lpstr>Sensitivity analysis</vt:lpstr>
      <vt:lpstr>Evaluating uncertainty of NDVI</vt:lpstr>
      <vt:lpstr>Evaluating uncertainty of NDVI</vt:lpstr>
      <vt:lpstr>Presentazione standard di PowerPoint</vt:lpstr>
      <vt:lpstr>Testing Model, Result (2)</vt:lpstr>
      <vt:lpstr>Presentazione standard di PowerPoint</vt:lpstr>
      <vt:lpstr>Presentazione standard di PowerPoint</vt:lpstr>
      <vt:lpstr>Presentazione standard di PowerPoint</vt:lpstr>
      <vt:lpstr>Radiometric compensation</vt:lpstr>
      <vt:lpstr>Presentazione standard di PowerPoint</vt:lpstr>
      <vt:lpstr>NDVI Evaluation with Radiometric Compensation</vt:lpstr>
      <vt:lpstr>Radiometric compensation</vt:lpstr>
      <vt:lpstr>Emulated targets</vt:lpstr>
      <vt:lpstr>Compensated vs non-compensated NDVI</vt:lpstr>
      <vt:lpstr>Experimental validation in cooperation with CSIC (Spain)</vt:lpstr>
      <vt:lpstr>Presentazione standard di PowerPoint</vt:lpstr>
      <vt:lpstr>Presentazione standard di PowerPoint</vt:lpstr>
      <vt:lpstr>Presentazione standard di PowerPoint</vt:lpstr>
      <vt:lpstr>Presentazione standard di PowerPoint</vt:lpstr>
      <vt:lpstr>Results of the Radiometric Compensation Method in Dry Atmosphere</vt:lpstr>
      <vt:lpstr>Conclusions and Outlook</vt:lpstr>
      <vt:lpstr>Presentazione standard di PowerPoint</vt:lpstr>
      <vt:lpstr>Some informations</vt:lpstr>
      <vt:lpstr>UAV Unisannio LAB</vt:lpstr>
      <vt:lpstr>Ph.D. Course</vt:lpstr>
      <vt:lpstr>MetroAeroSpace</vt:lpstr>
      <vt:lpstr>IEEE MetroAgriFor</vt:lpstr>
      <vt:lpstr>Special Issues</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Sensing to Insight: Modeling and Characterization of Measurement Systems for Precision Agriculture</dc:title>
  <dc:creator>user</dc:creator>
  <cp:lastModifiedBy>Pasquale Daponte</cp:lastModifiedBy>
  <cp:revision>579</cp:revision>
  <dcterms:created xsi:type="dcterms:W3CDTF">2025-06-05T08:03:12Z</dcterms:created>
  <dcterms:modified xsi:type="dcterms:W3CDTF">2025-10-18T01:48:12Z</dcterms:modified>
</cp:coreProperties>
</file>